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BFE845-166F-4370-B463-1C2FB630B83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E1A44-03B8-4E31-8897-EE52B06832E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3EA2-B7A8-40E0-8643-3C845B00A03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lgg@cs.ntust.edu.tw" TargetMode="Externa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6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3.wmf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wmf"/><Relationship Id="rId9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2.doc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3.doc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018E10-A677-4027-A03A-A07F4089FC36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914400" y="228600"/>
            <a:ext cx="792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r>
              <a:rPr lang="zh-TW" altLang="en-US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電子化企業</a:t>
            </a:r>
            <a:r>
              <a:rPr lang="en-US" altLang="zh-TW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(e-Business)</a:t>
            </a:r>
            <a:r>
              <a:rPr lang="zh-TW" altLang="zh-TW" sz="4000" b="1">
                <a:solidFill>
                  <a:schemeClr val="tx2"/>
                </a:solidFill>
                <a:latin typeface="標楷體" pitchFamily="65" charset="-120"/>
                <a:ea typeface="標楷體" pitchFamily="65" charset="-120"/>
              </a:rPr>
              <a:t>的定義</a:t>
            </a:r>
            <a:endParaRPr lang="zh-TW" altLang="en-US" sz="400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611188" y="908050"/>
            <a:ext cx="82550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zh-TW" altLang="en-US" sz="2400">
                <a:ea typeface="標楷體" pitchFamily="65" charset="-120"/>
              </a:rPr>
              <a:t>我們將電子商務，定義為在數位媒體上進行買賣的行為。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電子化企業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係指運用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網際網路</a:t>
            </a:r>
            <a:r>
              <a:rPr lang="zh-TW" altLang="zh-TW" sz="240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資訊科技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及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企業流程改造之技術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，將</a:t>
            </a:r>
            <a:r>
              <a:rPr lang="zh-TW" altLang="en-US" sz="2400" u="sng">
                <a:latin typeface="標楷體" pitchFamily="65" charset="-120"/>
                <a:ea typeface="標楷體" pitchFamily="65" charset="-120"/>
              </a:rPr>
              <a:t>企業內資源及企業間合作夥伴之交易流程數位化與自動化</a:t>
            </a:r>
            <a:r>
              <a:rPr lang="zh-TW" altLang="en-US" sz="2400">
                <a:latin typeface="標楷體" pitchFamily="65" charset="-120"/>
                <a:ea typeface="標楷體" pitchFamily="65" charset="-120"/>
              </a:rPr>
              <a:t>，達成企業內外整體應用系統有效整合，以達快速反應市場需求之目標。</a:t>
            </a:r>
            <a:endParaRPr lang="zh-TW" altLang="en-US" sz="3200">
              <a:latin typeface="標楷體" pitchFamily="65" charset="-120"/>
              <a:ea typeface="標楷體" pitchFamily="65" charset="-120"/>
            </a:endParaRPr>
          </a:p>
        </p:txBody>
      </p:sp>
      <p:grpSp>
        <p:nvGrpSpPr>
          <p:cNvPr id="2" name="Group 579"/>
          <p:cNvGrpSpPr>
            <a:grpSpLocks/>
          </p:cNvGrpSpPr>
          <p:nvPr/>
        </p:nvGrpSpPr>
        <p:grpSpPr bwMode="auto">
          <a:xfrm>
            <a:off x="395288" y="2781300"/>
            <a:ext cx="8534400" cy="3716338"/>
            <a:chOff x="384" y="1979"/>
            <a:chExt cx="5376" cy="2341"/>
          </a:xfrm>
        </p:grpSpPr>
        <p:sp>
          <p:nvSpPr>
            <p:cNvPr id="5127" name="Rectangle 2"/>
            <p:cNvSpPr>
              <a:spLocks noChangeArrowheads="1"/>
            </p:cNvSpPr>
            <p:nvPr/>
          </p:nvSpPr>
          <p:spPr bwMode="auto">
            <a:xfrm>
              <a:off x="408" y="1979"/>
              <a:ext cx="5352" cy="2132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384" y="2120"/>
              <a:ext cx="5171" cy="2200"/>
              <a:chOff x="225" y="1139"/>
              <a:chExt cx="5795" cy="2962"/>
            </a:xfrm>
          </p:grpSpPr>
          <p:sp>
            <p:nvSpPr>
              <p:cNvPr id="5129" name="Oval 6"/>
              <p:cNvSpPr>
                <a:spLocks noChangeArrowheads="1"/>
              </p:cNvSpPr>
              <p:nvPr/>
            </p:nvSpPr>
            <p:spPr bwMode="auto">
              <a:xfrm>
                <a:off x="680" y="1626"/>
                <a:ext cx="1448" cy="133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0" name="Oval 7"/>
              <p:cNvSpPr>
                <a:spLocks noChangeArrowheads="1"/>
              </p:cNvSpPr>
              <p:nvPr/>
            </p:nvSpPr>
            <p:spPr bwMode="auto">
              <a:xfrm>
                <a:off x="1807" y="1626"/>
                <a:ext cx="1446" cy="1335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1" name="Oval 8"/>
              <p:cNvSpPr>
                <a:spLocks noChangeArrowheads="1"/>
              </p:cNvSpPr>
              <p:nvPr/>
            </p:nvSpPr>
            <p:spPr bwMode="auto">
              <a:xfrm>
                <a:off x="2979" y="1583"/>
                <a:ext cx="1446" cy="13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2" name="Oval 9"/>
              <p:cNvSpPr>
                <a:spLocks noChangeArrowheads="1"/>
              </p:cNvSpPr>
              <p:nvPr/>
            </p:nvSpPr>
            <p:spPr bwMode="auto">
              <a:xfrm>
                <a:off x="4151" y="1583"/>
                <a:ext cx="1448" cy="133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3" name="Rectangle 10"/>
              <p:cNvSpPr>
                <a:spLocks noChangeArrowheads="1"/>
              </p:cNvSpPr>
              <p:nvPr/>
            </p:nvSpPr>
            <p:spPr bwMode="auto">
              <a:xfrm>
                <a:off x="1042" y="1832"/>
                <a:ext cx="62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altLang="zh-TW" sz="1200" b="1">
                    <a:solidFill>
                      <a:schemeClr val="tx2"/>
                    </a:solidFill>
                  </a:rPr>
                  <a:t>Suppliers</a:t>
                </a:r>
              </a:p>
            </p:txBody>
          </p:sp>
          <p:sp>
            <p:nvSpPr>
              <p:cNvPr id="5134" name="Rectangle 11"/>
              <p:cNvSpPr>
                <a:spLocks noChangeArrowheads="1"/>
              </p:cNvSpPr>
              <p:nvPr/>
            </p:nvSpPr>
            <p:spPr bwMode="auto">
              <a:xfrm>
                <a:off x="4607" y="1791"/>
                <a:ext cx="722" cy="3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altLang="zh-TW" sz="1200" b="1">
                    <a:solidFill>
                      <a:schemeClr val="tx2"/>
                    </a:solidFill>
                  </a:rPr>
                  <a:t>Channels &amp;</a:t>
                </a:r>
              </a:p>
              <a:p>
                <a:pPr algn="l"/>
                <a:r>
                  <a:rPr lang="en-US" altLang="zh-TW" sz="1200" b="1">
                    <a:solidFill>
                      <a:schemeClr val="tx2"/>
                    </a:solidFill>
                  </a:rPr>
                  <a:t>Customers</a:t>
                </a:r>
              </a:p>
            </p:txBody>
          </p:sp>
          <p:sp>
            <p:nvSpPr>
              <p:cNvPr id="5135" name="Rectangle 12"/>
              <p:cNvSpPr>
                <a:spLocks noChangeArrowheads="1"/>
              </p:cNvSpPr>
              <p:nvPr/>
            </p:nvSpPr>
            <p:spPr bwMode="auto">
              <a:xfrm>
                <a:off x="2320" y="1747"/>
                <a:ext cx="434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Back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Office</a:t>
                </a:r>
              </a:p>
            </p:txBody>
          </p:sp>
          <p:sp>
            <p:nvSpPr>
              <p:cNvPr id="5136" name="Rectangle 13"/>
              <p:cNvSpPr>
                <a:spLocks noChangeArrowheads="1"/>
              </p:cNvSpPr>
              <p:nvPr/>
            </p:nvSpPr>
            <p:spPr bwMode="auto">
              <a:xfrm>
                <a:off x="3492" y="1704"/>
                <a:ext cx="435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Front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Office</a:t>
                </a:r>
              </a:p>
            </p:txBody>
          </p:sp>
          <p:sp>
            <p:nvSpPr>
              <p:cNvPr id="5137" name="Line 14"/>
              <p:cNvSpPr>
                <a:spLocks noChangeShapeType="1"/>
              </p:cNvSpPr>
              <p:nvPr/>
            </p:nvSpPr>
            <p:spPr bwMode="auto">
              <a:xfrm>
                <a:off x="1544" y="3121"/>
                <a:ext cx="762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8" name="Line 15"/>
              <p:cNvSpPr>
                <a:spLocks noChangeShapeType="1"/>
              </p:cNvSpPr>
              <p:nvPr/>
            </p:nvSpPr>
            <p:spPr bwMode="auto">
              <a:xfrm>
                <a:off x="2753" y="3121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39" name="Line 16"/>
              <p:cNvSpPr>
                <a:spLocks noChangeShapeType="1"/>
              </p:cNvSpPr>
              <p:nvPr/>
            </p:nvSpPr>
            <p:spPr bwMode="auto">
              <a:xfrm>
                <a:off x="3949" y="3131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40" name="Rectangle 17"/>
              <p:cNvSpPr>
                <a:spLocks noChangeArrowheads="1"/>
              </p:cNvSpPr>
              <p:nvPr/>
            </p:nvSpPr>
            <p:spPr bwMode="auto">
              <a:xfrm>
                <a:off x="1523" y="3223"/>
                <a:ext cx="819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altLang="zh-TW" sz="1200" b="1">
                    <a:solidFill>
                      <a:schemeClr val="tx2"/>
                    </a:solidFill>
                  </a:rPr>
                  <a:t>Supply Chain</a:t>
                </a:r>
              </a:p>
            </p:txBody>
          </p:sp>
          <p:sp>
            <p:nvSpPr>
              <p:cNvPr id="5141" name="Rectangle 18"/>
              <p:cNvSpPr>
                <a:spLocks noChangeArrowheads="1"/>
              </p:cNvSpPr>
              <p:nvPr/>
            </p:nvSpPr>
            <p:spPr bwMode="auto">
              <a:xfrm>
                <a:off x="3951" y="3234"/>
                <a:ext cx="88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altLang="zh-TW" sz="1200" b="1">
                    <a:solidFill>
                      <a:schemeClr val="tx2"/>
                    </a:solidFill>
                  </a:rPr>
                  <a:t>Demand Chain</a:t>
                </a:r>
              </a:p>
            </p:txBody>
          </p:sp>
          <p:sp>
            <p:nvSpPr>
              <p:cNvPr id="5142" name="Rectangle 19"/>
              <p:cNvSpPr>
                <a:spLocks noChangeArrowheads="1"/>
              </p:cNvSpPr>
              <p:nvPr/>
            </p:nvSpPr>
            <p:spPr bwMode="auto">
              <a:xfrm>
                <a:off x="2622" y="3234"/>
                <a:ext cx="1027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Front/Back Office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Integration</a:t>
                </a:r>
              </a:p>
            </p:txBody>
          </p:sp>
          <p:sp>
            <p:nvSpPr>
              <p:cNvPr id="5143" name="Line 20"/>
              <p:cNvSpPr>
                <a:spLocks noChangeShapeType="1"/>
              </p:cNvSpPr>
              <p:nvPr/>
            </p:nvSpPr>
            <p:spPr bwMode="auto">
              <a:xfrm rot="10761592">
                <a:off x="1544" y="1486"/>
                <a:ext cx="762" cy="1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44" name="Line 21"/>
              <p:cNvSpPr>
                <a:spLocks noChangeShapeType="1"/>
              </p:cNvSpPr>
              <p:nvPr/>
            </p:nvSpPr>
            <p:spPr bwMode="auto">
              <a:xfrm>
                <a:off x="2753" y="1486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45" name="Line 22"/>
              <p:cNvSpPr>
                <a:spLocks noChangeShapeType="1"/>
              </p:cNvSpPr>
              <p:nvPr/>
            </p:nvSpPr>
            <p:spPr bwMode="auto">
              <a:xfrm>
                <a:off x="3949" y="1496"/>
                <a:ext cx="761" cy="0"/>
              </a:xfrm>
              <a:prstGeom prst="line">
                <a:avLst/>
              </a:prstGeom>
              <a:noFill/>
              <a:ln w="50800">
                <a:solidFill>
                  <a:srgbClr val="FFFF00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5146" name="Rectangle 23"/>
              <p:cNvSpPr>
                <a:spLocks noChangeArrowheads="1"/>
              </p:cNvSpPr>
              <p:nvPr/>
            </p:nvSpPr>
            <p:spPr bwMode="auto">
              <a:xfrm>
                <a:off x="1711" y="1171"/>
                <a:ext cx="333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l"/>
                <a:r>
                  <a:rPr lang="en-US" altLang="zh-TW" sz="1200" b="1">
                    <a:solidFill>
                      <a:schemeClr val="tx2"/>
                    </a:solidFill>
                  </a:rPr>
                  <a:t>Buy</a:t>
                </a:r>
              </a:p>
            </p:txBody>
          </p:sp>
          <p:sp>
            <p:nvSpPr>
              <p:cNvPr id="5147" name="Rectangle 24"/>
              <p:cNvSpPr>
                <a:spLocks noChangeArrowheads="1"/>
              </p:cNvSpPr>
              <p:nvPr/>
            </p:nvSpPr>
            <p:spPr bwMode="auto">
              <a:xfrm>
                <a:off x="3965" y="1139"/>
                <a:ext cx="618" cy="3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Sell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&amp; Service</a:t>
                </a:r>
              </a:p>
            </p:txBody>
          </p:sp>
          <p:sp>
            <p:nvSpPr>
              <p:cNvPr id="5148" name="Rectangle 25"/>
              <p:cNvSpPr>
                <a:spLocks noChangeArrowheads="1"/>
              </p:cNvSpPr>
              <p:nvPr/>
            </p:nvSpPr>
            <p:spPr bwMode="auto">
              <a:xfrm>
                <a:off x="2611" y="1139"/>
                <a:ext cx="95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Make/Add Value</a:t>
                </a:r>
              </a:p>
            </p:txBody>
          </p:sp>
          <p:sp>
            <p:nvSpPr>
              <p:cNvPr id="5149" name="Rectangle 26"/>
              <p:cNvSpPr>
                <a:spLocks noChangeArrowheads="1"/>
              </p:cNvSpPr>
              <p:nvPr/>
            </p:nvSpPr>
            <p:spPr bwMode="auto">
              <a:xfrm>
                <a:off x="2101" y="2460"/>
                <a:ext cx="872" cy="5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Manufacturing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Finance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Engineering</a:t>
                </a:r>
              </a:p>
            </p:txBody>
          </p:sp>
          <p:sp>
            <p:nvSpPr>
              <p:cNvPr id="5150" name="Rectangle 27"/>
              <p:cNvSpPr>
                <a:spLocks noChangeArrowheads="1"/>
              </p:cNvSpPr>
              <p:nvPr/>
            </p:nvSpPr>
            <p:spPr bwMode="auto">
              <a:xfrm>
                <a:off x="3232" y="2460"/>
                <a:ext cx="955" cy="5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Sales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Support/Service</a:t>
                </a:r>
              </a:p>
              <a:p>
                <a:r>
                  <a:rPr lang="en-US" altLang="zh-TW" sz="1200" b="1">
                    <a:solidFill>
                      <a:schemeClr val="tx2"/>
                    </a:solidFill>
                  </a:rPr>
                  <a:t>Marketing</a:t>
                </a:r>
              </a:p>
            </p:txBody>
          </p:sp>
          <p:sp>
            <p:nvSpPr>
              <p:cNvPr id="5151" name="Text Box 28"/>
              <p:cNvSpPr txBox="1">
                <a:spLocks noChangeArrowheads="1"/>
              </p:cNvSpPr>
              <p:nvPr/>
            </p:nvSpPr>
            <p:spPr bwMode="auto">
              <a:xfrm>
                <a:off x="3420" y="3868"/>
                <a:ext cx="1328" cy="23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r>
                  <a:rPr lang="zh-TW" altLang="en-US" sz="1200">
                    <a:solidFill>
                      <a:srgbClr val="3333FF"/>
                    </a:solidFill>
                    <a:latin typeface="Arial Narrow" pitchFamily="34" charset="0"/>
                    <a:ea typeface="標楷體" pitchFamily="65" charset="-120"/>
                  </a:rPr>
                  <a:t>資料來源</a:t>
                </a:r>
                <a:r>
                  <a:rPr lang="en-US" altLang="zh-TW" sz="1200">
                    <a:solidFill>
                      <a:srgbClr val="3333FF"/>
                    </a:solidFill>
                    <a:latin typeface="Arial Narrow" pitchFamily="34" charset="0"/>
                  </a:rPr>
                  <a:t>: the Yankee Group</a:t>
                </a:r>
              </a:p>
            </p:txBody>
          </p:sp>
          <p:grpSp>
            <p:nvGrpSpPr>
              <p:cNvPr id="4" name="Group 29"/>
              <p:cNvGrpSpPr>
                <a:grpSpLocks/>
              </p:cNvGrpSpPr>
              <p:nvPr/>
            </p:nvGrpSpPr>
            <p:grpSpPr bwMode="auto">
              <a:xfrm>
                <a:off x="1109" y="2092"/>
                <a:ext cx="4171" cy="319"/>
                <a:chOff x="976" y="2068"/>
                <a:chExt cx="4125" cy="380"/>
              </a:xfrm>
            </p:grpSpPr>
            <p:sp>
              <p:nvSpPr>
                <p:cNvPr id="1661982" name="Oval 30"/>
                <p:cNvSpPr>
                  <a:spLocks noChangeArrowheads="1"/>
                </p:cNvSpPr>
                <p:nvPr/>
              </p:nvSpPr>
              <p:spPr bwMode="auto">
                <a:xfrm>
                  <a:off x="976" y="2068"/>
                  <a:ext cx="4125" cy="263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tint val="5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TW" altLang="en-US"/>
                </a:p>
              </p:txBody>
            </p:sp>
            <p:sp>
              <p:nvSpPr>
                <p:cNvPr id="5700" name="Rectangle 31"/>
                <p:cNvSpPr>
                  <a:spLocks noChangeArrowheads="1"/>
                </p:cNvSpPr>
                <p:nvPr/>
              </p:nvSpPr>
              <p:spPr bwMode="auto">
                <a:xfrm>
                  <a:off x="2484" y="2078"/>
                  <a:ext cx="980" cy="37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l"/>
                  <a:r>
                    <a:rPr lang="en-US" altLang="zh-TW" b="1">
                      <a:solidFill>
                        <a:srgbClr val="FF3300"/>
                      </a:solidFill>
                    </a:rPr>
                    <a:t>e-Business</a:t>
                  </a:r>
                </a:p>
              </p:txBody>
            </p:sp>
          </p:grpSp>
          <p:grpSp>
            <p:nvGrpSpPr>
              <p:cNvPr id="5" name="Group 32"/>
              <p:cNvGrpSpPr>
                <a:grpSpLocks/>
              </p:cNvGrpSpPr>
              <p:nvPr/>
            </p:nvGrpSpPr>
            <p:grpSpPr bwMode="auto">
              <a:xfrm>
                <a:off x="4043" y="1496"/>
                <a:ext cx="559" cy="545"/>
                <a:chOff x="4656" y="1280"/>
                <a:chExt cx="768" cy="593"/>
              </a:xfrm>
            </p:grpSpPr>
            <p:sp>
              <p:nvSpPr>
                <p:cNvPr id="1661985" name="Freeform 33"/>
                <p:cNvSpPr>
                  <a:spLocks/>
                </p:cNvSpPr>
                <p:nvPr/>
              </p:nvSpPr>
              <p:spPr bwMode="auto">
                <a:xfrm>
                  <a:off x="4656" y="1280"/>
                  <a:ext cx="767" cy="59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766" y="0"/>
                    </a:cxn>
                    <a:cxn ang="0">
                      <a:pos x="766" y="592"/>
                    </a:cxn>
                    <a:cxn ang="0">
                      <a:pos x="0" y="592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767" h="593">
                      <a:moveTo>
                        <a:pt x="0" y="0"/>
                      </a:moveTo>
                      <a:lnTo>
                        <a:pt x="766" y="0"/>
                      </a:lnTo>
                      <a:lnTo>
                        <a:pt x="766" y="592"/>
                      </a:lnTo>
                      <a:lnTo>
                        <a:pt x="0" y="592"/>
                      </a:lnTo>
                      <a:lnTo>
                        <a:pt x="0" y="0"/>
                      </a:lnTo>
                    </a:path>
                  </a:pathLst>
                </a:custGeom>
                <a:gradFill rotWithShape="0">
                  <a:gsLst>
                    <a:gs pos="0">
                      <a:srgbClr val="0484B7">
                        <a:gamma/>
                        <a:shade val="49804"/>
                        <a:invGamma/>
                      </a:srgbClr>
                    </a:gs>
                    <a:gs pos="100000">
                      <a:srgbClr val="0484B7"/>
                    </a:gs>
                  </a:gsLst>
                  <a:lin ang="18900000" scaled="1"/>
                </a:gradFill>
                <a:ln w="12700" cap="rnd" cmpd="sng">
                  <a:solidFill>
                    <a:srgbClr val="CBCBCB"/>
                  </a:solidFill>
                  <a:prstDash val="solid"/>
                  <a:round/>
                  <a:headEnd/>
                  <a:tailEnd/>
                </a:ln>
                <a:effectLst>
                  <a:outerShdw dist="71842" dir="2700000" algn="ctr" rotWithShape="0">
                    <a:schemeClr val="bg2"/>
                  </a:outerShdw>
                </a:effectLst>
              </p:spPr>
              <p:txBody>
                <a:bodyPr/>
                <a:lstStyle/>
                <a:p>
                  <a:pPr>
                    <a:defRPr/>
                  </a:pPr>
                  <a:endParaRPr lang="zh-TW" altLang="en-US"/>
                </a:p>
              </p:txBody>
            </p:sp>
            <p:pic>
              <p:nvPicPr>
                <p:cNvPr id="5698" name="Picture 34"/>
                <p:cNvPicPr>
                  <a:picLocks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690" y="1313"/>
                  <a:ext cx="734" cy="55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6" name="Group 35"/>
              <p:cNvGrpSpPr>
                <a:grpSpLocks/>
              </p:cNvGrpSpPr>
              <p:nvPr/>
            </p:nvGrpSpPr>
            <p:grpSpPr bwMode="auto">
              <a:xfrm>
                <a:off x="5062" y="1403"/>
                <a:ext cx="674" cy="301"/>
                <a:chOff x="5033" y="2675"/>
                <a:chExt cx="622" cy="301"/>
              </a:xfrm>
            </p:grpSpPr>
            <p:grpSp>
              <p:nvGrpSpPr>
                <p:cNvPr id="7" name="Group 36"/>
                <p:cNvGrpSpPr>
                  <a:grpSpLocks/>
                </p:cNvGrpSpPr>
                <p:nvPr/>
              </p:nvGrpSpPr>
              <p:grpSpPr bwMode="auto">
                <a:xfrm>
                  <a:off x="5074" y="2701"/>
                  <a:ext cx="542" cy="222"/>
                  <a:chOff x="5074" y="2701"/>
                  <a:chExt cx="542" cy="222"/>
                </a:xfrm>
              </p:grpSpPr>
              <p:sp>
                <p:nvSpPr>
                  <p:cNvPr id="5675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5074" y="2701"/>
                    <a:ext cx="539" cy="215"/>
                  </a:xfrm>
                  <a:prstGeom prst="rect">
                    <a:avLst/>
                  </a:prstGeom>
                  <a:solidFill>
                    <a:srgbClr val="60000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8" name="Group 38"/>
                  <p:cNvGrpSpPr>
                    <a:grpSpLocks/>
                  </p:cNvGrpSpPr>
                  <p:nvPr/>
                </p:nvGrpSpPr>
                <p:grpSpPr bwMode="auto">
                  <a:xfrm>
                    <a:off x="5078" y="2714"/>
                    <a:ext cx="538" cy="209"/>
                    <a:chOff x="5078" y="2714"/>
                    <a:chExt cx="538" cy="209"/>
                  </a:xfrm>
                </p:grpSpPr>
                <p:sp>
                  <p:nvSpPr>
                    <p:cNvPr id="5677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2" y="2719"/>
                      <a:ext cx="25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78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76" y="2808"/>
                      <a:ext cx="24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79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27" y="2799"/>
                      <a:ext cx="25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0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4" y="2760"/>
                      <a:ext cx="24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1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73" y="2746"/>
                      <a:ext cx="23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2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4" y="2856"/>
                      <a:ext cx="24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3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71" y="2873"/>
                      <a:ext cx="23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4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33" y="2886"/>
                      <a:ext cx="22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5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91" y="2899"/>
                      <a:ext cx="25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6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36" y="2845"/>
                      <a:ext cx="25" cy="24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7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588" y="2816"/>
                      <a:ext cx="22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8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7" y="2714"/>
                      <a:ext cx="23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89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93" y="2760"/>
                      <a:ext cx="25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90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9" y="2786"/>
                      <a:ext cx="24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91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84" y="2834"/>
                      <a:ext cx="25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92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42" y="2865"/>
                      <a:ext cx="24" cy="25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93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0" y="2876"/>
                      <a:ext cx="21" cy="24"/>
                    </a:xfrm>
                    <a:prstGeom prst="rect">
                      <a:avLst/>
                    </a:prstGeom>
                    <a:solidFill>
                      <a:srgbClr val="676767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94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07" y="2853"/>
                      <a:ext cx="23" cy="24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95" name="Rectangle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23" y="2793"/>
                      <a:ext cx="25" cy="25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96" name="Rectangl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078" y="2738"/>
                      <a:ext cx="24" cy="24"/>
                    </a:xfrm>
                    <a:prstGeom prst="rect">
                      <a:avLst/>
                    </a:prstGeom>
                    <a:solidFill>
                      <a:srgbClr val="200000"/>
                    </a:solid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  <p:grpSp>
              <p:nvGrpSpPr>
                <p:cNvPr id="9" name="Group 59"/>
                <p:cNvGrpSpPr>
                  <a:grpSpLocks/>
                </p:cNvGrpSpPr>
                <p:nvPr/>
              </p:nvGrpSpPr>
              <p:grpSpPr bwMode="auto">
                <a:xfrm>
                  <a:off x="5033" y="2915"/>
                  <a:ext cx="622" cy="61"/>
                  <a:chOff x="5033" y="2915"/>
                  <a:chExt cx="622" cy="61"/>
                </a:xfrm>
              </p:grpSpPr>
              <p:sp>
                <p:nvSpPr>
                  <p:cNvPr id="5673" name="Rectangle 60"/>
                  <p:cNvSpPr>
                    <a:spLocks noChangeArrowheads="1"/>
                  </p:cNvSpPr>
                  <p:nvPr/>
                </p:nvSpPr>
                <p:spPr bwMode="auto">
                  <a:xfrm>
                    <a:off x="5033" y="2915"/>
                    <a:ext cx="622" cy="48"/>
                  </a:xfrm>
                  <a:prstGeom prst="rect">
                    <a:avLst/>
                  </a:prstGeom>
                  <a:solidFill>
                    <a:srgbClr val="A0A0A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5674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5036" y="2954"/>
                    <a:ext cx="619" cy="22"/>
                  </a:xfrm>
                  <a:prstGeom prst="rect">
                    <a:avLst/>
                  </a:prstGeom>
                  <a:solidFill>
                    <a:srgbClr val="60606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10" name="Group 62"/>
                <p:cNvGrpSpPr>
                  <a:grpSpLocks/>
                </p:cNvGrpSpPr>
                <p:nvPr/>
              </p:nvGrpSpPr>
              <p:grpSpPr bwMode="auto">
                <a:xfrm>
                  <a:off x="5131" y="2675"/>
                  <a:ext cx="426" cy="241"/>
                  <a:chOff x="5131" y="2675"/>
                  <a:chExt cx="426" cy="241"/>
                </a:xfrm>
              </p:grpSpPr>
              <p:grpSp>
                <p:nvGrpSpPr>
                  <p:cNvPr id="11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5131" y="2675"/>
                    <a:ext cx="426" cy="241"/>
                    <a:chOff x="5131" y="2675"/>
                    <a:chExt cx="426" cy="241"/>
                  </a:xfrm>
                </p:grpSpPr>
                <p:sp>
                  <p:nvSpPr>
                    <p:cNvPr id="5667" name="Freeform 64"/>
                    <p:cNvSpPr>
                      <a:spLocks/>
                    </p:cNvSpPr>
                    <p:nvPr/>
                  </p:nvSpPr>
                  <p:spPr bwMode="auto">
                    <a:xfrm>
                      <a:off x="5131" y="2675"/>
                      <a:ext cx="426" cy="241"/>
                    </a:xfrm>
                    <a:custGeom>
                      <a:avLst/>
                      <a:gdLst>
                        <a:gd name="T0" fmla="*/ 34 w 426"/>
                        <a:gd name="T1" fmla="*/ 118 h 241"/>
                        <a:gd name="T2" fmla="*/ 0 w 426"/>
                        <a:gd name="T3" fmla="*/ 98 h 241"/>
                        <a:gd name="T4" fmla="*/ 0 w 426"/>
                        <a:gd name="T5" fmla="*/ 0 h 241"/>
                        <a:gd name="T6" fmla="*/ 425 w 426"/>
                        <a:gd name="T7" fmla="*/ 0 h 241"/>
                        <a:gd name="T8" fmla="*/ 425 w 426"/>
                        <a:gd name="T9" fmla="*/ 93 h 241"/>
                        <a:gd name="T10" fmla="*/ 394 w 426"/>
                        <a:gd name="T11" fmla="*/ 123 h 241"/>
                        <a:gd name="T12" fmla="*/ 394 w 426"/>
                        <a:gd name="T13" fmla="*/ 208 h 241"/>
                        <a:gd name="T14" fmla="*/ 261 w 426"/>
                        <a:gd name="T15" fmla="*/ 208 h 241"/>
                        <a:gd name="T16" fmla="*/ 261 w 426"/>
                        <a:gd name="T17" fmla="*/ 240 h 241"/>
                        <a:gd name="T18" fmla="*/ 167 w 426"/>
                        <a:gd name="T19" fmla="*/ 240 h 241"/>
                        <a:gd name="T20" fmla="*/ 164 w 426"/>
                        <a:gd name="T21" fmla="*/ 212 h 241"/>
                        <a:gd name="T22" fmla="*/ 34 w 426"/>
                        <a:gd name="T23" fmla="*/ 212 h 241"/>
                        <a:gd name="T24" fmla="*/ 34 w 426"/>
                        <a:gd name="T25" fmla="*/ 118 h 241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426"/>
                        <a:gd name="T40" fmla="*/ 0 h 241"/>
                        <a:gd name="T41" fmla="*/ 426 w 426"/>
                        <a:gd name="T42" fmla="*/ 241 h 241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426" h="241">
                          <a:moveTo>
                            <a:pt x="34" y="118"/>
                          </a:moveTo>
                          <a:lnTo>
                            <a:pt x="0" y="98"/>
                          </a:lnTo>
                          <a:lnTo>
                            <a:pt x="0" y="0"/>
                          </a:lnTo>
                          <a:lnTo>
                            <a:pt x="425" y="0"/>
                          </a:lnTo>
                          <a:lnTo>
                            <a:pt x="425" y="93"/>
                          </a:lnTo>
                          <a:lnTo>
                            <a:pt x="394" y="123"/>
                          </a:lnTo>
                          <a:lnTo>
                            <a:pt x="394" y="208"/>
                          </a:lnTo>
                          <a:lnTo>
                            <a:pt x="261" y="208"/>
                          </a:lnTo>
                          <a:lnTo>
                            <a:pt x="261" y="240"/>
                          </a:lnTo>
                          <a:lnTo>
                            <a:pt x="167" y="240"/>
                          </a:lnTo>
                          <a:lnTo>
                            <a:pt x="164" y="212"/>
                          </a:lnTo>
                          <a:lnTo>
                            <a:pt x="34" y="212"/>
                          </a:lnTo>
                          <a:lnTo>
                            <a:pt x="34" y="118"/>
                          </a:lnTo>
                        </a:path>
                      </a:pathLst>
                    </a:custGeom>
                    <a:solidFill>
                      <a:srgbClr val="919191"/>
                    </a:solidFill>
                    <a:ln w="9525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68" name="Freeform 65"/>
                    <p:cNvSpPr>
                      <a:spLocks/>
                    </p:cNvSpPr>
                    <p:nvPr/>
                  </p:nvSpPr>
                  <p:spPr bwMode="auto">
                    <a:xfrm>
                      <a:off x="5140" y="2772"/>
                      <a:ext cx="24" cy="22"/>
                    </a:xfrm>
                    <a:custGeom>
                      <a:avLst/>
                      <a:gdLst>
                        <a:gd name="T0" fmla="*/ 0 w 24"/>
                        <a:gd name="T1" fmla="*/ 0 h 22"/>
                        <a:gd name="T2" fmla="*/ 23 w 24"/>
                        <a:gd name="T3" fmla="*/ 0 h 22"/>
                        <a:gd name="T4" fmla="*/ 23 w 24"/>
                        <a:gd name="T5" fmla="*/ 21 h 22"/>
                        <a:gd name="T6" fmla="*/ 0 w 24"/>
                        <a:gd name="T7" fmla="*/ 0 h 2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4"/>
                        <a:gd name="T13" fmla="*/ 0 h 22"/>
                        <a:gd name="T14" fmla="*/ 24 w 24"/>
                        <a:gd name="T15" fmla="*/ 22 h 2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4" h="22">
                          <a:moveTo>
                            <a:pt x="0" y="0"/>
                          </a:moveTo>
                          <a:lnTo>
                            <a:pt x="23" y="0"/>
                          </a:lnTo>
                          <a:lnTo>
                            <a:pt x="23" y="21"/>
                          </a:lnTo>
                          <a:lnTo>
                            <a:pt x="0" y="0"/>
                          </a:lnTo>
                        </a:path>
                      </a:pathLst>
                    </a:custGeom>
                    <a:solidFill>
                      <a:srgbClr val="603000"/>
                    </a:solidFill>
                    <a:ln w="9525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669" name="Freeform 66"/>
                    <p:cNvSpPr>
                      <a:spLocks/>
                    </p:cNvSpPr>
                    <p:nvPr/>
                  </p:nvSpPr>
                  <p:spPr bwMode="auto">
                    <a:xfrm>
                      <a:off x="5525" y="2772"/>
                      <a:ext cx="23" cy="22"/>
                    </a:xfrm>
                    <a:custGeom>
                      <a:avLst/>
                      <a:gdLst>
                        <a:gd name="T0" fmla="*/ 22 w 23"/>
                        <a:gd name="T1" fmla="*/ 0 h 22"/>
                        <a:gd name="T2" fmla="*/ 0 w 23"/>
                        <a:gd name="T3" fmla="*/ 0 h 22"/>
                        <a:gd name="T4" fmla="*/ 0 w 23"/>
                        <a:gd name="T5" fmla="*/ 21 h 22"/>
                        <a:gd name="T6" fmla="*/ 22 w 23"/>
                        <a:gd name="T7" fmla="*/ 0 h 22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3"/>
                        <a:gd name="T13" fmla="*/ 0 h 22"/>
                        <a:gd name="T14" fmla="*/ 23 w 23"/>
                        <a:gd name="T15" fmla="*/ 22 h 22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3" h="22">
                          <a:moveTo>
                            <a:pt x="22" y="0"/>
                          </a:moveTo>
                          <a:lnTo>
                            <a:pt x="0" y="0"/>
                          </a:lnTo>
                          <a:lnTo>
                            <a:pt x="0" y="21"/>
                          </a:lnTo>
                          <a:lnTo>
                            <a:pt x="22" y="0"/>
                          </a:lnTo>
                        </a:path>
                      </a:pathLst>
                    </a:custGeom>
                    <a:solidFill>
                      <a:srgbClr val="603000"/>
                    </a:solidFill>
                    <a:ln w="9525" cap="rnd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12" name="Group 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48" y="2690"/>
                      <a:ext cx="395" cy="76"/>
                      <a:chOff x="5148" y="2690"/>
                      <a:chExt cx="395" cy="76"/>
                    </a:xfrm>
                  </p:grpSpPr>
                  <p:sp>
                    <p:nvSpPr>
                      <p:cNvPr id="5671" name="Rectangle 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148" y="2690"/>
                        <a:ext cx="395" cy="76"/>
                      </a:xfrm>
                      <a:prstGeom prst="rect">
                        <a:avLst/>
                      </a:prstGeom>
                      <a:solidFill>
                        <a:srgbClr val="603000"/>
                      </a:solidFill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672" name="Rectangle 6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272" y="2695"/>
                        <a:ext cx="138" cy="65"/>
                      </a:xfrm>
                      <a:prstGeom prst="rect">
                        <a:avLst/>
                      </a:prstGeom>
                      <a:solidFill>
                        <a:srgbClr val="201000"/>
                      </a:solidFill>
                      <a:ln w="9525">
                        <a:noFill/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sp>
                <p:nvSpPr>
                  <p:cNvPr id="5638" name="Freeform 70"/>
                  <p:cNvSpPr>
                    <a:spLocks/>
                  </p:cNvSpPr>
                  <p:nvPr/>
                </p:nvSpPr>
                <p:spPr bwMode="auto">
                  <a:xfrm>
                    <a:off x="5166" y="2793"/>
                    <a:ext cx="355" cy="120"/>
                  </a:xfrm>
                  <a:custGeom>
                    <a:avLst/>
                    <a:gdLst>
                      <a:gd name="T0" fmla="*/ 354 w 355"/>
                      <a:gd name="T1" fmla="*/ 116 h 120"/>
                      <a:gd name="T2" fmla="*/ 354 w 355"/>
                      <a:gd name="T3" fmla="*/ 0 h 120"/>
                      <a:gd name="T4" fmla="*/ 0 w 355"/>
                      <a:gd name="T5" fmla="*/ 0 h 120"/>
                      <a:gd name="T6" fmla="*/ 0 w 355"/>
                      <a:gd name="T7" fmla="*/ 119 h 12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55"/>
                      <a:gd name="T13" fmla="*/ 0 h 120"/>
                      <a:gd name="T14" fmla="*/ 355 w 355"/>
                      <a:gd name="T15" fmla="*/ 120 h 12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55" h="120">
                        <a:moveTo>
                          <a:pt x="354" y="116"/>
                        </a:moveTo>
                        <a:lnTo>
                          <a:pt x="354" y="0"/>
                        </a:lnTo>
                        <a:lnTo>
                          <a:pt x="0" y="0"/>
                        </a:lnTo>
                        <a:lnTo>
                          <a:pt x="0" y="119"/>
                        </a:lnTo>
                      </a:path>
                    </a:pathLst>
                  </a:custGeom>
                  <a:noFill/>
                  <a:ln w="12700" cap="rnd">
                    <a:solidFill>
                      <a:srgbClr val="000000"/>
                    </a:solidFill>
                    <a:round/>
                    <a:headEnd type="none" w="sm" len="sm"/>
                    <a:tailEnd type="none" w="sm" len="sm"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grpSp>
                <p:nvGrpSpPr>
                  <p:cNvPr id="13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5178" y="2807"/>
                    <a:ext cx="334" cy="98"/>
                    <a:chOff x="5178" y="2807"/>
                    <a:chExt cx="334" cy="98"/>
                  </a:xfrm>
                </p:grpSpPr>
                <p:grpSp>
                  <p:nvGrpSpPr>
                    <p:cNvPr id="14" name="Group 7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306" y="2807"/>
                      <a:ext cx="80" cy="98"/>
                      <a:chOff x="5306" y="2807"/>
                      <a:chExt cx="80" cy="98"/>
                    </a:xfrm>
                  </p:grpSpPr>
                  <p:grpSp>
                    <p:nvGrpSpPr>
                      <p:cNvPr id="15" name="Group 7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06" y="2811"/>
                        <a:ext cx="42" cy="74"/>
                        <a:chOff x="5306" y="2811"/>
                        <a:chExt cx="42" cy="74"/>
                      </a:xfrm>
                    </p:grpSpPr>
                    <p:sp>
                      <p:nvSpPr>
                        <p:cNvPr id="5664" name="Rectangle 7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13" y="2811"/>
                          <a:ext cx="21" cy="6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65" name="Freeform 7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306" y="2862"/>
                          <a:ext cx="33" cy="22"/>
                        </a:xfrm>
                        <a:custGeom>
                          <a:avLst/>
                          <a:gdLst>
                            <a:gd name="T0" fmla="*/ 0 w 33"/>
                            <a:gd name="T1" fmla="*/ 0 h 22"/>
                            <a:gd name="T2" fmla="*/ 17 w 33"/>
                            <a:gd name="T3" fmla="*/ 0 h 22"/>
                            <a:gd name="T4" fmla="*/ 19 w 33"/>
                            <a:gd name="T5" fmla="*/ 0 h 22"/>
                            <a:gd name="T6" fmla="*/ 32 w 33"/>
                            <a:gd name="T7" fmla="*/ 0 h 22"/>
                            <a:gd name="T8" fmla="*/ 32 w 33"/>
                            <a:gd name="T9" fmla="*/ 12 h 22"/>
                            <a:gd name="T10" fmla="*/ 32 w 33"/>
                            <a:gd name="T11" fmla="*/ 21 h 22"/>
                            <a:gd name="T12" fmla="*/ 17 w 33"/>
                            <a:gd name="T13" fmla="*/ 21 h 22"/>
                            <a:gd name="T14" fmla="*/ 0 w 33"/>
                            <a:gd name="T15" fmla="*/ 21 h 22"/>
                            <a:gd name="T16" fmla="*/ 0 w 33"/>
                            <a:gd name="T17" fmla="*/ 0 h 22"/>
                            <a:gd name="T18" fmla="*/ 0 60000 65536"/>
                            <a:gd name="T19" fmla="*/ 0 60000 65536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60000 65536"/>
                            <a:gd name="T25" fmla="*/ 0 60000 65536"/>
                            <a:gd name="T26" fmla="*/ 0 60000 65536"/>
                            <a:gd name="T27" fmla="*/ 0 w 33"/>
                            <a:gd name="T28" fmla="*/ 0 h 22"/>
                            <a:gd name="T29" fmla="*/ 33 w 33"/>
                            <a:gd name="T30" fmla="*/ 22 h 22"/>
                          </a:gdLst>
                          <a:ahLst/>
                          <a:cxnLst>
                            <a:cxn ang="T18">
                              <a:pos x="T0" y="T1"/>
                            </a:cxn>
                            <a:cxn ang="T19">
                              <a:pos x="T2" y="T3"/>
                            </a:cxn>
                            <a:cxn ang="T20">
                              <a:pos x="T4" y="T5"/>
                            </a:cxn>
                            <a:cxn ang="T21">
                              <a:pos x="T6" y="T7"/>
                            </a:cxn>
                            <a:cxn ang="T22">
                              <a:pos x="T8" y="T9"/>
                            </a:cxn>
                            <a:cxn ang="T23">
                              <a:pos x="T10" y="T11"/>
                            </a:cxn>
                            <a:cxn ang="T24">
                              <a:pos x="T12" y="T13"/>
                            </a:cxn>
                            <a:cxn ang="T25">
                              <a:pos x="T14" y="T15"/>
                            </a:cxn>
                            <a:cxn ang="T26">
                              <a:pos x="T16" y="T17"/>
                            </a:cxn>
                          </a:cxnLst>
                          <a:rect l="T27" t="T28" r="T29" b="T30"/>
                          <a:pathLst>
                            <a:path w="33" h="22">
                              <a:moveTo>
                                <a:pt x="0" y="0"/>
                              </a:moveTo>
                              <a:lnTo>
                                <a:pt x="17" y="0"/>
                              </a:lnTo>
                              <a:lnTo>
                                <a:pt x="19" y="0"/>
                              </a:lnTo>
                              <a:lnTo>
                                <a:pt x="32" y="0"/>
                              </a:lnTo>
                              <a:lnTo>
                                <a:pt x="32" y="12"/>
                              </a:lnTo>
                              <a:lnTo>
                                <a:pt x="32" y="21"/>
                              </a:lnTo>
                              <a:lnTo>
                                <a:pt x="17" y="21"/>
                              </a:lnTo>
                              <a:lnTo>
                                <a:pt x="0" y="21"/>
                              </a:lnTo>
                              <a:lnTo>
                                <a:pt x="0" y="0"/>
                              </a:lnTo>
                            </a:path>
                          </a:pathLst>
                        </a:custGeom>
                        <a:solidFill>
                          <a:srgbClr val="A0A0A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66" name="Rectangle 76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26" y="2860"/>
                          <a:ext cx="22" cy="2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16" name="Group 7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49" y="2811"/>
                        <a:ext cx="37" cy="74"/>
                        <a:chOff x="5349" y="2811"/>
                        <a:chExt cx="37" cy="74"/>
                      </a:xfrm>
                    </p:grpSpPr>
                    <p:sp>
                      <p:nvSpPr>
                        <p:cNvPr id="5661" name="Rectangle 7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55" y="2811"/>
                          <a:ext cx="23" cy="66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62" name="Freeform 7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349" y="2862"/>
                          <a:ext cx="37" cy="22"/>
                        </a:xfrm>
                        <a:custGeom>
                          <a:avLst/>
                          <a:gdLst>
                            <a:gd name="T0" fmla="*/ 36 w 37"/>
                            <a:gd name="T1" fmla="*/ 0 h 22"/>
                            <a:gd name="T2" fmla="*/ 16 w 37"/>
                            <a:gd name="T3" fmla="*/ 0 h 22"/>
                            <a:gd name="T4" fmla="*/ 13 w 37"/>
                            <a:gd name="T5" fmla="*/ 0 h 22"/>
                            <a:gd name="T6" fmla="*/ 2 w 37"/>
                            <a:gd name="T7" fmla="*/ 0 h 22"/>
                            <a:gd name="T8" fmla="*/ 0 w 37"/>
                            <a:gd name="T9" fmla="*/ 0 h 22"/>
                            <a:gd name="T10" fmla="*/ 0 w 37"/>
                            <a:gd name="T11" fmla="*/ 12 h 22"/>
                            <a:gd name="T12" fmla="*/ 0 w 37"/>
                            <a:gd name="T13" fmla="*/ 21 h 22"/>
                            <a:gd name="T14" fmla="*/ 16 w 37"/>
                            <a:gd name="T15" fmla="*/ 21 h 22"/>
                            <a:gd name="T16" fmla="*/ 36 w 37"/>
                            <a:gd name="T17" fmla="*/ 21 h 22"/>
                            <a:gd name="T18" fmla="*/ 36 w 37"/>
                            <a:gd name="T19" fmla="*/ 0 h 22"/>
                            <a:gd name="T20" fmla="*/ 0 60000 65536"/>
                            <a:gd name="T21" fmla="*/ 0 60000 65536"/>
                            <a:gd name="T22" fmla="*/ 0 60000 65536"/>
                            <a:gd name="T23" fmla="*/ 0 60000 65536"/>
                            <a:gd name="T24" fmla="*/ 0 60000 65536"/>
                            <a:gd name="T25" fmla="*/ 0 60000 65536"/>
                            <a:gd name="T26" fmla="*/ 0 60000 65536"/>
                            <a:gd name="T27" fmla="*/ 0 60000 65536"/>
                            <a:gd name="T28" fmla="*/ 0 60000 65536"/>
                            <a:gd name="T29" fmla="*/ 0 60000 65536"/>
                            <a:gd name="T30" fmla="*/ 0 w 37"/>
                            <a:gd name="T31" fmla="*/ 0 h 22"/>
                            <a:gd name="T32" fmla="*/ 37 w 37"/>
                            <a:gd name="T33" fmla="*/ 22 h 22"/>
                          </a:gdLst>
                          <a:ahLst/>
                          <a:cxnLst>
                            <a:cxn ang="T20">
                              <a:pos x="T0" y="T1"/>
                            </a:cxn>
                            <a:cxn ang="T21">
                              <a:pos x="T2" y="T3"/>
                            </a:cxn>
                            <a:cxn ang="T22">
                              <a:pos x="T4" y="T5"/>
                            </a:cxn>
                            <a:cxn ang="T23">
                              <a:pos x="T6" y="T7"/>
                            </a:cxn>
                            <a:cxn ang="T24">
                              <a:pos x="T8" y="T9"/>
                            </a:cxn>
                            <a:cxn ang="T25">
                              <a:pos x="T10" y="T11"/>
                            </a:cxn>
                            <a:cxn ang="T26">
                              <a:pos x="T12" y="T13"/>
                            </a:cxn>
                            <a:cxn ang="T27">
                              <a:pos x="T14" y="T15"/>
                            </a:cxn>
                            <a:cxn ang="T28">
                              <a:pos x="T16" y="T17"/>
                            </a:cxn>
                            <a:cxn ang="T29">
                              <a:pos x="T18" y="T19"/>
                            </a:cxn>
                          </a:cxnLst>
                          <a:rect l="T30" t="T31" r="T32" b="T33"/>
                          <a:pathLst>
                            <a:path w="37" h="22">
                              <a:moveTo>
                                <a:pt x="36" y="0"/>
                              </a:moveTo>
                              <a:lnTo>
                                <a:pt x="16" y="0"/>
                              </a:lnTo>
                              <a:lnTo>
                                <a:pt x="13" y="0"/>
                              </a:lnTo>
                              <a:lnTo>
                                <a:pt x="2" y="0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0" y="21"/>
                              </a:lnTo>
                              <a:lnTo>
                                <a:pt x="16" y="21"/>
                              </a:lnTo>
                              <a:lnTo>
                                <a:pt x="36" y="21"/>
                              </a:lnTo>
                              <a:lnTo>
                                <a:pt x="36" y="0"/>
                              </a:lnTo>
                            </a:path>
                          </a:pathLst>
                        </a:custGeom>
                        <a:solidFill>
                          <a:srgbClr val="A0A0A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63" name="Rectangle 80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50" y="2860"/>
                          <a:ext cx="22" cy="25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sp>
                    <p:nvSpPr>
                      <p:cNvPr id="5659" name="Rectangle 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11" y="2807"/>
                        <a:ext cx="28" cy="98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660" name="Rectangle 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352" y="2807"/>
                        <a:ext cx="31" cy="98"/>
                      </a:xfrm>
                      <a:prstGeom prst="rect">
                        <a:avLst/>
                      </a:prstGeom>
                      <a:noFill/>
                      <a:ln w="12700">
                        <a:solidFill>
                          <a:srgbClr val="000000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7" name="Group 8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78" y="2807"/>
                      <a:ext cx="334" cy="72"/>
                      <a:chOff x="5178" y="2807"/>
                      <a:chExt cx="334" cy="72"/>
                    </a:xfrm>
                  </p:grpSpPr>
                  <p:grpSp>
                    <p:nvGrpSpPr>
                      <p:cNvPr id="18" name="Group 8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178" y="2807"/>
                        <a:ext cx="46" cy="72"/>
                        <a:chOff x="5178" y="2807"/>
                        <a:chExt cx="46" cy="72"/>
                      </a:xfrm>
                    </p:grpSpPr>
                    <p:sp>
                      <p:nvSpPr>
                        <p:cNvPr id="5655" name="Rectangle 85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183" y="2807"/>
                          <a:ext cx="38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56" name="Freeform 8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178" y="2845"/>
                          <a:ext cx="46" cy="34"/>
                        </a:xfrm>
                        <a:custGeom>
                          <a:avLst/>
                          <a:gdLst>
                            <a:gd name="T0" fmla="*/ 0 w 46"/>
                            <a:gd name="T1" fmla="*/ 16 h 34"/>
                            <a:gd name="T2" fmla="*/ 18 w 46"/>
                            <a:gd name="T3" fmla="*/ 16 h 34"/>
                            <a:gd name="T4" fmla="*/ 18 w 46"/>
                            <a:gd name="T5" fmla="*/ 0 h 34"/>
                            <a:gd name="T6" fmla="*/ 22 w 46"/>
                            <a:gd name="T7" fmla="*/ 0 h 34"/>
                            <a:gd name="T8" fmla="*/ 24 w 46"/>
                            <a:gd name="T9" fmla="*/ 2 h 34"/>
                            <a:gd name="T10" fmla="*/ 27 w 46"/>
                            <a:gd name="T11" fmla="*/ 2 h 34"/>
                            <a:gd name="T12" fmla="*/ 27 w 46"/>
                            <a:gd name="T13" fmla="*/ 16 h 34"/>
                            <a:gd name="T14" fmla="*/ 33 w 46"/>
                            <a:gd name="T15" fmla="*/ 16 h 34"/>
                            <a:gd name="T16" fmla="*/ 35 w 46"/>
                            <a:gd name="T17" fmla="*/ 12 h 34"/>
                            <a:gd name="T18" fmla="*/ 35 w 46"/>
                            <a:gd name="T19" fmla="*/ 5 h 34"/>
                            <a:gd name="T20" fmla="*/ 38 w 46"/>
                            <a:gd name="T21" fmla="*/ 5 h 34"/>
                            <a:gd name="T22" fmla="*/ 43 w 46"/>
                            <a:gd name="T23" fmla="*/ 5 h 34"/>
                            <a:gd name="T24" fmla="*/ 45 w 46"/>
                            <a:gd name="T25" fmla="*/ 7 h 34"/>
                            <a:gd name="T26" fmla="*/ 45 w 46"/>
                            <a:gd name="T27" fmla="*/ 33 h 34"/>
                            <a:gd name="T28" fmla="*/ 0 w 46"/>
                            <a:gd name="T29" fmla="*/ 33 h 34"/>
                            <a:gd name="T30" fmla="*/ 0 w 46"/>
                            <a:gd name="T31" fmla="*/ 16 h 34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w 46"/>
                            <a:gd name="T49" fmla="*/ 0 h 34"/>
                            <a:gd name="T50" fmla="*/ 46 w 46"/>
                            <a:gd name="T51" fmla="*/ 34 h 34"/>
                          </a:gdLst>
                          <a:ahLst/>
                          <a:cxnLst>
                            <a:cxn ang="T32">
                              <a:pos x="T0" y="T1"/>
                            </a:cxn>
                            <a:cxn ang="T33">
                              <a:pos x="T2" y="T3"/>
                            </a:cxn>
                            <a:cxn ang="T34">
                              <a:pos x="T4" y="T5"/>
                            </a:cxn>
                            <a:cxn ang="T35">
                              <a:pos x="T6" y="T7"/>
                            </a:cxn>
                            <a:cxn ang="T36">
                              <a:pos x="T8" y="T9"/>
                            </a:cxn>
                            <a:cxn ang="T37">
                              <a:pos x="T10" y="T11"/>
                            </a:cxn>
                            <a:cxn ang="T38">
                              <a:pos x="T12" y="T13"/>
                            </a:cxn>
                            <a:cxn ang="T39">
                              <a:pos x="T14" y="T15"/>
                            </a:cxn>
                            <a:cxn ang="T40">
                              <a:pos x="T16" y="T17"/>
                            </a:cxn>
                            <a:cxn ang="T41">
                              <a:pos x="T18" y="T19"/>
                            </a:cxn>
                            <a:cxn ang="T42">
                              <a:pos x="T20" y="T21"/>
                            </a:cxn>
                            <a:cxn ang="T43">
                              <a:pos x="T22" y="T23"/>
                            </a:cxn>
                            <a:cxn ang="T44">
                              <a:pos x="T24" y="T25"/>
                            </a:cxn>
                            <a:cxn ang="T45">
                              <a:pos x="T26" y="T27"/>
                            </a:cxn>
                            <a:cxn ang="T46">
                              <a:pos x="T28" y="T29"/>
                            </a:cxn>
                            <a:cxn ang="T47">
                              <a:pos x="T30" y="T31"/>
                            </a:cxn>
                          </a:cxnLst>
                          <a:rect l="T48" t="T49" r="T50" b="T51"/>
                          <a:pathLst>
                            <a:path w="46" h="34">
                              <a:moveTo>
                                <a:pt x="0" y="16"/>
                              </a:moveTo>
                              <a:lnTo>
                                <a:pt x="18" y="16"/>
                              </a:lnTo>
                              <a:lnTo>
                                <a:pt x="18" y="0"/>
                              </a:lnTo>
                              <a:lnTo>
                                <a:pt x="22" y="0"/>
                              </a:lnTo>
                              <a:lnTo>
                                <a:pt x="24" y="2"/>
                              </a:lnTo>
                              <a:lnTo>
                                <a:pt x="27" y="2"/>
                              </a:lnTo>
                              <a:lnTo>
                                <a:pt x="27" y="16"/>
                              </a:lnTo>
                              <a:lnTo>
                                <a:pt x="33" y="16"/>
                              </a:lnTo>
                              <a:lnTo>
                                <a:pt x="35" y="12"/>
                              </a:lnTo>
                              <a:lnTo>
                                <a:pt x="35" y="5"/>
                              </a:lnTo>
                              <a:lnTo>
                                <a:pt x="38" y="5"/>
                              </a:lnTo>
                              <a:lnTo>
                                <a:pt x="43" y="5"/>
                              </a:lnTo>
                              <a:lnTo>
                                <a:pt x="45" y="7"/>
                              </a:lnTo>
                              <a:lnTo>
                                <a:pt x="45" y="33"/>
                              </a:lnTo>
                              <a:lnTo>
                                <a:pt x="0" y="33"/>
                              </a:lnTo>
                              <a:lnTo>
                                <a:pt x="0" y="16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19" name="Group 8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35" y="2807"/>
                        <a:ext cx="64" cy="72"/>
                        <a:chOff x="5235" y="2807"/>
                        <a:chExt cx="64" cy="72"/>
                      </a:xfrm>
                    </p:grpSpPr>
                    <p:sp>
                      <p:nvSpPr>
                        <p:cNvPr id="5653" name="Rectangle 8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239" y="2807"/>
                          <a:ext cx="58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54" name="Freeform 8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235" y="2839"/>
                          <a:ext cx="64" cy="40"/>
                        </a:xfrm>
                        <a:custGeom>
                          <a:avLst/>
                          <a:gdLst>
                            <a:gd name="T0" fmla="*/ 0 w 64"/>
                            <a:gd name="T1" fmla="*/ 10 h 40"/>
                            <a:gd name="T2" fmla="*/ 2 w 64"/>
                            <a:gd name="T3" fmla="*/ 7 h 40"/>
                            <a:gd name="T4" fmla="*/ 2 w 64"/>
                            <a:gd name="T5" fmla="*/ 2 h 40"/>
                            <a:gd name="T6" fmla="*/ 7 w 64"/>
                            <a:gd name="T7" fmla="*/ 0 h 40"/>
                            <a:gd name="T8" fmla="*/ 12 w 64"/>
                            <a:gd name="T9" fmla="*/ 0 h 40"/>
                            <a:gd name="T10" fmla="*/ 14 w 64"/>
                            <a:gd name="T11" fmla="*/ 2 h 40"/>
                            <a:gd name="T12" fmla="*/ 16 w 64"/>
                            <a:gd name="T13" fmla="*/ 2 h 40"/>
                            <a:gd name="T14" fmla="*/ 19 w 64"/>
                            <a:gd name="T15" fmla="*/ 2 h 40"/>
                            <a:gd name="T16" fmla="*/ 24 w 64"/>
                            <a:gd name="T17" fmla="*/ 2 h 40"/>
                            <a:gd name="T18" fmla="*/ 24 w 64"/>
                            <a:gd name="T19" fmla="*/ 5 h 40"/>
                            <a:gd name="T20" fmla="*/ 25 w 64"/>
                            <a:gd name="T21" fmla="*/ 7 h 40"/>
                            <a:gd name="T22" fmla="*/ 25 w 64"/>
                            <a:gd name="T23" fmla="*/ 21 h 40"/>
                            <a:gd name="T24" fmla="*/ 63 w 64"/>
                            <a:gd name="T25" fmla="*/ 21 h 40"/>
                            <a:gd name="T26" fmla="*/ 63 w 64"/>
                            <a:gd name="T27" fmla="*/ 39 h 40"/>
                            <a:gd name="T28" fmla="*/ 0 w 64"/>
                            <a:gd name="T29" fmla="*/ 39 h 40"/>
                            <a:gd name="T30" fmla="*/ 0 w 64"/>
                            <a:gd name="T31" fmla="*/ 10 h 40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w 64"/>
                            <a:gd name="T49" fmla="*/ 0 h 40"/>
                            <a:gd name="T50" fmla="*/ 64 w 64"/>
                            <a:gd name="T51" fmla="*/ 40 h 40"/>
                          </a:gdLst>
                          <a:ahLst/>
                          <a:cxnLst>
                            <a:cxn ang="T32">
                              <a:pos x="T0" y="T1"/>
                            </a:cxn>
                            <a:cxn ang="T33">
                              <a:pos x="T2" y="T3"/>
                            </a:cxn>
                            <a:cxn ang="T34">
                              <a:pos x="T4" y="T5"/>
                            </a:cxn>
                            <a:cxn ang="T35">
                              <a:pos x="T6" y="T7"/>
                            </a:cxn>
                            <a:cxn ang="T36">
                              <a:pos x="T8" y="T9"/>
                            </a:cxn>
                            <a:cxn ang="T37">
                              <a:pos x="T10" y="T11"/>
                            </a:cxn>
                            <a:cxn ang="T38">
                              <a:pos x="T12" y="T13"/>
                            </a:cxn>
                            <a:cxn ang="T39">
                              <a:pos x="T14" y="T15"/>
                            </a:cxn>
                            <a:cxn ang="T40">
                              <a:pos x="T16" y="T17"/>
                            </a:cxn>
                            <a:cxn ang="T41">
                              <a:pos x="T18" y="T19"/>
                            </a:cxn>
                            <a:cxn ang="T42">
                              <a:pos x="T20" y="T21"/>
                            </a:cxn>
                            <a:cxn ang="T43">
                              <a:pos x="T22" y="T23"/>
                            </a:cxn>
                            <a:cxn ang="T44">
                              <a:pos x="T24" y="T25"/>
                            </a:cxn>
                            <a:cxn ang="T45">
                              <a:pos x="T26" y="T27"/>
                            </a:cxn>
                            <a:cxn ang="T46">
                              <a:pos x="T28" y="T29"/>
                            </a:cxn>
                            <a:cxn ang="T47">
                              <a:pos x="T30" y="T31"/>
                            </a:cxn>
                          </a:cxnLst>
                          <a:rect l="T48" t="T49" r="T50" b="T51"/>
                          <a:pathLst>
                            <a:path w="64" h="40">
                              <a:moveTo>
                                <a:pt x="0" y="10"/>
                              </a:moveTo>
                              <a:lnTo>
                                <a:pt x="2" y="7"/>
                              </a:lnTo>
                              <a:lnTo>
                                <a:pt x="2" y="2"/>
                              </a:lnTo>
                              <a:lnTo>
                                <a:pt x="7" y="0"/>
                              </a:lnTo>
                              <a:lnTo>
                                <a:pt x="12" y="0"/>
                              </a:lnTo>
                              <a:lnTo>
                                <a:pt x="14" y="2"/>
                              </a:lnTo>
                              <a:lnTo>
                                <a:pt x="16" y="2"/>
                              </a:lnTo>
                              <a:lnTo>
                                <a:pt x="19" y="2"/>
                              </a:lnTo>
                              <a:lnTo>
                                <a:pt x="24" y="2"/>
                              </a:lnTo>
                              <a:lnTo>
                                <a:pt x="24" y="5"/>
                              </a:lnTo>
                              <a:lnTo>
                                <a:pt x="25" y="7"/>
                              </a:lnTo>
                              <a:lnTo>
                                <a:pt x="25" y="21"/>
                              </a:lnTo>
                              <a:lnTo>
                                <a:pt x="63" y="21"/>
                              </a:lnTo>
                              <a:lnTo>
                                <a:pt x="63" y="39"/>
                              </a:lnTo>
                              <a:lnTo>
                                <a:pt x="0" y="39"/>
                              </a:lnTo>
                              <a:lnTo>
                                <a:pt x="0" y="1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20" name="Group 9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391" y="2807"/>
                        <a:ext cx="64" cy="72"/>
                        <a:chOff x="5391" y="2807"/>
                        <a:chExt cx="64" cy="72"/>
                      </a:xfrm>
                    </p:grpSpPr>
                    <p:sp>
                      <p:nvSpPr>
                        <p:cNvPr id="5651" name="Rectangle 91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396" y="2807"/>
                          <a:ext cx="57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52" name="Freeform 9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391" y="2839"/>
                          <a:ext cx="64" cy="40"/>
                        </a:xfrm>
                        <a:custGeom>
                          <a:avLst/>
                          <a:gdLst>
                            <a:gd name="T0" fmla="*/ 63 w 64"/>
                            <a:gd name="T1" fmla="*/ 10 h 40"/>
                            <a:gd name="T2" fmla="*/ 60 w 64"/>
                            <a:gd name="T3" fmla="*/ 7 h 40"/>
                            <a:gd name="T4" fmla="*/ 58 w 64"/>
                            <a:gd name="T5" fmla="*/ 2 h 40"/>
                            <a:gd name="T6" fmla="*/ 54 w 64"/>
                            <a:gd name="T7" fmla="*/ 0 h 40"/>
                            <a:gd name="T8" fmla="*/ 50 w 64"/>
                            <a:gd name="T9" fmla="*/ 0 h 40"/>
                            <a:gd name="T10" fmla="*/ 50 w 64"/>
                            <a:gd name="T11" fmla="*/ 2 h 40"/>
                            <a:gd name="T12" fmla="*/ 47 w 64"/>
                            <a:gd name="T13" fmla="*/ 2 h 40"/>
                            <a:gd name="T14" fmla="*/ 42 w 64"/>
                            <a:gd name="T15" fmla="*/ 2 h 40"/>
                            <a:gd name="T16" fmla="*/ 37 w 64"/>
                            <a:gd name="T17" fmla="*/ 2 h 40"/>
                            <a:gd name="T18" fmla="*/ 37 w 64"/>
                            <a:gd name="T19" fmla="*/ 5 h 40"/>
                            <a:gd name="T20" fmla="*/ 35 w 64"/>
                            <a:gd name="T21" fmla="*/ 7 h 40"/>
                            <a:gd name="T22" fmla="*/ 35 w 64"/>
                            <a:gd name="T23" fmla="*/ 21 h 40"/>
                            <a:gd name="T24" fmla="*/ 0 w 64"/>
                            <a:gd name="T25" fmla="*/ 21 h 40"/>
                            <a:gd name="T26" fmla="*/ 0 w 64"/>
                            <a:gd name="T27" fmla="*/ 39 h 40"/>
                            <a:gd name="T28" fmla="*/ 63 w 64"/>
                            <a:gd name="T29" fmla="*/ 39 h 40"/>
                            <a:gd name="T30" fmla="*/ 63 w 64"/>
                            <a:gd name="T31" fmla="*/ 10 h 40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w 64"/>
                            <a:gd name="T49" fmla="*/ 0 h 40"/>
                            <a:gd name="T50" fmla="*/ 64 w 64"/>
                            <a:gd name="T51" fmla="*/ 40 h 40"/>
                          </a:gdLst>
                          <a:ahLst/>
                          <a:cxnLst>
                            <a:cxn ang="T32">
                              <a:pos x="T0" y="T1"/>
                            </a:cxn>
                            <a:cxn ang="T33">
                              <a:pos x="T2" y="T3"/>
                            </a:cxn>
                            <a:cxn ang="T34">
                              <a:pos x="T4" y="T5"/>
                            </a:cxn>
                            <a:cxn ang="T35">
                              <a:pos x="T6" y="T7"/>
                            </a:cxn>
                            <a:cxn ang="T36">
                              <a:pos x="T8" y="T9"/>
                            </a:cxn>
                            <a:cxn ang="T37">
                              <a:pos x="T10" y="T11"/>
                            </a:cxn>
                            <a:cxn ang="T38">
                              <a:pos x="T12" y="T13"/>
                            </a:cxn>
                            <a:cxn ang="T39">
                              <a:pos x="T14" y="T15"/>
                            </a:cxn>
                            <a:cxn ang="T40">
                              <a:pos x="T16" y="T17"/>
                            </a:cxn>
                            <a:cxn ang="T41">
                              <a:pos x="T18" y="T19"/>
                            </a:cxn>
                            <a:cxn ang="T42">
                              <a:pos x="T20" y="T21"/>
                            </a:cxn>
                            <a:cxn ang="T43">
                              <a:pos x="T22" y="T23"/>
                            </a:cxn>
                            <a:cxn ang="T44">
                              <a:pos x="T24" y="T25"/>
                            </a:cxn>
                            <a:cxn ang="T45">
                              <a:pos x="T26" y="T27"/>
                            </a:cxn>
                            <a:cxn ang="T46">
                              <a:pos x="T28" y="T29"/>
                            </a:cxn>
                            <a:cxn ang="T47">
                              <a:pos x="T30" y="T31"/>
                            </a:cxn>
                          </a:cxnLst>
                          <a:rect l="T48" t="T49" r="T50" b="T51"/>
                          <a:pathLst>
                            <a:path w="64" h="40">
                              <a:moveTo>
                                <a:pt x="63" y="10"/>
                              </a:moveTo>
                              <a:lnTo>
                                <a:pt x="60" y="7"/>
                              </a:lnTo>
                              <a:lnTo>
                                <a:pt x="58" y="2"/>
                              </a:lnTo>
                              <a:lnTo>
                                <a:pt x="54" y="0"/>
                              </a:lnTo>
                              <a:lnTo>
                                <a:pt x="50" y="0"/>
                              </a:lnTo>
                              <a:lnTo>
                                <a:pt x="50" y="2"/>
                              </a:lnTo>
                              <a:lnTo>
                                <a:pt x="47" y="2"/>
                              </a:lnTo>
                              <a:lnTo>
                                <a:pt x="42" y="2"/>
                              </a:lnTo>
                              <a:lnTo>
                                <a:pt x="37" y="2"/>
                              </a:lnTo>
                              <a:lnTo>
                                <a:pt x="37" y="5"/>
                              </a:lnTo>
                              <a:lnTo>
                                <a:pt x="35" y="7"/>
                              </a:lnTo>
                              <a:lnTo>
                                <a:pt x="35" y="21"/>
                              </a:lnTo>
                              <a:lnTo>
                                <a:pt x="0" y="21"/>
                              </a:lnTo>
                              <a:lnTo>
                                <a:pt x="0" y="39"/>
                              </a:lnTo>
                              <a:lnTo>
                                <a:pt x="63" y="39"/>
                              </a:lnTo>
                              <a:lnTo>
                                <a:pt x="63" y="10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21" name="Group 9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469" y="2807"/>
                        <a:ext cx="43" cy="72"/>
                        <a:chOff x="5469" y="2807"/>
                        <a:chExt cx="43" cy="72"/>
                      </a:xfrm>
                    </p:grpSpPr>
                    <p:sp>
                      <p:nvSpPr>
                        <p:cNvPr id="5649" name="Rectangle 94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71" y="2807"/>
                          <a:ext cx="40" cy="70"/>
                        </a:xfrm>
                        <a:prstGeom prst="rect">
                          <a:avLst/>
                        </a:prstGeom>
                        <a:solidFill>
                          <a:srgbClr val="FFFFFF"/>
                        </a:solidFill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50" name="Freeform 9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469" y="2845"/>
                          <a:ext cx="43" cy="34"/>
                        </a:xfrm>
                        <a:custGeom>
                          <a:avLst/>
                          <a:gdLst>
                            <a:gd name="T0" fmla="*/ 42 w 43"/>
                            <a:gd name="T1" fmla="*/ 16 h 34"/>
                            <a:gd name="T2" fmla="*/ 24 w 43"/>
                            <a:gd name="T3" fmla="*/ 16 h 34"/>
                            <a:gd name="T4" fmla="*/ 24 w 43"/>
                            <a:gd name="T5" fmla="*/ 0 h 34"/>
                            <a:gd name="T6" fmla="*/ 20 w 43"/>
                            <a:gd name="T7" fmla="*/ 2 h 34"/>
                            <a:gd name="T8" fmla="*/ 15 w 43"/>
                            <a:gd name="T9" fmla="*/ 2 h 34"/>
                            <a:gd name="T10" fmla="*/ 15 w 43"/>
                            <a:gd name="T11" fmla="*/ 16 h 34"/>
                            <a:gd name="T12" fmla="*/ 8 w 43"/>
                            <a:gd name="T13" fmla="*/ 16 h 34"/>
                            <a:gd name="T14" fmla="*/ 8 w 43"/>
                            <a:gd name="T15" fmla="*/ 12 h 34"/>
                            <a:gd name="T16" fmla="*/ 5 w 43"/>
                            <a:gd name="T17" fmla="*/ 7 h 34"/>
                            <a:gd name="T18" fmla="*/ 0 w 43"/>
                            <a:gd name="T19" fmla="*/ 7 h 34"/>
                            <a:gd name="T20" fmla="*/ 0 w 43"/>
                            <a:gd name="T21" fmla="*/ 33 h 34"/>
                            <a:gd name="T22" fmla="*/ 42 w 43"/>
                            <a:gd name="T23" fmla="*/ 33 h 34"/>
                            <a:gd name="T24" fmla="*/ 42 w 43"/>
                            <a:gd name="T25" fmla="*/ 16 h 34"/>
                            <a:gd name="T26" fmla="*/ 0 60000 65536"/>
                            <a:gd name="T27" fmla="*/ 0 60000 65536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w 43"/>
                            <a:gd name="T40" fmla="*/ 0 h 34"/>
                            <a:gd name="T41" fmla="*/ 43 w 43"/>
                            <a:gd name="T42" fmla="*/ 34 h 34"/>
                          </a:gdLst>
                          <a:ahLst/>
                          <a:cxnLst>
                            <a:cxn ang="T26">
                              <a:pos x="T0" y="T1"/>
                            </a:cxn>
                            <a:cxn ang="T27">
                              <a:pos x="T2" y="T3"/>
                            </a:cxn>
                            <a:cxn ang="T28">
                              <a:pos x="T4" y="T5"/>
                            </a:cxn>
                            <a:cxn ang="T29">
                              <a:pos x="T6" y="T7"/>
                            </a:cxn>
                            <a:cxn ang="T30">
                              <a:pos x="T8" y="T9"/>
                            </a:cxn>
                            <a:cxn ang="T31">
                              <a:pos x="T10" y="T11"/>
                            </a:cxn>
                            <a:cxn ang="T32">
                              <a:pos x="T12" y="T13"/>
                            </a:cxn>
                            <a:cxn ang="T33">
                              <a:pos x="T14" y="T15"/>
                            </a:cxn>
                            <a:cxn ang="T34">
                              <a:pos x="T16" y="T17"/>
                            </a:cxn>
                            <a:cxn ang="T35">
                              <a:pos x="T18" y="T19"/>
                            </a:cxn>
                            <a:cxn ang="T36">
                              <a:pos x="T20" y="T21"/>
                            </a:cxn>
                            <a:cxn ang="T37">
                              <a:pos x="T22" y="T23"/>
                            </a:cxn>
                            <a:cxn ang="T38">
                              <a:pos x="T24" y="T25"/>
                            </a:cxn>
                          </a:cxnLst>
                          <a:rect l="T39" t="T40" r="T41" b="T42"/>
                          <a:pathLst>
                            <a:path w="43" h="34">
                              <a:moveTo>
                                <a:pt x="42" y="16"/>
                              </a:moveTo>
                              <a:lnTo>
                                <a:pt x="24" y="16"/>
                              </a:lnTo>
                              <a:lnTo>
                                <a:pt x="24" y="0"/>
                              </a:lnTo>
                              <a:lnTo>
                                <a:pt x="20" y="2"/>
                              </a:lnTo>
                              <a:lnTo>
                                <a:pt x="15" y="2"/>
                              </a:lnTo>
                              <a:lnTo>
                                <a:pt x="15" y="16"/>
                              </a:lnTo>
                              <a:lnTo>
                                <a:pt x="8" y="16"/>
                              </a:lnTo>
                              <a:lnTo>
                                <a:pt x="8" y="12"/>
                              </a:lnTo>
                              <a:lnTo>
                                <a:pt x="5" y="7"/>
                              </a:lnTo>
                              <a:lnTo>
                                <a:pt x="0" y="7"/>
                              </a:lnTo>
                              <a:lnTo>
                                <a:pt x="0" y="33"/>
                              </a:lnTo>
                              <a:lnTo>
                                <a:pt x="42" y="33"/>
                              </a:lnTo>
                              <a:lnTo>
                                <a:pt x="42" y="16"/>
                              </a:lnTo>
                            </a:path>
                          </a:pathLst>
                        </a:custGeom>
                        <a:solidFill>
                          <a:srgbClr val="000000"/>
                        </a:solidFill>
                        <a:ln w="9525" cap="rnd">
                          <a:noFill/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  <p:grpSp>
                    <p:nvGrpSpPr>
                      <p:cNvPr id="22" name="Group 9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485" y="2837"/>
                        <a:ext cx="21" cy="28"/>
                        <a:chOff x="5485" y="2837"/>
                        <a:chExt cx="21" cy="28"/>
                      </a:xfrm>
                    </p:grpSpPr>
                    <p:sp>
                      <p:nvSpPr>
                        <p:cNvPr id="5647" name="Rectangle 97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85" y="2837"/>
                          <a:ext cx="21" cy="28"/>
                        </a:xfrm>
                        <a:prstGeom prst="rect">
                          <a:avLst/>
                        </a:prstGeom>
                        <a:solidFill>
                          <a:srgbClr val="F9F9F9"/>
                        </a:solidFill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648" name="Rectangle 98"/>
                        <p:cNvSpPr>
                          <a:spLocks noChangeArrowheads="1"/>
                        </p:cNvSpPr>
                        <p:nvPr/>
                      </p:nvSpPr>
                      <p:spPr bwMode="auto">
                        <a:xfrm>
                          <a:off x="5490" y="2843"/>
                          <a:ext cx="11" cy="16"/>
                        </a:xfrm>
                        <a:prstGeom prst="rect">
                          <a:avLst/>
                        </a:prstGeom>
                        <a:noFill/>
                        <a:ln w="12700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:ln>
                      </p:spPr>
                      <p:txBody>
                        <a:bodyPr wrap="none" anchor="ctr"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" name="Group 99"/>
              <p:cNvGrpSpPr>
                <a:grpSpLocks/>
              </p:cNvGrpSpPr>
              <p:nvPr/>
            </p:nvGrpSpPr>
            <p:grpSpPr bwMode="auto">
              <a:xfrm>
                <a:off x="5081" y="2506"/>
                <a:ext cx="536" cy="447"/>
                <a:chOff x="5074" y="2098"/>
                <a:chExt cx="495" cy="447"/>
              </a:xfrm>
            </p:grpSpPr>
            <p:sp>
              <p:nvSpPr>
                <p:cNvPr id="5322" name="Freeform 100"/>
                <p:cNvSpPr>
                  <a:spLocks/>
                </p:cNvSpPr>
                <p:nvPr/>
              </p:nvSpPr>
              <p:spPr bwMode="auto">
                <a:xfrm>
                  <a:off x="5186" y="2400"/>
                  <a:ext cx="17" cy="37"/>
                </a:xfrm>
                <a:custGeom>
                  <a:avLst/>
                  <a:gdLst>
                    <a:gd name="T0" fmla="*/ 10 w 17"/>
                    <a:gd name="T1" fmla="*/ 36 h 37"/>
                    <a:gd name="T2" fmla="*/ 0 w 17"/>
                    <a:gd name="T3" fmla="*/ 0 h 37"/>
                    <a:gd name="T4" fmla="*/ 5 w 17"/>
                    <a:gd name="T5" fmla="*/ 0 h 37"/>
                    <a:gd name="T6" fmla="*/ 16 w 17"/>
                    <a:gd name="T7" fmla="*/ 34 h 37"/>
                    <a:gd name="T8" fmla="*/ 1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0" y="36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6" y="34"/>
                      </a:lnTo>
                      <a:lnTo>
                        <a:pt x="10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23" name="Freeform 101"/>
                <p:cNvSpPr>
                  <a:spLocks/>
                </p:cNvSpPr>
                <p:nvPr/>
              </p:nvSpPr>
              <p:spPr bwMode="auto">
                <a:xfrm>
                  <a:off x="5186" y="2400"/>
                  <a:ext cx="17" cy="37"/>
                </a:xfrm>
                <a:custGeom>
                  <a:avLst/>
                  <a:gdLst>
                    <a:gd name="T0" fmla="*/ 10 w 17"/>
                    <a:gd name="T1" fmla="*/ 36 h 37"/>
                    <a:gd name="T2" fmla="*/ 0 w 17"/>
                    <a:gd name="T3" fmla="*/ 0 h 37"/>
                    <a:gd name="T4" fmla="*/ 5 w 17"/>
                    <a:gd name="T5" fmla="*/ 0 h 37"/>
                    <a:gd name="T6" fmla="*/ 16 w 17"/>
                    <a:gd name="T7" fmla="*/ 34 h 37"/>
                    <a:gd name="T8" fmla="*/ 1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0" y="36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6" y="34"/>
                      </a:lnTo>
                      <a:lnTo>
                        <a:pt x="10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24" name="Freeform 102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25" name="Freeform 103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26" name="Freeform 104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27" name="Freeform 105"/>
                <p:cNvSpPr>
                  <a:spLocks/>
                </p:cNvSpPr>
                <p:nvPr/>
              </p:nvSpPr>
              <p:spPr bwMode="auto">
                <a:xfrm>
                  <a:off x="5181" y="2400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28" name="Freeform 106"/>
                <p:cNvSpPr>
                  <a:spLocks/>
                </p:cNvSpPr>
                <p:nvPr/>
              </p:nvSpPr>
              <p:spPr bwMode="auto">
                <a:xfrm>
                  <a:off x="5190" y="2400"/>
                  <a:ext cx="17" cy="37"/>
                </a:xfrm>
                <a:custGeom>
                  <a:avLst/>
                  <a:gdLst>
                    <a:gd name="T0" fmla="*/ 7 w 17"/>
                    <a:gd name="T1" fmla="*/ 36 h 37"/>
                    <a:gd name="T2" fmla="*/ 0 w 17"/>
                    <a:gd name="T3" fmla="*/ 0 h 37"/>
                    <a:gd name="T4" fmla="*/ 8 w 17"/>
                    <a:gd name="T5" fmla="*/ 0 h 37"/>
                    <a:gd name="T6" fmla="*/ 16 w 17"/>
                    <a:gd name="T7" fmla="*/ 35 h 37"/>
                    <a:gd name="T8" fmla="*/ 7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7" y="36"/>
                      </a:moveTo>
                      <a:lnTo>
                        <a:pt x="0" y="0"/>
                      </a:lnTo>
                      <a:lnTo>
                        <a:pt x="8" y="0"/>
                      </a:lnTo>
                      <a:lnTo>
                        <a:pt x="16" y="35"/>
                      </a:lnTo>
                      <a:lnTo>
                        <a:pt x="7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29" name="Freeform 107"/>
                <p:cNvSpPr>
                  <a:spLocks/>
                </p:cNvSpPr>
                <p:nvPr/>
              </p:nvSpPr>
              <p:spPr bwMode="auto">
                <a:xfrm>
                  <a:off x="5190" y="2400"/>
                  <a:ext cx="17" cy="37"/>
                </a:xfrm>
                <a:custGeom>
                  <a:avLst/>
                  <a:gdLst>
                    <a:gd name="T0" fmla="*/ 7 w 17"/>
                    <a:gd name="T1" fmla="*/ 36 h 37"/>
                    <a:gd name="T2" fmla="*/ 0 w 17"/>
                    <a:gd name="T3" fmla="*/ 0 h 37"/>
                    <a:gd name="T4" fmla="*/ 8 w 17"/>
                    <a:gd name="T5" fmla="*/ 0 h 37"/>
                    <a:gd name="T6" fmla="*/ 16 w 17"/>
                    <a:gd name="T7" fmla="*/ 35 h 37"/>
                    <a:gd name="T8" fmla="*/ 7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7" y="36"/>
                      </a:moveTo>
                      <a:lnTo>
                        <a:pt x="0" y="0"/>
                      </a:lnTo>
                      <a:lnTo>
                        <a:pt x="8" y="0"/>
                      </a:lnTo>
                      <a:lnTo>
                        <a:pt x="16" y="35"/>
                      </a:lnTo>
                      <a:lnTo>
                        <a:pt x="7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0" name="Freeform 108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7"/>
                </a:xfrm>
                <a:custGeom>
                  <a:avLst/>
                  <a:gdLst>
                    <a:gd name="T0" fmla="*/ 0 w 17"/>
                    <a:gd name="T1" fmla="*/ 36 h 37"/>
                    <a:gd name="T2" fmla="*/ 1 w 17"/>
                    <a:gd name="T3" fmla="*/ 0 h 37"/>
                    <a:gd name="T4" fmla="*/ 16 w 17"/>
                    <a:gd name="T5" fmla="*/ 0 h 37"/>
                    <a:gd name="T6" fmla="*/ 14 w 17"/>
                    <a:gd name="T7" fmla="*/ 36 h 37"/>
                    <a:gd name="T8" fmla="*/ 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6"/>
                      </a:moveTo>
                      <a:lnTo>
                        <a:pt x="1" y="0"/>
                      </a:lnTo>
                      <a:lnTo>
                        <a:pt x="16" y="0"/>
                      </a:lnTo>
                      <a:lnTo>
                        <a:pt x="14" y="36"/>
                      </a:lnTo>
                      <a:lnTo>
                        <a:pt x="0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1" name="Freeform 109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7"/>
                </a:xfrm>
                <a:custGeom>
                  <a:avLst/>
                  <a:gdLst>
                    <a:gd name="T0" fmla="*/ 0 w 17"/>
                    <a:gd name="T1" fmla="*/ 36 h 37"/>
                    <a:gd name="T2" fmla="*/ 1 w 17"/>
                    <a:gd name="T3" fmla="*/ 0 h 37"/>
                    <a:gd name="T4" fmla="*/ 16 w 17"/>
                    <a:gd name="T5" fmla="*/ 0 h 37"/>
                    <a:gd name="T6" fmla="*/ 14 w 17"/>
                    <a:gd name="T7" fmla="*/ 36 h 37"/>
                    <a:gd name="T8" fmla="*/ 0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6"/>
                      </a:moveTo>
                      <a:lnTo>
                        <a:pt x="1" y="0"/>
                      </a:lnTo>
                      <a:lnTo>
                        <a:pt x="16" y="0"/>
                      </a:lnTo>
                      <a:lnTo>
                        <a:pt x="14" y="36"/>
                      </a:lnTo>
                      <a:lnTo>
                        <a:pt x="0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2" name="Freeform 110"/>
                <p:cNvSpPr>
                  <a:spLocks/>
                </p:cNvSpPr>
                <p:nvPr/>
              </p:nvSpPr>
              <p:spPr bwMode="auto">
                <a:xfrm>
                  <a:off x="5194" y="2401"/>
                  <a:ext cx="17" cy="37"/>
                </a:xfrm>
                <a:custGeom>
                  <a:avLst/>
                  <a:gdLst>
                    <a:gd name="T0" fmla="*/ 0 w 17"/>
                    <a:gd name="T1" fmla="*/ 35 h 37"/>
                    <a:gd name="T2" fmla="*/ 8 w 17"/>
                    <a:gd name="T3" fmla="*/ 0 h 37"/>
                    <a:gd name="T4" fmla="*/ 16 w 17"/>
                    <a:gd name="T5" fmla="*/ 0 h 37"/>
                    <a:gd name="T6" fmla="*/ 7 w 17"/>
                    <a:gd name="T7" fmla="*/ 36 h 37"/>
                    <a:gd name="T8" fmla="*/ 0 w 17"/>
                    <a:gd name="T9" fmla="*/ 35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5"/>
                      </a:moveTo>
                      <a:lnTo>
                        <a:pt x="8" y="0"/>
                      </a:lnTo>
                      <a:lnTo>
                        <a:pt x="16" y="0"/>
                      </a:lnTo>
                      <a:lnTo>
                        <a:pt x="7" y="36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3" name="Freeform 111"/>
                <p:cNvSpPr>
                  <a:spLocks/>
                </p:cNvSpPr>
                <p:nvPr/>
              </p:nvSpPr>
              <p:spPr bwMode="auto">
                <a:xfrm>
                  <a:off x="5194" y="2401"/>
                  <a:ext cx="17" cy="37"/>
                </a:xfrm>
                <a:custGeom>
                  <a:avLst/>
                  <a:gdLst>
                    <a:gd name="T0" fmla="*/ 0 w 17"/>
                    <a:gd name="T1" fmla="*/ 35 h 37"/>
                    <a:gd name="T2" fmla="*/ 8 w 17"/>
                    <a:gd name="T3" fmla="*/ 0 h 37"/>
                    <a:gd name="T4" fmla="*/ 16 w 17"/>
                    <a:gd name="T5" fmla="*/ 0 h 37"/>
                    <a:gd name="T6" fmla="*/ 7 w 17"/>
                    <a:gd name="T7" fmla="*/ 36 h 37"/>
                    <a:gd name="T8" fmla="*/ 0 w 17"/>
                    <a:gd name="T9" fmla="*/ 35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35"/>
                      </a:moveTo>
                      <a:lnTo>
                        <a:pt x="8" y="0"/>
                      </a:lnTo>
                      <a:lnTo>
                        <a:pt x="16" y="0"/>
                      </a:lnTo>
                      <a:lnTo>
                        <a:pt x="7" y="36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4" name="Freeform 112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8"/>
                </a:xfrm>
                <a:custGeom>
                  <a:avLst/>
                  <a:gdLst>
                    <a:gd name="T0" fmla="*/ 0 w 17"/>
                    <a:gd name="T1" fmla="*/ 35 h 38"/>
                    <a:gd name="T2" fmla="*/ 10 w 17"/>
                    <a:gd name="T3" fmla="*/ 0 h 38"/>
                    <a:gd name="T4" fmla="*/ 16 w 17"/>
                    <a:gd name="T5" fmla="*/ 0 h 38"/>
                    <a:gd name="T6" fmla="*/ 4 w 17"/>
                    <a:gd name="T7" fmla="*/ 37 h 38"/>
                    <a:gd name="T8" fmla="*/ 0 w 17"/>
                    <a:gd name="T9" fmla="*/ 35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0" y="35"/>
                      </a:moveTo>
                      <a:lnTo>
                        <a:pt x="10" y="0"/>
                      </a:lnTo>
                      <a:lnTo>
                        <a:pt x="16" y="0"/>
                      </a:lnTo>
                      <a:lnTo>
                        <a:pt x="4" y="37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5" name="Freeform 113"/>
                <p:cNvSpPr>
                  <a:spLocks/>
                </p:cNvSpPr>
                <p:nvPr/>
              </p:nvSpPr>
              <p:spPr bwMode="auto">
                <a:xfrm>
                  <a:off x="5194" y="2400"/>
                  <a:ext cx="17" cy="38"/>
                </a:xfrm>
                <a:custGeom>
                  <a:avLst/>
                  <a:gdLst>
                    <a:gd name="T0" fmla="*/ 0 w 17"/>
                    <a:gd name="T1" fmla="*/ 35 h 38"/>
                    <a:gd name="T2" fmla="*/ 10 w 17"/>
                    <a:gd name="T3" fmla="*/ 0 h 38"/>
                    <a:gd name="T4" fmla="*/ 16 w 17"/>
                    <a:gd name="T5" fmla="*/ 0 h 38"/>
                    <a:gd name="T6" fmla="*/ 4 w 17"/>
                    <a:gd name="T7" fmla="*/ 37 h 38"/>
                    <a:gd name="T8" fmla="*/ 0 w 17"/>
                    <a:gd name="T9" fmla="*/ 35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0" y="35"/>
                      </a:moveTo>
                      <a:lnTo>
                        <a:pt x="10" y="0"/>
                      </a:lnTo>
                      <a:lnTo>
                        <a:pt x="16" y="0"/>
                      </a:lnTo>
                      <a:lnTo>
                        <a:pt x="4" y="37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6" name="Freeform 114"/>
                <p:cNvSpPr>
                  <a:spLocks/>
                </p:cNvSpPr>
                <p:nvPr/>
              </p:nvSpPr>
              <p:spPr bwMode="auto">
                <a:xfrm>
                  <a:off x="5194" y="2402"/>
                  <a:ext cx="18" cy="37"/>
                </a:xfrm>
                <a:custGeom>
                  <a:avLst/>
                  <a:gdLst>
                    <a:gd name="T0" fmla="*/ 0 w 18"/>
                    <a:gd name="T1" fmla="*/ 33 h 37"/>
                    <a:gd name="T2" fmla="*/ 13 w 18"/>
                    <a:gd name="T3" fmla="*/ 0 h 37"/>
                    <a:gd name="T4" fmla="*/ 17 w 18"/>
                    <a:gd name="T5" fmla="*/ 1 h 37"/>
                    <a:gd name="T6" fmla="*/ 3 w 18"/>
                    <a:gd name="T7" fmla="*/ 36 h 37"/>
                    <a:gd name="T8" fmla="*/ 0 w 18"/>
                    <a:gd name="T9" fmla="*/ 33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0" y="33"/>
                      </a:moveTo>
                      <a:lnTo>
                        <a:pt x="13" y="0"/>
                      </a:lnTo>
                      <a:lnTo>
                        <a:pt x="17" y="1"/>
                      </a:lnTo>
                      <a:lnTo>
                        <a:pt x="3" y="36"/>
                      </a:lnTo>
                      <a:lnTo>
                        <a:pt x="0" y="3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7" name="Freeform 115"/>
                <p:cNvSpPr>
                  <a:spLocks/>
                </p:cNvSpPr>
                <p:nvPr/>
              </p:nvSpPr>
              <p:spPr bwMode="auto">
                <a:xfrm>
                  <a:off x="5194" y="2402"/>
                  <a:ext cx="18" cy="37"/>
                </a:xfrm>
                <a:custGeom>
                  <a:avLst/>
                  <a:gdLst>
                    <a:gd name="T0" fmla="*/ 0 w 18"/>
                    <a:gd name="T1" fmla="*/ 33 h 37"/>
                    <a:gd name="T2" fmla="*/ 13 w 18"/>
                    <a:gd name="T3" fmla="*/ 0 h 37"/>
                    <a:gd name="T4" fmla="*/ 17 w 18"/>
                    <a:gd name="T5" fmla="*/ 1 h 37"/>
                    <a:gd name="T6" fmla="*/ 3 w 18"/>
                    <a:gd name="T7" fmla="*/ 36 h 37"/>
                    <a:gd name="T8" fmla="*/ 0 w 18"/>
                    <a:gd name="T9" fmla="*/ 33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0" y="33"/>
                      </a:moveTo>
                      <a:lnTo>
                        <a:pt x="13" y="0"/>
                      </a:lnTo>
                      <a:lnTo>
                        <a:pt x="17" y="1"/>
                      </a:lnTo>
                      <a:lnTo>
                        <a:pt x="3" y="36"/>
                      </a:lnTo>
                      <a:lnTo>
                        <a:pt x="0" y="3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8" name="Freeform 116"/>
                <p:cNvSpPr>
                  <a:spLocks/>
                </p:cNvSpPr>
                <p:nvPr/>
              </p:nvSpPr>
              <p:spPr bwMode="auto">
                <a:xfrm>
                  <a:off x="5197" y="2143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7 w 372"/>
                    <a:gd name="T11" fmla="*/ 0 h 361"/>
                    <a:gd name="T12" fmla="*/ 263 w 372"/>
                    <a:gd name="T13" fmla="*/ 0 h 361"/>
                    <a:gd name="T14" fmla="*/ 288 w 372"/>
                    <a:gd name="T15" fmla="*/ 0 h 361"/>
                    <a:gd name="T16" fmla="*/ 312 w 372"/>
                    <a:gd name="T17" fmla="*/ 1 h 361"/>
                    <a:gd name="T18" fmla="*/ 333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6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8 w 372"/>
                    <a:gd name="T39" fmla="*/ 21 h 361"/>
                    <a:gd name="T40" fmla="*/ 369 w 372"/>
                    <a:gd name="T41" fmla="*/ 23 h 361"/>
                    <a:gd name="T42" fmla="*/ 370 w 372"/>
                    <a:gd name="T43" fmla="*/ 26 h 361"/>
                    <a:gd name="T44" fmla="*/ 371 w 372"/>
                    <a:gd name="T45" fmla="*/ 30 h 361"/>
                    <a:gd name="T46" fmla="*/ 370 w 372"/>
                    <a:gd name="T47" fmla="*/ 34 h 361"/>
                    <a:gd name="T48" fmla="*/ 276 w 372"/>
                    <a:gd name="T49" fmla="*/ 352 h 361"/>
                    <a:gd name="T50" fmla="*/ 275 w 372"/>
                    <a:gd name="T51" fmla="*/ 354 h 361"/>
                    <a:gd name="T52" fmla="*/ 273 w 372"/>
                    <a:gd name="T53" fmla="*/ 356 h 361"/>
                    <a:gd name="T54" fmla="*/ 271 w 372"/>
                    <a:gd name="T55" fmla="*/ 358 h 361"/>
                    <a:gd name="T56" fmla="*/ 268 w 372"/>
                    <a:gd name="T57" fmla="*/ 359 h 361"/>
                    <a:gd name="T58" fmla="*/ 263 w 372"/>
                    <a:gd name="T59" fmla="*/ 359 h 361"/>
                    <a:gd name="T60" fmla="*/ 237 w 372"/>
                    <a:gd name="T61" fmla="*/ 357 h 361"/>
                    <a:gd name="T62" fmla="*/ 209 w 372"/>
                    <a:gd name="T63" fmla="*/ 355 h 361"/>
                    <a:gd name="T64" fmla="*/ 178 w 372"/>
                    <a:gd name="T65" fmla="*/ 353 h 361"/>
                    <a:gd name="T66" fmla="*/ 146 w 372"/>
                    <a:gd name="T67" fmla="*/ 352 h 361"/>
                    <a:gd name="T68" fmla="*/ 115 w 372"/>
                    <a:gd name="T69" fmla="*/ 350 h 361"/>
                    <a:gd name="T70" fmla="*/ 87 w 372"/>
                    <a:gd name="T71" fmla="*/ 348 h 361"/>
                    <a:gd name="T72" fmla="*/ 61 w 372"/>
                    <a:gd name="T73" fmla="*/ 347 h 361"/>
                    <a:gd name="T74" fmla="*/ 39 w 372"/>
                    <a:gd name="T75" fmla="*/ 346 h 361"/>
                    <a:gd name="T76" fmla="*/ 23 w 372"/>
                    <a:gd name="T77" fmla="*/ 345 h 361"/>
                    <a:gd name="T78" fmla="*/ 13 w 372"/>
                    <a:gd name="T79" fmla="*/ 345 h 361"/>
                    <a:gd name="T80" fmla="*/ 9 w 372"/>
                    <a:gd name="T81" fmla="*/ 344 h 361"/>
                    <a:gd name="T82" fmla="*/ 4 w 372"/>
                    <a:gd name="T83" fmla="*/ 342 h 361"/>
                    <a:gd name="T84" fmla="*/ 1 w 372"/>
                    <a:gd name="T85" fmla="*/ 340 h 361"/>
                    <a:gd name="T86" fmla="*/ 0 w 372"/>
                    <a:gd name="T87" fmla="*/ 337 h 361"/>
                    <a:gd name="T88" fmla="*/ 0 w 372"/>
                    <a:gd name="T89" fmla="*/ 336 h 361"/>
                    <a:gd name="T90" fmla="*/ 0 w 372"/>
                    <a:gd name="T91" fmla="*/ 321 h 361"/>
                    <a:gd name="T92" fmla="*/ 0 w 372"/>
                    <a:gd name="T93" fmla="*/ 319 h 361"/>
                    <a:gd name="T94" fmla="*/ 0 w 372"/>
                    <a:gd name="T95" fmla="*/ 315 h 361"/>
                    <a:gd name="T96" fmla="*/ 0 w 372"/>
                    <a:gd name="T97" fmla="*/ 312 h 361"/>
                    <a:gd name="T98" fmla="*/ 0 w 372"/>
                    <a:gd name="T99" fmla="*/ 308 h 36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372"/>
                    <a:gd name="T151" fmla="*/ 0 h 361"/>
                    <a:gd name="T152" fmla="*/ 372 w 372"/>
                    <a:gd name="T153" fmla="*/ 361 h 361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3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6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9" y="0"/>
                      </a:lnTo>
                      <a:lnTo>
                        <a:pt x="227" y="0"/>
                      </a:lnTo>
                      <a:lnTo>
                        <a:pt x="237" y="0"/>
                      </a:lnTo>
                      <a:lnTo>
                        <a:pt x="245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0" y="0"/>
                      </a:lnTo>
                      <a:lnTo>
                        <a:pt x="288" y="0"/>
                      </a:lnTo>
                      <a:lnTo>
                        <a:pt x="296" y="1"/>
                      </a:lnTo>
                      <a:lnTo>
                        <a:pt x="305" y="1"/>
                      </a:lnTo>
                      <a:lnTo>
                        <a:pt x="312" y="1"/>
                      </a:lnTo>
                      <a:lnTo>
                        <a:pt x="319" y="1"/>
                      </a:lnTo>
                      <a:lnTo>
                        <a:pt x="326" y="2"/>
                      </a:lnTo>
                      <a:lnTo>
                        <a:pt x="333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6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4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8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7" y="351"/>
                      </a:lnTo>
                      <a:lnTo>
                        <a:pt x="276" y="352"/>
                      </a:lnTo>
                      <a:lnTo>
                        <a:pt x="275" y="353"/>
                      </a:lnTo>
                      <a:lnTo>
                        <a:pt x="275" y="354"/>
                      </a:lnTo>
                      <a:lnTo>
                        <a:pt x="275" y="355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7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9"/>
                      </a:lnTo>
                      <a:lnTo>
                        <a:pt x="247" y="358"/>
                      </a:lnTo>
                      <a:lnTo>
                        <a:pt x="237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9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5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5" y="345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40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4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0" y="308"/>
                      </a:lnTo>
                      <a:lnTo>
                        <a:pt x="106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39" name="Freeform 117"/>
                <p:cNvSpPr>
                  <a:spLocks/>
                </p:cNvSpPr>
                <p:nvPr/>
              </p:nvSpPr>
              <p:spPr bwMode="auto">
                <a:xfrm>
                  <a:off x="5197" y="2143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7 w 372"/>
                    <a:gd name="T11" fmla="*/ 0 h 361"/>
                    <a:gd name="T12" fmla="*/ 263 w 372"/>
                    <a:gd name="T13" fmla="*/ 0 h 361"/>
                    <a:gd name="T14" fmla="*/ 288 w 372"/>
                    <a:gd name="T15" fmla="*/ 0 h 361"/>
                    <a:gd name="T16" fmla="*/ 312 w 372"/>
                    <a:gd name="T17" fmla="*/ 1 h 361"/>
                    <a:gd name="T18" fmla="*/ 333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6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8 w 372"/>
                    <a:gd name="T39" fmla="*/ 21 h 361"/>
                    <a:gd name="T40" fmla="*/ 369 w 372"/>
                    <a:gd name="T41" fmla="*/ 23 h 361"/>
                    <a:gd name="T42" fmla="*/ 370 w 372"/>
                    <a:gd name="T43" fmla="*/ 26 h 361"/>
                    <a:gd name="T44" fmla="*/ 371 w 372"/>
                    <a:gd name="T45" fmla="*/ 30 h 361"/>
                    <a:gd name="T46" fmla="*/ 370 w 372"/>
                    <a:gd name="T47" fmla="*/ 34 h 361"/>
                    <a:gd name="T48" fmla="*/ 276 w 372"/>
                    <a:gd name="T49" fmla="*/ 352 h 361"/>
                    <a:gd name="T50" fmla="*/ 275 w 372"/>
                    <a:gd name="T51" fmla="*/ 354 h 361"/>
                    <a:gd name="T52" fmla="*/ 273 w 372"/>
                    <a:gd name="T53" fmla="*/ 356 h 361"/>
                    <a:gd name="T54" fmla="*/ 271 w 372"/>
                    <a:gd name="T55" fmla="*/ 358 h 361"/>
                    <a:gd name="T56" fmla="*/ 268 w 372"/>
                    <a:gd name="T57" fmla="*/ 359 h 361"/>
                    <a:gd name="T58" fmla="*/ 263 w 372"/>
                    <a:gd name="T59" fmla="*/ 359 h 361"/>
                    <a:gd name="T60" fmla="*/ 237 w 372"/>
                    <a:gd name="T61" fmla="*/ 357 h 361"/>
                    <a:gd name="T62" fmla="*/ 209 w 372"/>
                    <a:gd name="T63" fmla="*/ 355 h 361"/>
                    <a:gd name="T64" fmla="*/ 178 w 372"/>
                    <a:gd name="T65" fmla="*/ 353 h 361"/>
                    <a:gd name="T66" fmla="*/ 146 w 372"/>
                    <a:gd name="T67" fmla="*/ 352 h 361"/>
                    <a:gd name="T68" fmla="*/ 115 w 372"/>
                    <a:gd name="T69" fmla="*/ 350 h 361"/>
                    <a:gd name="T70" fmla="*/ 87 w 372"/>
                    <a:gd name="T71" fmla="*/ 348 h 361"/>
                    <a:gd name="T72" fmla="*/ 61 w 372"/>
                    <a:gd name="T73" fmla="*/ 347 h 361"/>
                    <a:gd name="T74" fmla="*/ 39 w 372"/>
                    <a:gd name="T75" fmla="*/ 346 h 361"/>
                    <a:gd name="T76" fmla="*/ 23 w 372"/>
                    <a:gd name="T77" fmla="*/ 345 h 361"/>
                    <a:gd name="T78" fmla="*/ 13 w 372"/>
                    <a:gd name="T79" fmla="*/ 345 h 361"/>
                    <a:gd name="T80" fmla="*/ 9 w 372"/>
                    <a:gd name="T81" fmla="*/ 344 h 361"/>
                    <a:gd name="T82" fmla="*/ 4 w 372"/>
                    <a:gd name="T83" fmla="*/ 342 h 361"/>
                    <a:gd name="T84" fmla="*/ 1 w 372"/>
                    <a:gd name="T85" fmla="*/ 340 h 361"/>
                    <a:gd name="T86" fmla="*/ 0 w 372"/>
                    <a:gd name="T87" fmla="*/ 337 h 361"/>
                    <a:gd name="T88" fmla="*/ 0 w 372"/>
                    <a:gd name="T89" fmla="*/ 336 h 361"/>
                    <a:gd name="T90" fmla="*/ 0 w 372"/>
                    <a:gd name="T91" fmla="*/ 321 h 361"/>
                    <a:gd name="T92" fmla="*/ 0 w 372"/>
                    <a:gd name="T93" fmla="*/ 319 h 361"/>
                    <a:gd name="T94" fmla="*/ 0 w 372"/>
                    <a:gd name="T95" fmla="*/ 315 h 361"/>
                    <a:gd name="T96" fmla="*/ 0 w 372"/>
                    <a:gd name="T97" fmla="*/ 312 h 361"/>
                    <a:gd name="T98" fmla="*/ 0 w 372"/>
                    <a:gd name="T99" fmla="*/ 308 h 361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372"/>
                    <a:gd name="T151" fmla="*/ 0 h 361"/>
                    <a:gd name="T152" fmla="*/ 372 w 372"/>
                    <a:gd name="T153" fmla="*/ 361 h 361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3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6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9" y="0"/>
                      </a:lnTo>
                      <a:lnTo>
                        <a:pt x="227" y="0"/>
                      </a:lnTo>
                      <a:lnTo>
                        <a:pt x="237" y="0"/>
                      </a:lnTo>
                      <a:lnTo>
                        <a:pt x="245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0" y="0"/>
                      </a:lnTo>
                      <a:lnTo>
                        <a:pt x="288" y="0"/>
                      </a:lnTo>
                      <a:lnTo>
                        <a:pt x="296" y="1"/>
                      </a:lnTo>
                      <a:lnTo>
                        <a:pt x="305" y="1"/>
                      </a:lnTo>
                      <a:lnTo>
                        <a:pt x="312" y="1"/>
                      </a:lnTo>
                      <a:lnTo>
                        <a:pt x="319" y="1"/>
                      </a:lnTo>
                      <a:lnTo>
                        <a:pt x="326" y="2"/>
                      </a:lnTo>
                      <a:lnTo>
                        <a:pt x="333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6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4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8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7" y="351"/>
                      </a:lnTo>
                      <a:lnTo>
                        <a:pt x="276" y="352"/>
                      </a:lnTo>
                      <a:lnTo>
                        <a:pt x="275" y="353"/>
                      </a:lnTo>
                      <a:lnTo>
                        <a:pt x="275" y="354"/>
                      </a:lnTo>
                      <a:lnTo>
                        <a:pt x="275" y="355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7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9"/>
                      </a:lnTo>
                      <a:lnTo>
                        <a:pt x="247" y="358"/>
                      </a:lnTo>
                      <a:lnTo>
                        <a:pt x="237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9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5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5" y="345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40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4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0" y="308"/>
                      </a:lnTo>
                      <a:lnTo>
                        <a:pt x="106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40" name="Freeform 118"/>
                <p:cNvSpPr>
                  <a:spLocks/>
                </p:cNvSpPr>
                <p:nvPr/>
              </p:nvSpPr>
              <p:spPr bwMode="auto">
                <a:xfrm>
                  <a:off x="5193" y="2136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6 w 372"/>
                    <a:gd name="T11" fmla="*/ 0 h 361"/>
                    <a:gd name="T12" fmla="*/ 263 w 372"/>
                    <a:gd name="T13" fmla="*/ 0 h 361"/>
                    <a:gd name="T14" fmla="*/ 289 w 372"/>
                    <a:gd name="T15" fmla="*/ 1 h 361"/>
                    <a:gd name="T16" fmla="*/ 312 w 372"/>
                    <a:gd name="T17" fmla="*/ 1 h 361"/>
                    <a:gd name="T18" fmla="*/ 332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7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7 w 372"/>
                    <a:gd name="T39" fmla="*/ 21 h 361"/>
                    <a:gd name="T40" fmla="*/ 369 w 372"/>
                    <a:gd name="T41" fmla="*/ 23 h 361"/>
                    <a:gd name="T42" fmla="*/ 369 w 372"/>
                    <a:gd name="T43" fmla="*/ 25 h 361"/>
                    <a:gd name="T44" fmla="*/ 370 w 372"/>
                    <a:gd name="T45" fmla="*/ 28 h 361"/>
                    <a:gd name="T46" fmla="*/ 371 w 372"/>
                    <a:gd name="T47" fmla="*/ 31 h 361"/>
                    <a:gd name="T48" fmla="*/ 369 w 372"/>
                    <a:gd name="T49" fmla="*/ 36 h 361"/>
                    <a:gd name="T50" fmla="*/ 276 w 372"/>
                    <a:gd name="T51" fmla="*/ 352 h 361"/>
                    <a:gd name="T52" fmla="*/ 274 w 372"/>
                    <a:gd name="T53" fmla="*/ 355 h 361"/>
                    <a:gd name="T54" fmla="*/ 273 w 372"/>
                    <a:gd name="T55" fmla="*/ 357 h 361"/>
                    <a:gd name="T56" fmla="*/ 270 w 372"/>
                    <a:gd name="T57" fmla="*/ 358 h 361"/>
                    <a:gd name="T58" fmla="*/ 266 w 372"/>
                    <a:gd name="T59" fmla="*/ 359 h 361"/>
                    <a:gd name="T60" fmla="*/ 255 w 372"/>
                    <a:gd name="T61" fmla="*/ 358 h 361"/>
                    <a:gd name="T62" fmla="*/ 228 w 372"/>
                    <a:gd name="T63" fmla="*/ 357 h 361"/>
                    <a:gd name="T64" fmla="*/ 198 w 372"/>
                    <a:gd name="T65" fmla="*/ 355 h 361"/>
                    <a:gd name="T66" fmla="*/ 167 w 372"/>
                    <a:gd name="T67" fmla="*/ 353 h 361"/>
                    <a:gd name="T68" fmla="*/ 136 w 372"/>
                    <a:gd name="T69" fmla="*/ 351 h 361"/>
                    <a:gd name="T70" fmla="*/ 106 w 372"/>
                    <a:gd name="T71" fmla="*/ 350 h 361"/>
                    <a:gd name="T72" fmla="*/ 77 w 372"/>
                    <a:gd name="T73" fmla="*/ 348 h 361"/>
                    <a:gd name="T74" fmla="*/ 53 w 372"/>
                    <a:gd name="T75" fmla="*/ 347 h 361"/>
                    <a:gd name="T76" fmla="*/ 33 w 372"/>
                    <a:gd name="T77" fmla="*/ 345 h 361"/>
                    <a:gd name="T78" fmla="*/ 19 w 372"/>
                    <a:gd name="T79" fmla="*/ 345 h 361"/>
                    <a:gd name="T80" fmla="*/ 11 w 372"/>
                    <a:gd name="T81" fmla="*/ 344 h 361"/>
                    <a:gd name="T82" fmla="*/ 7 w 372"/>
                    <a:gd name="T83" fmla="*/ 343 h 361"/>
                    <a:gd name="T84" fmla="*/ 3 w 372"/>
                    <a:gd name="T85" fmla="*/ 341 h 361"/>
                    <a:gd name="T86" fmla="*/ 1 w 372"/>
                    <a:gd name="T87" fmla="*/ 338 h 361"/>
                    <a:gd name="T88" fmla="*/ 0 w 372"/>
                    <a:gd name="T89" fmla="*/ 336 h 361"/>
                    <a:gd name="T90" fmla="*/ 0 w 372"/>
                    <a:gd name="T91" fmla="*/ 336 h 361"/>
                    <a:gd name="T92" fmla="*/ 0 w 372"/>
                    <a:gd name="T93" fmla="*/ 322 h 361"/>
                    <a:gd name="T94" fmla="*/ 0 w 372"/>
                    <a:gd name="T95" fmla="*/ 320 h 361"/>
                    <a:gd name="T96" fmla="*/ 0 w 372"/>
                    <a:gd name="T97" fmla="*/ 317 h 361"/>
                    <a:gd name="T98" fmla="*/ 0 w 372"/>
                    <a:gd name="T99" fmla="*/ 313 h 361"/>
                    <a:gd name="T100" fmla="*/ 0 w 372"/>
                    <a:gd name="T101" fmla="*/ 309 h 361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372"/>
                    <a:gd name="T154" fmla="*/ 0 h 361"/>
                    <a:gd name="T155" fmla="*/ 372 w 372"/>
                    <a:gd name="T156" fmla="*/ 361 h 361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4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7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8" y="0"/>
                      </a:lnTo>
                      <a:lnTo>
                        <a:pt x="228" y="0"/>
                      </a:lnTo>
                      <a:lnTo>
                        <a:pt x="236" y="0"/>
                      </a:lnTo>
                      <a:lnTo>
                        <a:pt x="246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1" y="0"/>
                      </a:lnTo>
                      <a:lnTo>
                        <a:pt x="289" y="1"/>
                      </a:lnTo>
                      <a:lnTo>
                        <a:pt x="296" y="1"/>
                      </a:lnTo>
                      <a:lnTo>
                        <a:pt x="304" y="1"/>
                      </a:lnTo>
                      <a:lnTo>
                        <a:pt x="312" y="1"/>
                      </a:lnTo>
                      <a:lnTo>
                        <a:pt x="319" y="2"/>
                      </a:lnTo>
                      <a:lnTo>
                        <a:pt x="326" y="2"/>
                      </a:lnTo>
                      <a:lnTo>
                        <a:pt x="332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7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9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6" y="350"/>
                      </a:lnTo>
                      <a:lnTo>
                        <a:pt x="276" y="352"/>
                      </a:lnTo>
                      <a:lnTo>
                        <a:pt x="276" y="353"/>
                      </a:lnTo>
                      <a:lnTo>
                        <a:pt x="275" y="354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6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8"/>
                      </a:lnTo>
                      <a:lnTo>
                        <a:pt x="246" y="358"/>
                      </a:lnTo>
                      <a:lnTo>
                        <a:pt x="238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8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6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6" y="345"/>
                      </a:lnTo>
                      <a:lnTo>
                        <a:pt x="13" y="345"/>
                      </a:lnTo>
                      <a:lnTo>
                        <a:pt x="11" y="344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39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1" y="308"/>
                      </a:lnTo>
                      <a:lnTo>
                        <a:pt x="106" y="0"/>
                      </a:lnTo>
                    </a:path>
                  </a:pathLst>
                </a:custGeom>
                <a:solidFill>
                  <a:srgbClr val="DDDDDD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41" name="Freeform 119"/>
                <p:cNvSpPr>
                  <a:spLocks/>
                </p:cNvSpPr>
                <p:nvPr/>
              </p:nvSpPr>
              <p:spPr bwMode="auto">
                <a:xfrm>
                  <a:off x="5193" y="2136"/>
                  <a:ext cx="372" cy="361"/>
                </a:xfrm>
                <a:custGeom>
                  <a:avLst/>
                  <a:gdLst>
                    <a:gd name="T0" fmla="*/ 117 w 372"/>
                    <a:gd name="T1" fmla="*/ 0 h 361"/>
                    <a:gd name="T2" fmla="*/ 136 w 372"/>
                    <a:gd name="T3" fmla="*/ 0 h 361"/>
                    <a:gd name="T4" fmla="*/ 159 w 372"/>
                    <a:gd name="T5" fmla="*/ 0 h 361"/>
                    <a:gd name="T6" fmla="*/ 183 w 372"/>
                    <a:gd name="T7" fmla="*/ 0 h 361"/>
                    <a:gd name="T8" fmla="*/ 210 w 372"/>
                    <a:gd name="T9" fmla="*/ 0 h 361"/>
                    <a:gd name="T10" fmla="*/ 236 w 372"/>
                    <a:gd name="T11" fmla="*/ 0 h 361"/>
                    <a:gd name="T12" fmla="*/ 263 w 372"/>
                    <a:gd name="T13" fmla="*/ 0 h 361"/>
                    <a:gd name="T14" fmla="*/ 289 w 372"/>
                    <a:gd name="T15" fmla="*/ 1 h 361"/>
                    <a:gd name="T16" fmla="*/ 312 w 372"/>
                    <a:gd name="T17" fmla="*/ 1 h 361"/>
                    <a:gd name="T18" fmla="*/ 332 w 372"/>
                    <a:gd name="T19" fmla="*/ 2 h 361"/>
                    <a:gd name="T20" fmla="*/ 349 w 372"/>
                    <a:gd name="T21" fmla="*/ 2 h 361"/>
                    <a:gd name="T22" fmla="*/ 351 w 372"/>
                    <a:gd name="T23" fmla="*/ 2 h 361"/>
                    <a:gd name="T24" fmla="*/ 352 w 372"/>
                    <a:gd name="T25" fmla="*/ 3 h 361"/>
                    <a:gd name="T26" fmla="*/ 356 w 372"/>
                    <a:gd name="T27" fmla="*/ 4 h 361"/>
                    <a:gd name="T28" fmla="*/ 358 w 372"/>
                    <a:gd name="T29" fmla="*/ 7 h 361"/>
                    <a:gd name="T30" fmla="*/ 361 w 372"/>
                    <a:gd name="T31" fmla="*/ 9 h 361"/>
                    <a:gd name="T32" fmla="*/ 363 w 372"/>
                    <a:gd name="T33" fmla="*/ 14 h 361"/>
                    <a:gd name="T34" fmla="*/ 365 w 372"/>
                    <a:gd name="T35" fmla="*/ 16 h 361"/>
                    <a:gd name="T36" fmla="*/ 367 w 372"/>
                    <a:gd name="T37" fmla="*/ 19 h 361"/>
                    <a:gd name="T38" fmla="*/ 367 w 372"/>
                    <a:gd name="T39" fmla="*/ 21 h 361"/>
                    <a:gd name="T40" fmla="*/ 369 w 372"/>
                    <a:gd name="T41" fmla="*/ 23 h 361"/>
                    <a:gd name="T42" fmla="*/ 369 w 372"/>
                    <a:gd name="T43" fmla="*/ 25 h 361"/>
                    <a:gd name="T44" fmla="*/ 370 w 372"/>
                    <a:gd name="T45" fmla="*/ 28 h 361"/>
                    <a:gd name="T46" fmla="*/ 371 w 372"/>
                    <a:gd name="T47" fmla="*/ 31 h 361"/>
                    <a:gd name="T48" fmla="*/ 369 w 372"/>
                    <a:gd name="T49" fmla="*/ 36 h 361"/>
                    <a:gd name="T50" fmla="*/ 276 w 372"/>
                    <a:gd name="T51" fmla="*/ 352 h 361"/>
                    <a:gd name="T52" fmla="*/ 274 w 372"/>
                    <a:gd name="T53" fmla="*/ 355 h 361"/>
                    <a:gd name="T54" fmla="*/ 273 w 372"/>
                    <a:gd name="T55" fmla="*/ 357 h 361"/>
                    <a:gd name="T56" fmla="*/ 270 w 372"/>
                    <a:gd name="T57" fmla="*/ 358 h 361"/>
                    <a:gd name="T58" fmla="*/ 266 w 372"/>
                    <a:gd name="T59" fmla="*/ 359 h 361"/>
                    <a:gd name="T60" fmla="*/ 255 w 372"/>
                    <a:gd name="T61" fmla="*/ 358 h 361"/>
                    <a:gd name="T62" fmla="*/ 228 w 372"/>
                    <a:gd name="T63" fmla="*/ 357 h 361"/>
                    <a:gd name="T64" fmla="*/ 198 w 372"/>
                    <a:gd name="T65" fmla="*/ 355 h 361"/>
                    <a:gd name="T66" fmla="*/ 167 w 372"/>
                    <a:gd name="T67" fmla="*/ 353 h 361"/>
                    <a:gd name="T68" fmla="*/ 136 w 372"/>
                    <a:gd name="T69" fmla="*/ 351 h 361"/>
                    <a:gd name="T70" fmla="*/ 106 w 372"/>
                    <a:gd name="T71" fmla="*/ 350 h 361"/>
                    <a:gd name="T72" fmla="*/ 77 w 372"/>
                    <a:gd name="T73" fmla="*/ 348 h 361"/>
                    <a:gd name="T74" fmla="*/ 53 w 372"/>
                    <a:gd name="T75" fmla="*/ 347 h 361"/>
                    <a:gd name="T76" fmla="*/ 33 w 372"/>
                    <a:gd name="T77" fmla="*/ 345 h 361"/>
                    <a:gd name="T78" fmla="*/ 19 w 372"/>
                    <a:gd name="T79" fmla="*/ 345 h 361"/>
                    <a:gd name="T80" fmla="*/ 11 w 372"/>
                    <a:gd name="T81" fmla="*/ 344 h 361"/>
                    <a:gd name="T82" fmla="*/ 7 w 372"/>
                    <a:gd name="T83" fmla="*/ 343 h 361"/>
                    <a:gd name="T84" fmla="*/ 3 w 372"/>
                    <a:gd name="T85" fmla="*/ 341 h 361"/>
                    <a:gd name="T86" fmla="*/ 1 w 372"/>
                    <a:gd name="T87" fmla="*/ 338 h 361"/>
                    <a:gd name="T88" fmla="*/ 0 w 372"/>
                    <a:gd name="T89" fmla="*/ 336 h 361"/>
                    <a:gd name="T90" fmla="*/ 0 w 372"/>
                    <a:gd name="T91" fmla="*/ 336 h 361"/>
                    <a:gd name="T92" fmla="*/ 0 w 372"/>
                    <a:gd name="T93" fmla="*/ 322 h 361"/>
                    <a:gd name="T94" fmla="*/ 0 w 372"/>
                    <a:gd name="T95" fmla="*/ 320 h 361"/>
                    <a:gd name="T96" fmla="*/ 0 w 372"/>
                    <a:gd name="T97" fmla="*/ 317 h 361"/>
                    <a:gd name="T98" fmla="*/ 0 w 372"/>
                    <a:gd name="T99" fmla="*/ 313 h 361"/>
                    <a:gd name="T100" fmla="*/ 0 w 372"/>
                    <a:gd name="T101" fmla="*/ 309 h 361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372"/>
                    <a:gd name="T154" fmla="*/ 0 h 361"/>
                    <a:gd name="T155" fmla="*/ 372 w 372"/>
                    <a:gd name="T156" fmla="*/ 361 h 361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372" h="361">
                      <a:moveTo>
                        <a:pt x="106" y="0"/>
                      </a:moveTo>
                      <a:lnTo>
                        <a:pt x="111" y="0"/>
                      </a:lnTo>
                      <a:lnTo>
                        <a:pt x="117" y="0"/>
                      </a:lnTo>
                      <a:lnTo>
                        <a:pt x="123" y="0"/>
                      </a:lnTo>
                      <a:lnTo>
                        <a:pt x="129" y="0"/>
                      </a:lnTo>
                      <a:lnTo>
                        <a:pt x="136" y="0"/>
                      </a:lnTo>
                      <a:lnTo>
                        <a:pt x="144" y="0"/>
                      </a:lnTo>
                      <a:lnTo>
                        <a:pt x="151" y="0"/>
                      </a:lnTo>
                      <a:lnTo>
                        <a:pt x="159" y="0"/>
                      </a:lnTo>
                      <a:lnTo>
                        <a:pt x="167" y="0"/>
                      </a:lnTo>
                      <a:lnTo>
                        <a:pt x="175" y="0"/>
                      </a:lnTo>
                      <a:lnTo>
                        <a:pt x="183" y="0"/>
                      </a:lnTo>
                      <a:lnTo>
                        <a:pt x="192" y="0"/>
                      </a:lnTo>
                      <a:lnTo>
                        <a:pt x="201" y="0"/>
                      </a:lnTo>
                      <a:lnTo>
                        <a:pt x="210" y="0"/>
                      </a:lnTo>
                      <a:lnTo>
                        <a:pt x="218" y="0"/>
                      </a:lnTo>
                      <a:lnTo>
                        <a:pt x="228" y="0"/>
                      </a:lnTo>
                      <a:lnTo>
                        <a:pt x="236" y="0"/>
                      </a:lnTo>
                      <a:lnTo>
                        <a:pt x="246" y="0"/>
                      </a:lnTo>
                      <a:lnTo>
                        <a:pt x="255" y="0"/>
                      </a:lnTo>
                      <a:lnTo>
                        <a:pt x="263" y="0"/>
                      </a:lnTo>
                      <a:lnTo>
                        <a:pt x="272" y="0"/>
                      </a:lnTo>
                      <a:lnTo>
                        <a:pt x="281" y="0"/>
                      </a:lnTo>
                      <a:lnTo>
                        <a:pt x="289" y="1"/>
                      </a:lnTo>
                      <a:lnTo>
                        <a:pt x="296" y="1"/>
                      </a:lnTo>
                      <a:lnTo>
                        <a:pt x="304" y="1"/>
                      </a:lnTo>
                      <a:lnTo>
                        <a:pt x="312" y="1"/>
                      </a:lnTo>
                      <a:lnTo>
                        <a:pt x="319" y="2"/>
                      </a:lnTo>
                      <a:lnTo>
                        <a:pt x="326" y="2"/>
                      </a:lnTo>
                      <a:lnTo>
                        <a:pt x="332" y="2"/>
                      </a:lnTo>
                      <a:lnTo>
                        <a:pt x="338" y="2"/>
                      </a:lnTo>
                      <a:lnTo>
                        <a:pt x="344" y="2"/>
                      </a:lnTo>
                      <a:lnTo>
                        <a:pt x="349" y="2"/>
                      </a:lnTo>
                      <a:lnTo>
                        <a:pt x="350" y="2"/>
                      </a:lnTo>
                      <a:lnTo>
                        <a:pt x="351" y="2"/>
                      </a:lnTo>
                      <a:lnTo>
                        <a:pt x="352" y="2"/>
                      </a:lnTo>
                      <a:lnTo>
                        <a:pt x="352" y="3"/>
                      </a:lnTo>
                      <a:lnTo>
                        <a:pt x="354" y="3"/>
                      </a:lnTo>
                      <a:lnTo>
                        <a:pt x="356" y="4"/>
                      </a:lnTo>
                      <a:lnTo>
                        <a:pt x="357" y="5"/>
                      </a:lnTo>
                      <a:lnTo>
                        <a:pt x="358" y="7"/>
                      </a:lnTo>
                      <a:lnTo>
                        <a:pt x="359" y="7"/>
                      </a:lnTo>
                      <a:lnTo>
                        <a:pt x="360" y="9"/>
                      </a:lnTo>
                      <a:lnTo>
                        <a:pt x="361" y="9"/>
                      </a:lnTo>
                      <a:lnTo>
                        <a:pt x="362" y="11"/>
                      </a:lnTo>
                      <a:lnTo>
                        <a:pt x="362" y="12"/>
                      </a:lnTo>
                      <a:lnTo>
                        <a:pt x="363" y="14"/>
                      </a:lnTo>
                      <a:lnTo>
                        <a:pt x="364" y="14"/>
                      </a:lnTo>
                      <a:lnTo>
                        <a:pt x="364" y="16"/>
                      </a:lnTo>
                      <a:lnTo>
                        <a:pt x="365" y="16"/>
                      </a:lnTo>
                      <a:lnTo>
                        <a:pt x="366" y="18"/>
                      </a:lnTo>
                      <a:lnTo>
                        <a:pt x="367" y="19"/>
                      </a:lnTo>
                      <a:lnTo>
                        <a:pt x="367" y="20"/>
                      </a:lnTo>
                      <a:lnTo>
                        <a:pt x="367" y="21"/>
                      </a:lnTo>
                      <a:lnTo>
                        <a:pt x="368" y="21"/>
                      </a:lnTo>
                      <a:lnTo>
                        <a:pt x="368" y="22"/>
                      </a:lnTo>
                      <a:lnTo>
                        <a:pt x="369" y="23"/>
                      </a:lnTo>
                      <a:lnTo>
                        <a:pt x="369" y="25"/>
                      </a:lnTo>
                      <a:lnTo>
                        <a:pt x="370" y="26"/>
                      </a:lnTo>
                      <a:lnTo>
                        <a:pt x="370" y="28"/>
                      </a:lnTo>
                      <a:lnTo>
                        <a:pt x="371" y="29"/>
                      </a:lnTo>
                      <a:lnTo>
                        <a:pt x="371" y="30"/>
                      </a:lnTo>
                      <a:lnTo>
                        <a:pt x="371" y="31"/>
                      </a:lnTo>
                      <a:lnTo>
                        <a:pt x="370" y="32"/>
                      </a:lnTo>
                      <a:lnTo>
                        <a:pt x="370" y="34"/>
                      </a:lnTo>
                      <a:lnTo>
                        <a:pt x="369" y="36"/>
                      </a:lnTo>
                      <a:lnTo>
                        <a:pt x="276" y="350"/>
                      </a:lnTo>
                      <a:lnTo>
                        <a:pt x="276" y="352"/>
                      </a:lnTo>
                      <a:lnTo>
                        <a:pt x="276" y="353"/>
                      </a:lnTo>
                      <a:lnTo>
                        <a:pt x="275" y="354"/>
                      </a:lnTo>
                      <a:lnTo>
                        <a:pt x="274" y="355"/>
                      </a:lnTo>
                      <a:lnTo>
                        <a:pt x="273" y="356"/>
                      </a:lnTo>
                      <a:lnTo>
                        <a:pt x="273" y="357"/>
                      </a:lnTo>
                      <a:lnTo>
                        <a:pt x="272" y="357"/>
                      </a:lnTo>
                      <a:lnTo>
                        <a:pt x="271" y="358"/>
                      </a:lnTo>
                      <a:lnTo>
                        <a:pt x="270" y="358"/>
                      </a:lnTo>
                      <a:lnTo>
                        <a:pt x="269" y="359"/>
                      </a:lnTo>
                      <a:lnTo>
                        <a:pt x="268" y="359"/>
                      </a:lnTo>
                      <a:lnTo>
                        <a:pt x="266" y="359"/>
                      </a:lnTo>
                      <a:lnTo>
                        <a:pt x="265" y="360"/>
                      </a:lnTo>
                      <a:lnTo>
                        <a:pt x="263" y="359"/>
                      </a:lnTo>
                      <a:lnTo>
                        <a:pt x="255" y="358"/>
                      </a:lnTo>
                      <a:lnTo>
                        <a:pt x="246" y="358"/>
                      </a:lnTo>
                      <a:lnTo>
                        <a:pt x="238" y="357"/>
                      </a:lnTo>
                      <a:lnTo>
                        <a:pt x="228" y="357"/>
                      </a:lnTo>
                      <a:lnTo>
                        <a:pt x="218" y="356"/>
                      </a:lnTo>
                      <a:lnTo>
                        <a:pt x="208" y="355"/>
                      </a:lnTo>
                      <a:lnTo>
                        <a:pt x="198" y="355"/>
                      </a:lnTo>
                      <a:lnTo>
                        <a:pt x="188" y="354"/>
                      </a:lnTo>
                      <a:lnTo>
                        <a:pt x="178" y="353"/>
                      </a:lnTo>
                      <a:lnTo>
                        <a:pt x="167" y="353"/>
                      </a:lnTo>
                      <a:lnTo>
                        <a:pt x="157" y="352"/>
                      </a:lnTo>
                      <a:lnTo>
                        <a:pt x="146" y="352"/>
                      </a:lnTo>
                      <a:lnTo>
                        <a:pt x="136" y="351"/>
                      </a:lnTo>
                      <a:lnTo>
                        <a:pt x="125" y="350"/>
                      </a:lnTo>
                      <a:lnTo>
                        <a:pt x="115" y="350"/>
                      </a:lnTo>
                      <a:lnTo>
                        <a:pt x="106" y="350"/>
                      </a:lnTo>
                      <a:lnTo>
                        <a:pt x="96" y="349"/>
                      </a:lnTo>
                      <a:lnTo>
                        <a:pt x="87" y="348"/>
                      </a:lnTo>
                      <a:lnTo>
                        <a:pt x="77" y="348"/>
                      </a:lnTo>
                      <a:lnTo>
                        <a:pt x="69" y="348"/>
                      </a:lnTo>
                      <a:lnTo>
                        <a:pt x="61" y="347"/>
                      </a:lnTo>
                      <a:lnTo>
                        <a:pt x="53" y="347"/>
                      </a:lnTo>
                      <a:lnTo>
                        <a:pt x="46" y="346"/>
                      </a:lnTo>
                      <a:lnTo>
                        <a:pt x="39" y="346"/>
                      </a:lnTo>
                      <a:lnTo>
                        <a:pt x="33" y="345"/>
                      </a:lnTo>
                      <a:lnTo>
                        <a:pt x="28" y="345"/>
                      </a:lnTo>
                      <a:lnTo>
                        <a:pt x="23" y="345"/>
                      </a:lnTo>
                      <a:lnTo>
                        <a:pt x="19" y="345"/>
                      </a:lnTo>
                      <a:lnTo>
                        <a:pt x="16" y="345"/>
                      </a:lnTo>
                      <a:lnTo>
                        <a:pt x="13" y="345"/>
                      </a:lnTo>
                      <a:lnTo>
                        <a:pt x="11" y="344"/>
                      </a:lnTo>
                      <a:lnTo>
                        <a:pt x="9" y="344"/>
                      </a:lnTo>
                      <a:lnTo>
                        <a:pt x="7" y="343"/>
                      </a:lnTo>
                      <a:lnTo>
                        <a:pt x="5" y="343"/>
                      </a:lnTo>
                      <a:lnTo>
                        <a:pt x="4" y="342"/>
                      </a:lnTo>
                      <a:lnTo>
                        <a:pt x="3" y="341"/>
                      </a:lnTo>
                      <a:lnTo>
                        <a:pt x="2" y="341"/>
                      </a:lnTo>
                      <a:lnTo>
                        <a:pt x="1" y="339"/>
                      </a:lnTo>
                      <a:lnTo>
                        <a:pt x="1" y="338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2"/>
                      </a:lnTo>
                      <a:lnTo>
                        <a:pt x="0" y="321"/>
                      </a:lnTo>
                      <a:lnTo>
                        <a:pt x="0" y="320"/>
                      </a:lnTo>
                      <a:lnTo>
                        <a:pt x="0" y="319"/>
                      </a:lnTo>
                      <a:lnTo>
                        <a:pt x="0" y="317"/>
                      </a:lnTo>
                      <a:lnTo>
                        <a:pt x="0" y="315"/>
                      </a:lnTo>
                      <a:lnTo>
                        <a:pt x="0" y="313"/>
                      </a:lnTo>
                      <a:lnTo>
                        <a:pt x="0" y="312"/>
                      </a:lnTo>
                      <a:lnTo>
                        <a:pt x="0" y="310"/>
                      </a:lnTo>
                      <a:lnTo>
                        <a:pt x="0" y="309"/>
                      </a:lnTo>
                      <a:lnTo>
                        <a:pt x="1" y="308"/>
                      </a:lnTo>
                      <a:lnTo>
                        <a:pt x="106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42" name="Freeform 120"/>
                <p:cNvSpPr>
                  <a:spLocks/>
                </p:cNvSpPr>
                <p:nvPr/>
              </p:nvSpPr>
              <p:spPr bwMode="auto">
                <a:xfrm>
                  <a:off x="5205" y="2467"/>
                  <a:ext cx="256" cy="17"/>
                </a:xfrm>
                <a:custGeom>
                  <a:avLst/>
                  <a:gdLst>
                    <a:gd name="T0" fmla="*/ 255 w 256"/>
                    <a:gd name="T1" fmla="*/ 16 h 17"/>
                    <a:gd name="T2" fmla="*/ 246 w 256"/>
                    <a:gd name="T3" fmla="*/ 15 h 17"/>
                    <a:gd name="T4" fmla="*/ 238 w 256"/>
                    <a:gd name="T5" fmla="*/ 14 h 17"/>
                    <a:gd name="T6" fmla="*/ 230 w 256"/>
                    <a:gd name="T7" fmla="*/ 13 h 17"/>
                    <a:gd name="T8" fmla="*/ 221 w 256"/>
                    <a:gd name="T9" fmla="*/ 12 h 17"/>
                    <a:gd name="T10" fmla="*/ 213 w 256"/>
                    <a:gd name="T11" fmla="*/ 12 h 17"/>
                    <a:gd name="T12" fmla="*/ 206 w 256"/>
                    <a:gd name="T13" fmla="*/ 11 h 17"/>
                    <a:gd name="T14" fmla="*/ 198 w 256"/>
                    <a:gd name="T15" fmla="*/ 10 h 17"/>
                    <a:gd name="T16" fmla="*/ 190 w 256"/>
                    <a:gd name="T17" fmla="*/ 10 h 17"/>
                    <a:gd name="T18" fmla="*/ 182 w 256"/>
                    <a:gd name="T19" fmla="*/ 10 h 17"/>
                    <a:gd name="T20" fmla="*/ 174 w 256"/>
                    <a:gd name="T21" fmla="*/ 9 h 17"/>
                    <a:gd name="T22" fmla="*/ 166 w 256"/>
                    <a:gd name="T23" fmla="*/ 8 h 17"/>
                    <a:gd name="T24" fmla="*/ 158 w 256"/>
                    <a:gd name="T25" fmla="*/ 8 h 17"/>
                    <a:gd name="T26" fmla="*/ 150 w 256"/>
                    <a:gd name="T27" fmla="*/ 7 h 17"/>
                    <a:gd name="T28" fmla="*/ 143 w 256"/>
                    <a:gd name="T29" fmla="*/ 7 h 17"/>
                    <a:gd name="T30" fmla="*/ 135 w 256"/>
                    <a:gd name="T31" fmla="*/ 6 h 17"/>
                    <a:gd name="T32" fmla="*/ 127 w 256"/>
                    <a:gd name="T33" fmla="*/ 5 h 17"/>
                    <a:gd name="T34" fmla="*/ 119 w 256"/>
                    <a:gd name="T35" fmla="*/ 5 h 17"/>
                    <a:gd name="T36" fmla="*/ 111 w 256"/>
                    <a:gd name="T37" fmla="*/ 5 h 17"/>
                    <a:gd name="T38" fmla="*/ 103 w 256"/>
                    <a:gd name="T39" fmla="*/ 5 h 17"/>
                    <a:gd name="T40" fmla="*/ 96 w 256"/>
                    <a:gd name="T41" fmla="*/ 4 h 17"/>
                    <a:gd name="T42" fmla="*/ 87 w 256"/>
                    <a:gd name="T43" fmla="*/ 3 h 17"/>
                    <a:gd name="T44" fmla="*/ 80 w 256"/>
                    <a:gd name="T45" fmla="*/ 3 h 17"/>
                    <a:gd name="T46" fmla="*/ 72 w 256"/>
                    <a:gd name="T47" fmla="*/ 2 h 17"/>
                    <a:gd name="T48" fmla="*/ 64 w 256"/>
                    <a:gd name="T49" fmla="*/ 2 h 17"/>
                    <a:gd name="T50" fmla="*/ 56 w 256"/>
                    <a:gd name="T51" fmla="*/ 1 h 17"/>
                    <a:gd name="T52" fmla="*/ 48 w 256"/>
                    <a:gd name="T53" fmla="*/ 1 h 17"/>
                    <a:gd name="T54" fmla="*/ 40 w 256"/>
                    <a:gd name="T55" fmla="*/ 1 h 17"/>
                    <a:gd name="T56" fmla="*/ 32 w 256"/>
                    <a:gd name="T57" fmla="*/ 0 h 17"/>
                    <a:gd name="T58" fmla="*/ 24 w 256"/>
                    <a:gd name="T59" fmla="*/ 0 h 17"/>
                    <a:gd name="T60" fmla="*/ 16 w 256"/>
                    <a:gd name="T61" fmla="*/ 0 h 17"/>
                    <a:gd name="T62" fmla="*/ 7 w 256"/>
                    <a:gd name="T63" fmla="*/ 0 h 17"/>
                    <a:gd name="T64" fmla="*/ 0 w 256"/>
                    <a:gd name="T65" fmla="*/ 0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56"/>
                    <a:gd name="T100" fmla="*/ 0 h 17"/>
                    <a:gd name="T101" fmla="*/ 256 w 256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56" h="17">
                      <a:moveTo>
                        <a:pt x="255" y="16"/>
                      </a:moveTo>
                      <a:lnTo>
                        <a:pt x="246" y="15"/>
                      </a:lnTo>
                      <a:lnTo>
                        <a:pt x="238" y="14"/>
                      </a:lnTo>
                      <a:lnTo>
                        <a:pt x="230" y="13"/>
                      </a:lnTo>
                      <a:lnTo>
                        <a:pt x="221" y="12"/>
                      </a:lnTo>
                      <a:lnTo>
                        <a:pt x="213" y="12"/>
                      </a:lnTo>
                      <a:lnTo>
                        <a:pt x="206" y="11"/>
                      </a:lnTo>
                      <a:lnTo>
                        <a:pt x="198" y="10"/>
                      </a:lnTo>
                      <a:lnTo>
                        <a:pt x="190" y="10"/>
                      </a:lnTo>
                      <a:lnTo>
                        <a:pt x="182" y="10"/>
                      </a:lnTo>
                      <a:lnTo>
                        <a:pt x="174" y="9"/>
                      </a:lnTo>
                      <a:lnTo>
                        <a:pt x="166" y="8"/>
                      </a:lnTo>
                      <a:lnTo>
                        <a:pt x="158" y="8"/>
                      </a:lnTo>
                      <a:lnTo>
                        <a:pt x="150" y="7"/>
                      </a:lnTo>
                      <a:lnTo>
                        <a:pt x="143" y="7"/>
                      </a:lnTo>
                      <a:lnTo>
                        <a:pt x="135" y="6"/>
                      </a:lnTo>
                      <a:lnTo>
                        <a:pt x="127" y="5"/>
                      </a:lnTo>
                      <a:lnTo>
                        <a:pt x="119" y="5"/>
                      </a:lnTo>
                      <a:lnTo>
                        <a:pt x="111" y="5"/>
                      </a:lnTo>
                      <a:lnTo>
                        <a:pt x="103" y="5"/>
                      </a:lnTo>
                      <a:lnTo>
                        <a:pt x="96" y="4"/>
                      </a:lnTo>
                      <a:lnTo>
                        <a:pt x="87" y="3"/>
                      </a:lnTo>
                      <a:lnTo>
                        <a:pt x="80" y="3"/>
                      </a:lnTo>
                      <a:lnTo>
                        <a:pt x="72" y="2"/>
                      </a:lnTo>
                      <a:lnTo>
                        <a:pt x="64" y="2"/>
                      </a:lnTo>
                      <a:lnTo>
                        <a:pt x="56" y="1"/>
                      </a:lnTo>
                      <a:lnTo>
                        <a:pt x="48" y="1"/>
                      </a:lnTo>
                      <a:lnTo>
                        <a:pt x="40" y="1"/>
                      </a:lnTo>
                      <a:lnTo>
                        <a:pt x="32" y="0"/>
                      </a:lnTo>
                      <a:lnTo>
                        <a:pt x="24" y="0"/>
                      </a:lnTo>
                      <a:lnTo>
                        <a:pt x="16" y="0"/>
                      </a:ln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43" name="Freeform 121"/>
                <p:cNvSpPr>
                  <a:spLocks/>
                </p:cNvSpPr>
                <p:nvPr/>
              </p:nvSpPr>
              <p:spPr bwMode="auto">
                <a:xfrm>
                  <a:off x="5364" y="2148"/>
                  <a:ext cx="167" cy="109"/>
                </a:xfrm>
                <a:custGeom>
                  <a:avLst/>
                  <a:gdLst>
                    <a:gd name="T0" fmla="*/ 130 w 167"/>
                    <a:gd name="T1" fmla="*/ 108 h 109"/>
                    <a:gd name="T2" fmla="*/ 132 w 167"/>
                    <a:gd name="T3" fmla="*/ 107 h 109"/>
                    <a:gd name="T4" fmla="*/ 134 w 167"/>
                    <a:gd name="T5" fmla="*/ 107 h 109"/>
                    <a:gd name="T6" fmla="*/ 136 w 167"/>
                    <a:gd name="T7" fmla="*/ 106 h 109"/>
                    <a:gd name="T8" fmla="*/ 138 w 167"/>
                    <a:gd name="T9" fmla="*/ 105 h 109"/>
                    <a:gd name="T10" fmla="*/ 139 w 167"/>
                    <a:gd name="T11" fmla="*/ 104 h 109"/>
                    <a:gd name="T12" fmla="*/ 141 w 167"/>
                    <a:gd name="T13" fmla="*/ 103 h 109"/>
                    <a:gd name="T14" fmla="*/ 141 w 167"/>
                    <a:gd name="T15" fmla="*/ 101 h 109"/>
                    <a:gd name="T16" fmla="*/ 166 w 167"/>
                    <a:gd name="T17" fmla="*/ 7 h 109"/>
                    <a:gd name="T18" fmla="*/ 165 w 167"/>
                    <a:gd name="T19" fmla="*/ 6 h 109"/>
                    <a:gd name="T20" fmla="*/ 164 w 167"/>
                    <a:gd name="T21" fmla="*/ 4 h 109"/>
                    <a:gd name="T22" fmla="*/ 164 w 167"/>
                    <a:gd name="T23" fmla="*/ 3 h 109"/>
                    <a:gd name="T24" fmla="*/ 162 w 167"/>
                    <a:gd name="T25" fmla="*/ 2 h 109"/>
                    <a:gd name="T26" fmla="*/ 161 w 167"/>
                    <a:gd name="T27" fmla="*/ 2 h 109"/>
                    <a:gd name="T28" fmla="*/ 159 w 167"/>
                    <a:gd name="T29" fmla="*/ 2 h 109"/>
                    <a:gd name="T30" fmla="*/ 156 w 167"/>
                    <a:gd name="T31" fmla="*/ 1 h 109"/>
                    <a:gd name="T32" fmla="*/ 37 w 167"/>
                    <a:gd name="T33" fmla="*/ 0 h 109"/>
                    <a:gd name="T34" fmla="*/ 35 w 167"/>
                    <a:gd name="T35" fmla="*/ 0 h 109"/>
                    <a:gd name="T36" fmla="*/ 33 w 167"/>
                    <a:gd name="T37" fmla="*/ 0 h 109"/>
                    <a:gd name="T38" fmla="*/ 31 w 167"/>
                    <a:gd name="T39" fmla="*/ 0 h 109"/>
                    <a:gd name="T40" fmla="*/ 29 w 167"/>
                    <a:gd name="T41" fmla="*/ 1 h 109"/>
                    <a:gd name="T42" fmla="*/ 28 w 167"/>
                    <a:gd name="T43" fmla="*/ 2 h 109"/>
                    <a:gd name="T44" fmla="*/ 26 w 167"/>
                    <a:gd name="T45" fmla="*/ 4 h 109"/>
                    <a:gd name="T46" fmla="*/ 26 w 167"/>
                    <a:gd name="T47" fmla="*/ 5 h 109"/>
                    <a:gd name="T48" fmla="*/ 0 w 167"/>
                    <a:gd name="T49" fmla="*/ 94 h 109"/>
                    <a:gd name="T50" fmla="*/ 0 w 167"/>
                    <a:gd name="T51" fmla="*/ 96 h 109"/>
                    <a:gd name="T52" fmla="*/ 0 w 167"/>
                    <a:gd name="T53" fmla="*/ 97 h 109"/>
                    <a:gd name="T54" fmla="*/ 0 w 167"/>
                    <a:gd name="T55" fmla="*/ 98 h 109"/>
                    <a:gd name="T56" fmla="*/ 1 w 167"/>
                    <a:gd name="T57" fmla="*/ 99 h 109"/>
                    <a:gd name="T58" fmla="*/ 3 w 167"/>
                    <a:gd name="T59" fmla="*/ 100 h 109"/>
                    <a:gd name="T60" fmla="*/ 4 w 167"/>
                    <a:gd name="T61" fmla="*/ 100 h 109"/>
                    <a:gd name="T62" fmla="*/ 7 w 167"/>
                    <a:gd name="T63" fmla="*/ 100 h 109"/>
                    <a:gd name="T64" fmla="*/ 129 w 167"/>
                    <a:gd name="T65" fmla="*/ 108 h 10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67"/>
                    <a:gd name="T100" fmla="*/ 0 h 109"/>
                    <a:gd name="T101" fmla="*/ 167 w 167"/>
                    <a:gd name="T102" fmla="*/ 109 h 10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67" h="109">
                      <a:moveTo>
                        <a:pt x="129" y="108"/>
                      </a:moveTo>
                      <a:lnTo>
                        <a:pt x="130" y="108"/>
                      </a:lnTo>
                      <a:lnTo>
                        <a:pt x="131" y="108"/>
                      </a:lnTo>
                      <a:lnTo>
                        <a:pt x="132" y="107"/>
                      </a:lnTo>
                      <a:lnTo>
                        <a:pt x="133" y="107"/>
                      </a:lnTo>
                      <a:lnTo>
                        <a:pt x="134" y="107"/>
                      </a:lnTo>
                      <a:lnTo>
                        <a:pt x="135" y="106"/>
                      </a:lnTo>
                      <a:lnTo>
                        <a:pt x="136" y="106"/>
                      </a:lnTo>
                      <a:lnTo>
                        <a:pt x="137" y="105"/>
                      </a:lnTo>
                      <a:lnTo>
                        <a:pt x="138" y="105"/>
                      </a:lnTo>
                      <a:lnTo>
                        <a:pt x="139" y="105"/>
                      </a:lnTo>
                      <a:lnTo>
                        <a:pt x="139" y="104"/>
                      </a:lnTo>
                      <a:lnTo>
                        <a:pt x="140" y="103"/>
                      </a:lnTo>
                      <a:lnTo>
                        <a:pt x="141" y="103"/>
                      </a:lnTo>
                      <a:lnTo>
                        <a:pt x="141" y="102"/>
                      </a:lnTo>
                      <a:lnTo>
                        <a:pt x="141" y="101"/>
                      </a:lnTo>
                      <a:lnTo>
                        <a:pt x="165" y="8"/>
                      </a:lnTo>
                      <a:lnTo>
                        <a:pt x="166" y="7"/>
                      </a:lnTo>
                      <a:lnTo>
                        <a:pt x="165" y="6"/>
                      </a:lnTo>
                      <a:lnTo>
                        <a:pt x="165" y="5"/>
                      </a:lnTo>
                      <a:lnTo>
                        <a:pt x="164" y="4"/>
                      </a:lnTo>
                      <a:lnTo>
                        <a:pt x="164" y="3"/>
                      </a:lnTo>
                      <a:lnTo>
                        <a:pt x="162" y="3"/>
                      </a:lnTo>
                      <a:lnTo>
                        <a:pt x="162" y="2"/>
                      </a:lnTo>
                      <a:lnTo>
                        <a:pt x="161" y="2"/>
                      </a:lnTo>
                      <a:lnTo>
                        <a:pt x="159" y="2"/>
                      </a:lnTo>
                      <a:lnTo>
                        <a:pt x="157" y="1"/>
                      </a:lnTo>
                      <a:lnTo>
                        <a:pt x="156" y="1"/>
                      </a:lnTo>
                      <a:lnTo>
                        <a:pt x="38" y="0"/>
                      </a:lnTo>
                      <a:lnTo>
                        <a:pt x="37" y="0"/>
                      </a:lnTo>
                      <a:lnTo>
                        <a:pt x="36" y="0"/>
                      </a:lnTo>
                      <a:lnTo>
                        <a:pt x="35" y="0"/>
                      </a:lnTo>
                      <a:lnTo>
                        <a:pt x="34" y="0"/>
                      </a:lnTo>
                      <a:lnTo>
                        <a:pt x="33" y="0"/>
                      </a:lnTo>
                      <a:lnTo>
                        <a:pt x="32" y="0"/>
                      </a:lnTo>
                      <a:lnTo>
                        <a:pt x="31" y="0"/>
                      </a:lnTo>
                      <a:lnTo>
                        <a:pt x="30" y="1"/>
                      </a:lnTo>
                      <a:lnTo>
                        <a:pt x="29" y="1"/>
                      </a:lnTo>
                      <a:lnTo>
                        <a:pt x="29" y="2"/>
                      </a:lnTo>
                      <a:lnTo>
                        <a:pt x="28" y="2"/>
                      </a:lnTo>
                      <a:lnTo>
                        <a:pt x="27" y="3"/>
                      </a:lnTo>
                      <a:lnTo>
                        <a:pt x="26" y="4"/>
                      </a:lnTo>
                      <a:lnTo>
                        <a:pt x="26" y="5"/>
                      </a:lnTo>
                      <a:lnTo>
                        <a:pt x="0" y="93"/>
                      </a:lnTo>
                      <a:lnTo>
                        <a:pt x="0" y="94"/>
                      </a:lnTo>
                      <a:lnTo>
                        <a:pt x="0" y="95"/>
                      </a:lnTo>
                      <a:lnTo>
                        <a:pt x="0" y="96"/>
                      </a:lnTo>
                      <a:lnTo>
                        <a:pt x="0" y="97"/>
                      </a:lnTo>
                      <a:lnTo>
                        <a:pt x="0" y="98"/>
                      </a:ln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3" y="99"/>
                      </a:lnTo>
                      <a:lnTo>
                        <a:pt x="3" y="100"/>
                      </a:lnTo>
                      <a:lnTo>
                        <a:pt x="4" y="100"/>
                      </a:lnTo>
                      <a:lnTo>
                        <a:pt x="6" y="100"/>
                      </a:lnTo>
                      <a:lnTo>
                        <a:pt x="7" y="100"/>
                      </a:lnTo>
                      <a:lnTo>
                        <a:pt x="8" y="101"/>
                      </a:lnTo>
                      <a:lnTo>
                        <a:pt x="129" y="10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44" name="Freeform 122"/>
                <p:cNvSpPr>
                  <a:spLocks/>
                </p:cNvSpPr>
                <p:nvPr/>
              </p:nvSpPr>
              <p:spPr bwMode="auto">
                <a:xfrm>
                  <a:off x="5364" y="2148"/>
                  <a:ext cx="167" cy="109"/>
                </a:xfrm>
                <a:custGeom>
                  <a:avLst/>
                  <a:gdLst>
                    <a:gd name="T0" fmla="*/ 130 w 167"/>
                    <a:gd name="T1" fmla="*/ 108 h 109"/>
                    <a:gd name="T2" fmla="*/ 132 w 167"/>
                    <a:gd name="T3" fmla="*/ 107 h 109"/>
                    <a:gd name="T4" fmla="*/ 134 w 167"/>
                    <a:gd name="T5" fmla="*/ 107 h 109"/>
                    <a:gd name="T6" fmla="*/ 136 w 167"/>
                    <a:gd name="T7" fmla="*/ 106 h 109"/>
                    <a:gd name="T8" fmla="*/ 138 w 167"/>
                    <a:gd name="T9" fmla="*/ 105 h 109"/>
                    <a:gd name="T10" fmla="*/ 139 w 167"/>
                    <a:gd name="T11" fmla="*/ 104 h 109"/>
                    <a:gd name="T12" fmla="*/ 141 w 167"/>
                    <a:gd name="T13" fmla="*/ 103 h 109"/>
                    <a:gd name="T14" fmla="*/ 141 w 167"/>
                    <a:gd name="T15" fmla="*/ 101 h 109"/>
                    <a:gd name="T16" fmla="*/ 166 w 167"/>
                    <a:gd name="T17" fmla="*/ 7 h 109"/>
                    <a:gd name="T18" fmla="*/ 165 w 167"/>
                    <a:gd name="T19" fmla="*/ 6 h 109"/>
                    <a:gd name="T20" fmla="*/ 164 w 167"/>
                    <a:gd name="T21" fmla="*/ 4 h 109"/>
                    <a:gd name="T22" fmla="*/ 164 w 167"/>
                    <a:gd name="T23" fmla="*/ 3 h 109"/>
                    <a:gd name="T24" fmla="*/ 162 w 167"/>
                    <a:gd name="T25" fmla="*/ 2 h 109"/>
                    <a:gd name="T26" fmla="*/ 161 w 167"/>
                    <a:gd name="T27" fmla="*/ 2 h 109"/>
                    <a:gd name="T28" fmla="*/ 159 w 167"/>
                    <a:gd name="T29" fmla="*/ 2 h 109"/>
                    <a:gd name="T30" fmla="*/ 156 w 167"/>
                    <a:gd name="T31" fmla="*/ 1 h 109"/>
                    <a:gd name="T32" fmla="*/ 37 w 167"/>
                    <a:gd name="T33" fmla="*/ 0 h 109"/>
                    <a:gd name="T34" fmla="*/ 35 w 167"/>
                    <a:gd name="T35" fmla="*/ 0 h 109"/>
                    <a:gd name="T36" fmla="*/ 33 w 167"/>
                    <a:gd name="T37" fmla="*/ 0 h 109"/>
                    <a:gd name="T38" fmla="*/ 31 w 167"/>
                    <a:gd name="T39" fmla="*/ 0 h 109"/>
                    <a:gd name="T40" fmla="*/ 29 w 167"/>
                    <a:gd name="T41" fmla="*/ 1 h 109"/>
                    <a:gd name="T42" fmla="*/ 28 w 167"/>
                    <a:gd name="T43" fmla="*/ 2 h 109"/>
                    <a:gd name="T44" fmla="*/ 26 w 167"/>
                    <a:gd name="T45" fmla="*/ 4 h 109"/>
                    <a:gd name="T46" fmla="*/ 26 w 167"/>
                    <a:gd name="T47" fmla="*/ 5 h 109"/>
                    <a:gd name="T48" fmla="*/ 0 w 167"/>
                    <a:gd name="T49" fmla="*/ 94 h 109"/>
                    <a:gd name="T50" fmla="*/ 0 w 167"/>
                    <a:gd name="T51" fmla="*/ 96 h 109"/>
                    <a:gd name="T52" fmla="*/ 0 w 167"/>
                    <a:gd name="T53" fmla="*/ 97 h 109"/>
                    <a:gd name="T54" fmla="*/ 0 w 167"/>
                    <a:gd name="T55" fmla="*/ 98 h 109"/>
                    <a:gd name="T56" fmla="*/ 1 w 167"/>
                    <a:gd name="T57" fmla="*/ 99 h 109"/>
                    <a:gd name="T58" fmla="*/ 3 w 167"/>
                    <a:gd name="T59" fmla="*/ 100 h 109"/>
                    <a:gd name="T60" fmla="*/ 4 w 167"/>
                    <a:gd name="T61" fmla="*/ 100 h 109"/>
                    <a:gd name="T62" fmla="*/ 7 w 167"/>
                    <a:gd name="T63" fmla="*/ 100 h 109"/>
                    <a:gd name="T64" fmla="*/ 129 w 167"/>
                    <a:gd name="T65" fmla="*/ 108 h 10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67"/>
                    <a:gd name="T100" fmla="*/ 0 h 109"/>
                    <a:gd name="T101" fmla="*/ 167 w 167"/>
                    <a:gd name="T102" fmla="*/ 109 h 10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67" h="109">
                      <a:moveTo>
                        <a:pt x="129" y="108"/>
                      </a:moveTo>
                      <a:lnTo>
                        <a:pt x="130" y="108"/>
                      </a:lnTo>
                      <a:lnTo>
                        <a:pt x="131" y="108"/>
                      </a:lnTo>
                      <a:lnTo>
                        <a:pt x="132" y="107"/>
                      </a:lnTo>
                      <a:lnTo>
                        <a:pt x="133" y="107"/>
                      </a:lnTo>
                      <a:lnTo>
                        <a:pt x="134" y="107"/>
                      </a:lnTo>
                      <a:lnTo>
                        <a:pt x="135" y="106"/>
                      </a:lnTo>
                      <a:lnTo>
                        <a:pt x="136" y="106"/>
                      </a:lnTo>
                      <a:lnTo>
                        <a:pt x="137" y="105"/>
                      </a:lnTo>
                      <a:lnTo>
                        <a:pt x="138" y="105"/>
                      </a:lnTo>
                      <a:lnTo>
                        <a:pt x="139" y="105"/>
                      </a:lnTo>
                      <a:lnTo>
                        <a:pt x="139" y="104"/>
                      </a:lnTo>
                      <a:lnTo>
                        <a:pt x="140" y="103"/>
                      </a:lnTo>
                      <a:lnTo>
                        <a:pt x="141" y="103"/>
                      </a:lnTo>
                      <a:lnTo>
                        <a:pt x="141" y="102"/>
                      </a:lnTo>
                      <a:lnTo>
                        <a:pt x="141" y="101"/>
                      </a:lnTo>
                      <a:lnTo>
                        <a:pt x="165" y="8"/>
                      </a:lnTo>
                      <a:lnTo>
                        <a:pt x="166" y="7"/>
                      </a:lnTo>
                      <a:lnTo>
                        <a:pt x="165" y="6"/>
                      </a:lnTo>
                      <a:lnTo>
                        <a:pt x="165" y="5"/>
                      </a:lnTo>
                      <a:lnTo>
                        <a:pt x="164" y="4"/>
                      </a:lnTo>
                      <a:lnTo>
                        <a:pt x="164" y="3"/>
                      </a:lnTo>
                      <a:lnTo>
                        <a:pt x="162" y="3"/>
                      </a:lnTo>
                      <a:lnTo>
                        <a:pt x="162" y="2"/>
                      </a:lnTo>
                      <a:lnTo>
                        <a:pt x="161" y="2"/>
                      </a:lnTo>
                      <a:lnTo>
                        <a:pt x="159" y="2"/>
                      </a:lnTo>
                      <a:lnTo>
                        <a:pt x="157" y="1"/>
                      </a:lnTo>
                      <a:lnTo>
                        <a:pt x="156" y="1"/>
                      </a:lnTo>
                      <a:lnTo>
                        <a:pt x="38" y="0"/>
                      </a:lnTo>
                      <a:lnTo>
                        <a:pt x="37" y="0"/>
                      </a:lnTo>
                      <a:lnTo>
                        <a:pt x="36" y="0"/>
                      </a:lnTo>
                      <a:lnTo>
                        <a:pt x="35" y="0"/>
                      </a:lnTo>
                      <a:lnTo>
                        <a:pt x="34" y="0"/>
                      </a:lnTo>
                      <a:lnTo>
                        <a:pt x="33" y="0"/>
                      </a:lnTo>
                      <a:lnTo>
                        <a:pt x="32" y="0"/>
                      </a:lnTo>
                      <a:lnTo>
                        <a:pt x="31" y="0"/>
                      </a:lnTo>
                      <a:lnTo>
                        <a:pt x="30" y="1"/>
                      </a:lnTo>
                      <a:lnTo>
                        <a:pt x="29" y="1"/>
                      </a:lnTo>
                      <a:lnTo>
                        <a:pt x="29" y="2"/>
                      </a:lnTo>
                      <a:lnTo>
                        <a:pt x="28" y="2"/>
                      </a:lnTo>
                      <a:lnTo>
                        <a:pt x="27" y="3"/>
                      </a:lnTo>
                      <a:lnTo>
                        <a:pt x="26" y="4"/>
                      </a:lnTo>
                      <a:lnTo>
                        <a:pt x="26" y="5"/>
                      </a:lnTo>
                      <a:lnTo>
                        <a:pt x="0" y="93"/>
                      </a:lnTo>
                      <a:lnTo>
                        <a:pt x="0" y="94"/>
                      </a:lnTo>
                      <a:lnTo>
                        <a:pt x="0" y="95"/>
                      </a:lnTo>
                      <a:lnTo>
                        <a:pt x="0" y="96"/>
                      </a:lnTo>
                      <a:lnTo>
                        <a:pt x="0" y="97"/>
                      </a:lnTo>
                      <a:lnTo>
                        <a:pt x="0" y="98"/>
                      </a:lnTo>
                      <a:lnTo>
                        <a:pt x="1" y="98"/>
                      </a:lnTo>
                      <a:lnTo>
                        <a:pt x="1" y="99"/>
                      </a:lnTo>
                      <a:lnTo>
                        <a:pt x="3" y="99"/>
                      </a:lnTo>
                      <a:lnTo>
                        <a:pt x="3" y="100"/>
                      </a:lnTo>
                      <a:lnTo>
                        <a:pt x="4" y="100"/>
                      </a:lnTo>
                      <a:lnTo>
                        <a:pt x="6" y="100"/>
                      </a:lnTo>
                      <a:lnTo>
                        <a:pt x="7" y="100"/>
                      </a:lnTo>
                      <a:lnTo>
                        <a:pt x="8" y="101"/>
                      </a:lnTo>
                      <a:lnTo>
                        <a:pt x="129" y="108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45" name="Line 123"/>
                <p:cNvSpPr>
                  <a:spLocks noChangeShapeType="1"/>
                </p:cNvSpPr>
                <p:nvPr/>
              </p:nvSpPr>
              <p:spPr bwMode="auto">
                <a:xfrm>
                  <a:off x="5394" y="2165"/>
                  <a:ext cx="128" cy="2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46" name="Line 124"/>
                <p:cNvSpPr>
                  <a:spLocks noChangeShapeType="1"/>
                </p:cNvSpPr>
                <p:nvPr/>
              </p:nvSpPr>
              <p:spPr bwMode="auto">
                <a:xfrm>
                  <a:off x="5392" y="2174"/>
                  <a:ext cx="127" cy="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47" name="Line 125"/>
                <p:cNvSpPr>
                  <a:spLocks noChangeShapeType="1"/>
                </p:cNvSpPr>
                <p:nvPr/>
              </p:nvSpPr>
              <p:spPr bwMode="auto">
                <a:xfrm>
                  <a:off x="5389" y="2185"/>
                  <a:ext cx="127" cy="2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48" name="Line 126"/>
                <p:cNvSpPr>
                  <a:spLocks noChangeShapeType="1"/>
                </p:cNvSpPr>
                <p:nvPr/>
              </p:nvSpPr>
              <p:spPr bwMode="auto">
                <a:xfrm>
                  <a:off x="5385" y="2193"/>
                  <a:ext cx="128" cy="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49" name="Line 127"/>
                <p:cNvSpPr>
                  <a:spLocks noChangeShapeType="1"/>
                </p:cNvSpPr>
                <p:nvPr/>
              </p:nvSpPr>
              <p:spPr bwMode="auto">
                <a:xfrm>
                  <a:off x="5382" y="2203"/>
                  <a:ext cx="128" cy="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0" name="Line 128"/>
                <p:cNvSpPr>
                  <a:spLocks noChangeShapeType="1"/>
                </p:cNvSpPr>
                <p:nvPr/>
              </p:nvSpPr>
              <p:spPr bwMode="auto">
                <a:xfrm>
                  <a:off x="5380" y="2212"/>
                  <a:ext cx="127" cy="4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1" name="Line 129"/>
                <p:cNvSpPr>
                  <a:spLocks noChangeShapeType="1"/>
                </p:cNvSpPr>
                <p:nvPr/>
              </p:nvSpPr>
              <p:spPr bwMode="auto">
                <a:xfrm>
                  <a:off x="5376" y="2222"/>
                  <a:ext cx="128" cy="4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2" name="Line 130"/>
                <p:cNvSpPr>
                  <a:spLocks noChangeShapeType="1"/>
                </p:cNvSpPr>
                <p:nvPr/>
              </p:nvSpPr>
              <p:spPr bwMode="auto">
                <a:xfrm>
                  <a:off x="5374" y="2231"/>
                  <a:ext cx="127" cy="5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3" name="Line 131"/>
                <p:cNvSpPr>
                  <a:spLocks noChangeShapeType="1"/>
                </p:cNvSpPr>
                <p:nvPr/>
              </p:nvSpPr>
              <p:spPr bwMode="auto">
                <a:xfrm>
                  <a:off x="5371" y="2241"/>
                  <a:ext cx="127" cy="5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4" name="Line 132"/>
                <p:cNvSpPr>
                  <a:spLocks noChangeShapeType="1"/>
                </p:cNvSpPr>
                <p:nvPr/>
              </p:nvSpPr>
              <p:spPr bwMode="auto">
                <a:xfrm flipV="1">
                  <a:off x="5405" y="2153"/>
                  <a:ext cx="23" cy="9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5" name="Line 133"/>
                <p:cNvSpPr>
                  <a:spLocks noChangeShapeType="1"/>
                </p:cNvSpPr>
                <p:nvPr/>
              </p:nvSpPr>
              <p:spPr bwMode="auto">
                <a:xfrm flipV="1">
                  <a:off x="5464" y="2155"/>
                  <a:ext cx="22" cy="93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6" name="Line 134"/>
                <p:cNvSpPr>
                  <a:spLocks noChangeShapeType="1"/>
                </p:cNvSpPr>
                <p:nvPr/>
              </p:nvSpPr>
              <p:spPr bwMode="auto">
                <a:xfrm>
                  <a:off x="5417" y="2155"/>
                  <a:ext cx="79" cy="0"/>
                </a:xfrm>
                <a:prstGeom prst="line">
                  <a:avLst/>
                </a:prstGeom>
                <a:noFill/>
                <a:ln w="12700">
                  <a:solidFill>
                    <a:srgbClr val="FFFFFF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57" name="Freeform 135"/>
                <p:cNvSpPr>
                  <a:spLocks/>
                </p:cNvSpPr>
                <p:nvPr/>
              </p:nvSpPr>
              <p:spPr bwMode="auto">
                <a:xfrm>
                  <a:off x="5313" y="2262"/>
                  <a:ext cx="189" cy="155"/>
                </a:xfrm>
                <a:custGeom>
                  <a:avLst/>
                  <a:gdLst>
                    <a:gd name="T0" fmla="*/ 140 w 189"/>
                    <a:gd name="T1" fmla="*/ 154 h 155"/>
                    <a:gd name="T2" fmla="*/ 142 w 189"/>
                    <a:gd name="T3" fmla="*/ 154 h 155"/>
                    <a:gd name="T4" fmla="*/ 144 w 189"/>
                    <a:gd name="T5" fmla="*/ 153 h 155"/>
                    <a:gd name="T6" fmla="*/ 146 w 189"/>
                    <a:gd name="T7" fmla="*/ 152 h 155"/>
                    <a:gd name="T8" fmla="*/ 148 w 189"/>
                    <a:gd name="T9" fmla="*/ 151 h 155"/>
                    <a:gd name="T10" fmla="*/ 149 w 189"/>
                    <a:gd name="T11" fmla="*/ 150 h 155"/>
                    <a:gd name="T12" fmla="*/ 150 w 189"/>
                    <a:gd name="T13" fmla="*/ 149 h 155"/>
                    <a:gd name="T14" fmla="*/ 151 w 189"/>
                    <a:gd name="T15" fmla="*/ 148 h 155"/>
                    <a:gd name="T16" fmla="*/ 187 w 189"/>
                    <a:gd name="T17" fmla="*/ 13 h 155"/>
                    <a:gd name="T18" fmla="*/ 188 w 189"/>
                    <a:gd name="T19" fmla="*/ 11 h 155"/>
                    <a:gd name="T20" fmla="*/ 187 w 189"/>
                    <a:gd name="T21" fmla="*/ 10 h 155"/>
                    <a:gd name="T22" fmla="*/ 186 w 189"/>
                    <a:gd name="T23" fmla="*/ 9 h 155"/>
                    <a:gd name="T24" fmla="*/ 186 w 189"/>
                    <a:gd name="T25" fmla="*/ 8 h 155"/>
                    <a:gd name="T26" fmla="*/ 184 w 189"/>
                    <a:gd name="T27" fmla="*/ 7 h 155"/>
                    <a:gd name="T28" fmla="*/ 183 w 189"/>
                    <a:gd name="T29" fmla="*/ 6 h 155"/>
                    <a:gd name="T30" fmla="*/ 181 w 189"/>
                    <a:gd name="T31" fmla="*/ 6 h 155"/>
                    <a:gd name="T32" fmla="*/ 179 w 189"/>
                    <a:gd name="T33" fmla="*/ 5 h 155"/>
                    <a:gd name="T34" fmla="*/ 48 w 189"/>
                    <a:gd name="T35" fmla="*/ 0 h 155"/>
                    <a:gd name="T36" fmla="*/ 46 w 189"/>
                    <a:gd name="T37" fmla="*/ 0 h 155"/>
                    <a:gd name="T38" fmla="*/ 44 w 189"/>
                    <a:gd name="T39" fmla="*/ 0 h 155"/>
                    <a:gd name="T40" fmla="*/ 42 w 189"/>
                    <a:gd name="T41" fmla="*/ 0 h 155"/>
                    <a:gd name="T42" fmla="*/ 41 w 189"/>
                    <a:gd name="T43" fmla="*/ 1 h 155"/>
                    <a:gd name="T44" fmla="*/ 39 w 189"/>
                    <a:gd name="T45" fmla="*/ 2 h 155"/>
                    <a:gd name="T46" fmla="*/ 38 w 189"/>
                    <a:gd name="T47" fmla="*/ 3 h 155"/>
                    <a:gd name="T48" fmla="*/ 37 w 189"/>
                    <a:gd name="T49" fmla="*/ 4 h 155"/>
                    <a:gd name="T50" fmla="*/ 0 w 189"/>
                    <a:gd name="T51" fmla="*/ 139 h 155"/>
                    <a:gd name="T52" fmla="*/ 0 w 189"/>
                    <a:gd name="T53" fmla="*/ 140 h 155"/>
                    <a:gd name="T54" fmla="*/ 0 w 189"/>
                    <a:gd name="T55" fmla="*/ 142 h 155"/>
                    <a:gd name="T56" fmla="*/ 0 w 189"/>
                    <a:gd name="T57" fmla="*/ 143 h 155"/>
                    <a:gd name="T58" fmla="*/ 1 w 189"/>
                    <a:gd name="T59" fmla="*/ 144 h 155"/>
                    <a:gd name="T60" fmla="*/ 3 w 189"/>
                    <a:gd name="T61" fmla="*/ 144 h 155"/>
                    <a:gd name="T62" fmla="*/ 4 w 189"/>
                    <a:gd name="T63" fmla="*/ 145 h 155"/>
                    <a:gd name="T64" fmla="*/ 6 w 189"/>
                    <a:gd name="T65" fmla="*/ 146 h 155"/>
                    <a:gd name="T66" fmla="*/ 8 w 189"/>
                    <a:gd name="T67" fmla="*/ 147 h 155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89"/>
                    <a:gd name="T103" fmla="*/ 0 h 155"/>
                    <a:gd name="T104" fmla="*/ 189 w 189"/>
                    <a:gd name="T105" fmla="*/ 155 h 155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89" h="155">
                      <a:moveTo>
                        <a:pt x="138" y="154"/>
                      </a:moveTo>
                      <a:lnTo>
                        <a:pt x="140" y="154"/>
                      </a:lnTo>
                      <a:lnTo>
                        <a:pt x="141" y="154"/>
                      </a:lnTo>
                      <a:lnTo>
                        <a:pt x="142" y="154"/>
                      </a:lnTo>
                      <a:lnTo>
                        <a:pt x="143" y="153"/>
                      </a:lnTo>
                      <a:lnTo>
                        <a:pt x="144" y="153"/>
                      </a:lnTo>
                      <a:lnTo>
                        <a:pt x="145" y="153"/>
                      </a:lnTo>
                      <a:lnTo>
                        <a:pt x="146" y="152"/>
                      </a:lnTo>
                      <a:lnTo>
                        <a:pt x="148" y="151"/>
                      </a:lnTo>
                      <a:lnTo>
                        <a:pt x="149" y="150"/>
                      </a:lnTo>
                      <a:lnTo>
                        <a:pt x="150" y="150"/>
                      </a:lnTo>
                      <a:lnTo>
                        <a:pt x="150" y="149"/>
                      </a:lnTo>
                      <a:lnTo>
                        <a:pt x="151" y="149"/>
                      </a:lnTo>
                      <a:lnTo>
                        <a:pt x="151" y="148"/>
                      </a:lnTo>
                      <a:lnTo>
                        <a:pt x="151" y="147"/>
                      </a:lnTo>
                      <a:lnTo>
                        <a:pt x="187" y="13"/>
                      </a:lnTo>
                      <a:lnTo>
                        <a:pt x="188" y="12"/>
                      </a:lnTo>
                      <a:lnTo>
                        <a:pt x="188" y="11"/>
                      </a:lnTo>
                      <a:lnTo>
                        <a:pt x="187" y="10"/>
                      </a:lnTo>
                      <a:lnTo>
                        <a:pt x="187" y="9"/>
                      </a:lnTo>
                      <a:lnTo>
                        <a:pt x="186" y="9"/>
                      </a:lnTo>
                      <a:lnTo>
                        <a:pt x="186" y="8"/>
                      </a:lnTo>
                      <a:lnTo>
                        <a:pt x="184" y="7"/>
                      </a:lnTo>
                      <a:lnTo>
                        <a:pt x="183" y="6"/>
                      </a:lnTo>
                      <a:lnTo>
                        <a:pt x="181" y="6"/>
                      </a:lnTo>
                      <a:lnTo>
                        <a:pt x="179" y="5"/>
                      </a:lnTo>
                      <a:lnTo>
                        <a:pt x="49" y="0"/>
                      </a:lnTo>
                      <a:lnTo>
                        <a:pt x="48" y="0"/>
                      </a:lnTo>
                      <a:lnTo>
                        <a:pt x="47" y="0"/>
                      </a:lnTo>
                      <a:lnTo>
                        <a:pt x="46" y="0"/>
                      </a:lnTo>
                      <a:lnTo>
                        <a:pt x="44" y="0"/>
                      </a:lnTo>
                      <a:lnTo>
                        <a:pt x="43" y="0"/>
                      </a:lnTo>
                      <a:lnTo>
                        <a:pt x="42" y="0"/>
                      </a:lnTo>
                      <a:lnTo>
                        <a:pt x="41" y="0"/>
                      </a:lnTo>
                      <a:lnTo>
                        <a:pt x="41" y="1"/>
                      </a:lnTo>
                      <a:lnTo>
                        <a:pt x="40" y="1"/>
                      </a:lnTo>
                      <a:lnTo>
                        <a:pt x="39" y="2"/>
                      </a:lnTo>
                      <a:lnTo>
                        <a:pt x="38" y="2"/>
                      </a:lnTo>
                      <a:lnTo>
                        <a:pt x="38" y="3"/>
                      </a:lnTo>
                      <a:lnTo>
                        <a:pt x="37" y="4"/>
                      </a:lnTo>
                      <a:lnTo>
                        <a:pt x="37" y="5"/>
                      </a:lnTo>
                      <a:lnTo>
                        <a:pt x="0" y="139"/>
                      </a:lnTo>
                      <a:lnTo>
                        <a:pt x="0" y="140"/>
                      </a:lnTo>
                      <a:lnTo>
                        <a:pt x="0" y="141"/>
                      </a:lnTo>
                      <a:lnTo>
                        <a:pt x="0" y="142"/>
                      </a:lnTo>
                      <a:lnTo>
                        <a:pt x="0" y="143"/>
                      </a:lnTo>
                      <a:lnTo>
                        <a:pt x="1" y="143"/>
                      </a:lnTo>
                      <a:lnTo>
                        <a:pt x="1" y="144"/>
                      </a:lnTo>
                      <a:lnTo>
                        <a:pt x="2" y="144"/>
                      </a:lnTo>
                      <a:lnTo>
                        <a:pt x="3" y="144"/>
                      </a:lnTo>
                      <a:lnTo>
                        <a:pt x="3" y="145"/>
                      </a:lnTo>
                      <a:lnTo>
                        <a:pt x="4" y="145"/>
                      </a:lnTo>
                      <a:lnTo>
                        <a:pt x="5" y="146"/>
                      </a:lnTo>
                      <a:lnTo>
                        <a:pt x="6" y="146"/>
                      </a:lnTo>
                      <a:lnTo>
                        <a:pt x="7" y="146"/>
                      </a:lnTo>
                      <a:lnTo>
                        <a:pt x="8" y="147"/>
                      </a:lnTo>
                      <a:lnTo>
                        <a:pt x="138" y="154"/>
                      </a:lnTo>
                    </a:path>
                  </a:pathLst>
                </a:custGeom>
                <a:solidFill>
                  <a:srgbClr val="CCCCCC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58" name="Freeform 136"/>
                <p:cNvSpPr>
                  <a:spLocks/>
                </p:cNvSpPr>
                <p:nvPr/>
              </p:nvSpPr>
              <p:spPr bwMode="auto">
                <a:xfrm>
                  <a:off x="5313" y="2262"/>
                  <a:ext cx="189" cy="155"/>
                </a:xfrm>
                <a:custGeom>
                  <a:avLst/>
                  <a:gdLst>
                    <a:gd name="T0" fmla="*/ 140 w 189"/>
                    <a:gd name="T1" fmla="*/ 154 h 155"/>
                    <a:gd name="T2" fmla="*/ 142 w 189"/>
                    <a:gd name="T3" fmla="*/ 154 h 155"/>
                    <a:gd name="T4" fmla="*/ 144 w 189"/>
                    <a:gd name="T5" fmla="*/ 153 h 155"/>
                    <a:gd name="T6" fmla="*/ 146 w 189"/>
                    <a:gd name="T7" fmla="*/ 152 h 155"/>
                    <a:gd name="T8" fmla="*/ 148 w 189"/>
                    <a:gd name="T9" fmla="*/ 151 h 155"/>
                    <a:gd name="T10" fmla="*/ 149 w 189"/>
                    <a:gd name="T11" fmla="*/ 150 h 155"/>
                    <a:gd name="T12" fmla="*/ 150 w 189"/>
                    <a:gd name="T13" fmla="*/ 149 h 155"/>
                    <a:gd name="T14" fmla="*/ 151 w 189"/>
                    <a:gd name="T15" fmla="*/ 148 h 155"/>
                    <a:gd name="T16" fmla="*/ 187 w 189"/>
                    <a:gd name="T17" fmla="*/ 13 h 155"/>
                    <a:gd name="T18" fmla="*/ 188 w 189"/>
                    <a:gd name="T19" fmla="*/ 11 h 155"/>
                    <a:gd name="T20" fmla="*/ 187 w 189"/>
                    <a:gd name="T21" fmla="*/ 10 h 155"/>
                    <a:gd name="T22" fmla="*/ 186 w 189"/>
                    <a:gd name="T23" fmla="*/ 9 h 155"/>
                    <a:gd name="T24" fmla="*/ 186 w 189"/>
                    <a:gd name="T25" fmla="*/ 8 h 155"/>
                    <a:gd name="T26" fmla="*/ 184 w 189"/>
                    <a:gd name="T27" fmla="*/ 7 h 155"/>
                    <a:gd name="T28" fmla="*/ 183 w 189"/>
                    <a:gd name="T29" fmla="*/ 6 h 155"/>
                    <a:gd name="T30" fmla="*/ 181 w 189"/>
                    <a:gd name="T31" fmla="*/ 6 h 155"/>
                    <a:gd name="T32" fmla="*/ 179 w 189"/>
                    <a:gd name="T33" fmla="*/ 5 h 155"/>
                    <a:gd name="T34" fmla="*/ 48 w 189"/>
                    <a:gd name="T35" fmla="*/ 0 h 155"/>
                    <a:gd name="T36" fmla="*/ 46 w 189"/>
                    <a:gd name="T37" fmla="*/ 0 h 155"/>
                    <a:gd name="T38" fmla="*/ 44 w 189"/>
                    <a:gd name="T39" fmla="*/ 0 h 155"/>
                    <a:gd name="T40" fmla="*/ 42 w 189"/>
                    <a:gd name="T41" fmla="*/ 0 h 155"/>
                    <a:gd name="T42" fmla="*/ 41 w 189"/>
                    <a:gd name="T43" fmla="*/ 1 h 155"/>
                    <a:gd name="T44" fmla="*/ 39 w 189"/>
                    <a:gd name="T45" fmla="*/ 2 h 155"/>
                    <a:gd name="T46" fmla="*/ 38 w 189"/>
                    <a:gd name="T47" fmla="*/ 3 h 155"/>
                    <a:gd name="T48" fmla="*/ 37 w 189"/>
                    <a:gd name="T49" fmla="*/ 4 h 155"/>
                    <a:gd name="T50" fmla="*/ 0 w 189"/>
                    <a:gd name="T51" fmla="*/ 139 h 155"/>
                    <a:gd name="T52" fmla="*/ 0 w 189"/>
                    <a:gd name="T53" fmla="*/ 140 h 155"/>
                    <a:gd name="T54" fmla="*/ 0 w 189"/>
                    <a:gd name="T55" fmla="*/ 142 h 155"/>
                    <a:gd name="T56" fmla="*/ 0 w 189"/>
                    <a:gd name="T57" fmla="*/ 143 h 155"/>
                    <a:gd name="T58" fmla="*/ 1 w 189"/>
                    <a:gd name="T59" fmla="*/ 144 h 155"/>
                    <a:gd name="T60" fmla="*/ 3 w 189"/>
                    <a:gd name="T61" fmla="*/ 144 h 155"/>
                    <a:gd name="T62" fmla="*/ 4 w 189"/>
                    <a:gd name="T63" fmla="*/ 145 h 155"/>
                    <a:gd name="T64" fmla="*/ 6 w 189"/>
                    <a:gd name="T65" fmla="*/ 146 h 155"/>
                    <a:gd name="T66" fmla="*/ 8 w 189"/>
                    <a:gd name="T67" fmla="*/ 147 h 155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w 189"/>
                    <a:gd name="T103" fmla="*/ 0 h 155"/>
                    <a:gd name="T104" fmla="*/ 189 w 189"/>
                    <a:gd name="T105" fmla="*/ 155 h 155"/>
                  </a:gdLst>
                  <a:ahLst/>
                  <a:cxnLst>
                    <a:cxn ang="T68">
                      <a:pos x="T0" y="T1"/>
                    </a:cxn>
                    <a:cxn ang="T69">
                      <a:pos x="T2" y="T3"/>
                    </a:cxn>
                    <a:cxn ang="T70">
                      <a:pos x="T4" y="T5"/>
                    </a:cxn>
                    <a:cxn ang="T71">
                      <a:pos x="T6" y="T7"/>
                    </a:cxn>
                    <a:cxn ang="T72">
                      <a:pos x="T8" y="T9"/>
                    </a:cxn>
                    <a:cxn ang="T73">
                      <a:pos x="T10" y="T11"/>
                    </a:cxn>
                    <a:cxn ang="T74">
                      <a:pos x="T12" y="T13"/>
                    </a:cxn>
                    <a:cxn ang="T75">
                      <a:pos x="T14" y="T15"/>
                    </a:cxn>
                    <a:cxn ang="T76">
                      <a:pos x="T16" y="T17"/>
                    </a:cxn>
                    <a:cxn ang="T77">
                      <a:pos x="T18" y="T19"/>
                    </a:cxn>
                    <a:cxn ang="T78">
                      <a:pos x="T20" y="T21"/>
                    </a:cxn>
                    <a:cxn ang="T79">
                      <a:pos x="T22" y="T23"/>
                    </a:cxn>
                    <a:cxn ang="T80">
                      <a:pos x="T24" y="T25"/>
                    </a:cxn>
                    <a:cxn ang="T81">
                      <a:pos x="T26" y="T27"/>
                    </a:cxn>
                    <a:cxn ang="T82">
                      <a:pos x="T28" y="T29"/>
                    </a:cxn>
                    <a:cxn ang="T83">
                      <a:pos x="T30" y="T31"/>
                    </a:cxn>
                    <a:cxn ang="T84">
                      <a:pos x="T32" y="T33"/>
                    </a:cxn>
                    <a:cxn ang="T85">
                      <a:pos x="T34" y="T35"/>
                    </a:cxn>
                    <a:cxn ang="T86">
                      <a:pos x="T36" y="T37"/>
                    </a:cxn>
                    <a:cxn ang="T87">
                      <a:pos x="T38" y="T39"/>
                    </a:cxn>
                    <a:cxn ang="T88">
                      <a:pos x="T40" y="T41"/>
                    </a:cxn>
                    <a:cxn ang="T89">
                      <a:pos x="T42" y="T43"/>
                    </a:cxn>
                    <a:cxn ang="T90">
                      <a:pos x="T44" y="T45"/>
                    </a:cxn>
                    <a:cxn ang="T91">
                      <a:pos x="T46" y="T47"/>
                    </a:cxn>
                    <a:cxn ang="T92">
                      <a:pos x="T48" y="T49"/>
                    </a:cxn>
                    <a:cxn ang="T93">
                      <a:pos x="T50" y="T51"/>
                    </a:cxn>
                    <a:cxn ang="T94">
                      <a:pos x="T52" y="T53"/>
                    </a:cxn>
                    <a:cxn ang="T95">
                      <a:pos x="T54" y="T55"/>
                    </a:cxn>
                    <a:cxn ang="T96">
                      <a:pos x="T56" y="T57"/>
                    </a:cxn>
                    <a:cxn ang="T97">
                      <a:pos x="T58" y="T59"/>
                    </a:cxn>
                    <a:cxn ang="T98">
                      <a:pos x="T60" y="T61"/>
                    </a:cxn>
                    <a:cxn ang="T99">
                      <a:pos x="T62" y="T63"/>
                    </a:cxn>
                    <a:cxn ang="T100">
                      <a:pos x="T64" y="T65"/>
                    </a:cxn>
                    <a:cxn ang="T101">
                      <a:pos x="T66" y="T67"/>
                    </a:cxn>
                  </a:cxnLst>
                  <a:rect l="T102" t="T103" r="T104" b="T105"/>
                  <a:pathLst>
                    <a:path w="189" h="155">
                      <a:moveTo>
                        <a:pt x="138" y="154"/>
                      </a:moveTo>
                      <a:lnTo>
                        <a:pt x="140" y="154"/>
                      </a:lnTo>
                      <a:lnTo>
                        <a:pt x="141" y="154"/>
                      </a:lnTo>
                      <a:lnTo>
                        <a:pt x="142" y="154"/>
                      </a:lnTo>
                      <a:lnTo>
                        <a:pt x="143" y="153"/>
                      </a:lnTo>
                      <a:lnTo>
                        <a:pt x="144" y="153"/>
                      </a:lnTo>
                      <a:lnTo>
                        <a:pt x="145" y="153"/>
                      </a:lnTo>
                      <a:lnTo>
                        <a:pt x="146" y="152"/>
                      </a:lnTo>
                      <a:lnTo>
                        <a:pt x="148" y="151"/>
                      </a:lnTo>
                      <a:lnTo>
                        <a:pt x="149" y="150"/>
                      </a:lnTo>
                      <a:lnTo>
                        <a:pt x="150" y="150"/>
                      </a:lnTo>
                      <a:lnTo>
                        <a:pt x="150" y="149"/>
                      </a:lnTo>
                      <a:lnTo>
                        <a:pt x="151" y="149"/>
                      </a:lnTo>
                      <a:lnTo>
                        <a:pt x="151" y="148"/>
                      </a:lnTo>
                      <a:lnTo>
                        <a:pt x="151" y="147"/>
                      </a:lnTo>
                      <a:lnTo>
                        <a:pt x="187" y="13"/>
                      </a:lnTo>
                      <a:lnTo>
                        <a:pt x="188" y="12"/>
                      </a:lnTo>
                      <a:lnTo>
                        <a:pt x="188" y="11"/>
                      </a:lnTo>
                      <a:lnTo>
                        <a:pt x="187" y="10"/>
                      </a:lnTo>
                      <a:lnTo>
                        <a:pt x="187" y="9"/>
                      </a:lnTo>
                      <a:lnTo>
                        <a:pt x="186" y="9"/>
                      </a:lnTo>
                      <a:lnTo>
                        <a:pt x="186" y="8"/>
                      </a:lnTo>
                      <a:lnTo>
                        <a:pt x="184" y="7"/>
                      </a:lnTo>
                      <a:lnTo>
                        <a:pt x="183" y="6"/>
                      </a:lnTo>
                      <a:lnTo>
                        <a:pt x="181" y="6"/>
                      </a:lnTo>
                      <a:lnTo>
                        <a:pt x="179" y="5"/>
                      </a:lnTo>
                      <a:lnTo>
                        <a:pt x="49" y="0"/>
                      </a:lnTo>
                      <a:lnTo>
                        <a:pt x="48" y="0"/>
                      </a:lnTo>
                      <a:lnTo>
                        <a:pt x="47" y="0"/>
                      </a:lnTo>
                      <a:lnTo>
                        <a:pt x="46" y="0"/>
                      </a:lnTo>
                      <a:lnTo>
                        <a:pt x="44" y="0"/>
                      </a:lnTo>
                      <a:lnTo>
                        <a:pt x="43" y="0"/>
                      </a:lnTo>
                      <a:lnTo>
                        <a:pt x="42" y="0"/>
                      </a:lnTo>
                      <a:lnTo>
                        <a:pt x="41" y="0"/>
                      </a:lnTo>
                      <a:lnTo>
                        <a:pt x="41" y="1"/>
                      </a:lnTo>
                      <a:lnTo>
                        <a:pt x="40" y="1"/>
                      </a:lnTo>
                      <a:lnTo>
                        <a:pt x="39" y="2"/>
                      </a:lnTo>
                      <a:lnTo>
                        <a:pt x="38" y="2"/>
                      </a:lnTo>
                      <a:lnTo>
                        <a:pt x="38" y="3"/>
                      </a:lnTo>
                      <a:lnTo>
                        <a:pt x="37" y="4"/>
                      </a:lnTo>
                      <a:lnTo>
                        <a:pt x="37" y="5"/>
                      </a:lnTo>
                      <a:lnTo>
                        <a:pt x="0" y="139"/>
                      </a:lnTo>
                      <a:lnTo>
                        <a:pt x="0" y="140"/>
                      </a:lnTo>
                      <a:lnTo>
                        <a:pt x="0" y="141"/>
                      </a:lnTo>
                      <a:lnTo>
                        <a:pt x="0" y="142"/>
                      </a:lnTo>
                      <a:lnTo>
                        <a:pt x="0" y="143"/>
                      </a:lnTo>
                      <a:lnTo>
                        <a:pt x="1" y="143"/>
                      </a:lnTo>
                      <a:lnTo>
                        <a:pt x="1" y="144"/>
                      </a:lnTo>
                      <a:lnTo>
                        <a:pt x="2" y="144"/>
                      </a:lnTo>
                      <a:lnTo>
                        <a:pt x="3" y="144"/>
                      </a:lnTo>
                      <a:lnTo>
                        <a:pt x="3" y="145"/>
                      </a:lnTo>
                      <a:lnTo>
                        <a:pt x="4" y="145"/>
                      </a:lnTo>
                      <a:lnTo>
                        <a:pt x="5" y="146"/>
                      </a:lnTo>
                      <a:lnTo>
                        <a:pt x="6" y="146"/>
                      </a:lnTo>
                      <a:lnTo>
                        <a:pt x="7" y="146"/>
                      </a:lnTo>
                      <a:lnTo>
                        <a:pt x="8" y="147"/>
                      </a:lnTo>
                      <a:lnTo>
                        <a:pt x="138" y="154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59" name="Line 137"/>
                <p:cNvSpPr>
                  <a:spLocks noChangeShapeType="1"/>
                </p:cNvSpPr>
                <p:nvPr/>
              </p:nvSpPr>
              <p:spPr bwMode="auto">
                <a:xfrm>
                  <a:off x="5313" y="2415"/>
                  <a:ext cx="150" cy="7"/>
                </a:xfrm>
                <a:prstGeom prst="line">
                  <a:avLst/>
                </a:prstGeom>
                <a:noFill/>
                <a:ln w="9525">
                  <a:noFill/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60" name="Line 138"/>
                <p:cNvSpPr>
                  <a:spLocks noChangeShapeType="1"/>
                </p:cNvSpPr>
                <p:nvPr/>
              </p:nvSpPr>
              <p:spPr bwMode="auto">
                <a:xfrm>
                  <a:off x="5313" y="2415"/>
                  <a:ext cx="150" cy="7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361" name="Freeform 139"/>
                <p:cNvSpPr>
                  <a:spLocks/>
                </p:cNvSpPr>
                <p:nvPr/>
              </p:nvSpPr>
              <p:spPr bwMode="auto">
                <a:xfrm>
                  <a:off x="5348" y="2292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4 h 20"/>
                    <a:gd name="T4" fmla="*/ 0 w 31"/>
                    <a:gd name="T5" fmla="*/ 17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2" name="Freeform 140"/>
                <p:cNvSpPr>
                  <a:spLocks/>
                </p:cNvSpPr>
                <p:nvPr/>
              </p:nvSpPr>
              <p:spPr bwMode="auto">
                <a:xfrm>
                  <a:off x="5348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3" name="Freeform 141"/>
                <p:cNvSpPr>
                  <a:spLocks/>
                </p:cNvSpPr>
                <p:nvPr/>
              </p:nvSpPr>
              <p:spPr bwMode="auto">
                <a:xfrm>
                  <a:off x="5348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4" name="Freeform 142"/>
                <p:cNvSpPr>
                  <a:spLocks/>
                </p:cNvSpPr>
                <p:nvPr/>
              </p:nvSpPr>
              <p:spPr bwMode="auto">
                <a:xfrm>
                  <a:off x="5380" y="2293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5" name="Freeform 143"/>
                <p:cNvSpPr>
                  <a:spLocks/>
                </p:cNvSpPr>
                <p:nvPr/>
              </p:nvSpPr>
              <p:spPr bwMode="auto">
                <a:xfrm>
                  <a:off x="5380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6" name="Freeform 144"/>
                <p:cNvSpPr>
                  <a:spLocks/>
                </p:cNvSpPr>
                <p:nvPr/>
              </p:nvSpPr>
              <p:spPr bwMode="auto">
                <a:xfrm>
                  <a:off x="5380" y="2292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7" name="Freeform 145"/>
                <p:cNvSpPr>
                  <a:spLocks/>
                </p:cNvSpPr>
                <p:nvPr/>
              </p:nvSpPr>
              <p:spPr bwMode="auto">
                <a:xfrm>
                  <a:off x="5412" y="2294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3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8" name="Freeform 146"/>
                <p:cNvSpPr>
                  <a:spLocks/>
                </p:cNvSpPr>
                <p:nvPr/>
              </p:nvSpPr>
              <p:spPr bwMode="auto">
                <a:xfrm>
                  <a:off x="5412" y="229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69" name="Freeform 147"/>
                <p:cNvSpPr>
                  <a:spLocks/>
                </p:cNvSpPr>
                <p:nvPr/>
              </p:nvSpPr>
              <p:spPr bwMode="auto">
                <a:xfrm>
                  <a:off x="5412" y="229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0" name="Freeform 148"/>
                <p:cNvSpPr>
                  <a:spLocks/>
                </p:cNvSpPr>
                <p:nvPr/>
              </p:nvSpPr>
              <p:spPr bwMode="auto">
                <a:xfrm>
                  <a:off x="5460" y="2295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1" name="Freeform 149"/>
                <p:cNvSpPr>
                  <a:spLocks/>
                </p:cNvSpPr>
                <p:nvPr/>
              </p:nvSpPr>
              <p:spPr bwMode="auto">
                <a:xfrm>
                  <a:off x="5460" y="2294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2" name="Freeform 150"/>
                <p:cNvSpPr>
                  <a:spLocks/>
                </p:cNvSpPr>
                <p:nvPr/>
              </p:nvSpPr>
              <p:spPr bwMode="auto">
                <a:xfrm>
                  <a:off x="5460" y="2294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3" name="Freeform 151"/>
                <p:cNvSpPr>
                  <a:spLocks/>
                </p:cNvSpPr>
                <p:nvPr/>
              </p:nvSpPr>
              <p:spPr bwMode="auto">
                <a:xfrm>
                  <a:off x="5341" y="2318"/>
                  <a:ext cx="30" cy="20"/>
                </a:xfrm>
                <a:custGeom>
                  <a:avLst/>
                  <a:gdLst>
                    <a:gd name="T0" fmla="*/ 27 w 30"/>
                    <a:gd name="T1" fmla="*/ 0 h 20"/>
                    <a:gd name="T2" fmla="*/ 0 w 30"/>
                    <a:gd name="T3" fmla="*/ 15 h 20"/>
                    <a:gd name="T4" fmla="*/ 0 w 30"/>
                    <a:gd name="T5" fmla="*/ 17 h 20"/>
                    <a:gd name="T6" fmla="*/ 25 w 30"/>
                    <a:gd name="T7" fmla="*/ 19 h 20"/>
                    <a:gd name="T8" fmla="*/ 29 w 30"/>
                    <a:gd name="T9" fmla="*/ 4 h 20"/>
                    <a:gd name="T10" fmla="*/ 27 w 30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20"/>
                    <a:gd name="T20" fmla="*/ 30 w 30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20">
                      <a:moveTo>
                        <a:pt x="27" y="0"/>
                      </a:moveTo>
                      <a:lnTo>
                        <a:pt x="0" y="15"/>
                      </a:lnTo>
                      <a:lnTo>
                        <a:pt x="0" y="17"/>
                      </a:lnTo>
                      <a:lnTo>
                        <a:pt x="25" y="19"/>
                      </a:lnTo>
                      <a:lnTo>
                        <a:pt x="29" y="4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4" name="Freeform 152"/>
                <p:cNvSpPr>
                  <a:spLocks/>
                </p:cNvSpPr>
                <p:nvPr/>
              </p:nvSpPr>
              <p:spPr bwMode="auto">
                <a:xfrm>
                  <a:off x="5340" y="2318"/>
                  <a:ext cx="30" cy="17"/>
                </a:xfrm>
                <a:custGeom>
                  <a:avLst/>
                  <a:gdLst>
                    <a:gd name="T0" fmla="*/ 25 w 30"/>
                    <a:gd name="T1" fmla="*/ 16 h 17"/>
                    <a:gd name="T2" fmla="*/ 29 w 30"/>
                    <a:gd name="T3" fmla="*/ 0 h 17"/>
                    <a:gd name="T4" fmla="*/ 3 w 30"/>
                    <a:gd name="T5" fmla="*/ 0 h 17"/>
                    <a:gd name="T6" fmla="*/ 0 w 30"/>
                    <a:gd name="T7" fmla="*/ 14 h 17"/>
                    <a:gd name="T8" fmla="*/ 25 w 30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7"/>
                    <a:gd name="T17" fmla="*/ 30 w 30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7">
                      <a:moveTo>
                        <a:pt x="25" y="16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5" y="16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5" name="Freeform 153"/>
                <p:cNvSpPr>
                  <a:spLocks/>
                </p:cNvSpPr>
                <p:nvPr/>
              </p:nvSpPr>
              <p:spPr bwMode="auto">
                <a:xfrm>
                  <a:off x="5340" y="2318"/>
                  <a:ext cx="30" cy="17"/>
                </a:xfrm>
                <a:custGeom>
                  <a:avLst/>
                  <a:gdLst>
                    <a:gd name="T0" fmla="*/ 25 w 30"/>
                    <a:gd name="T1" fmla="*/ 16 h 17"/>
                    <a:gd name="T2" fmla="*/ 29 w 30"/>
                    <a:gd name="T3" fmla="*/ 0 h 17"/>
                    <a:gd name="T4" fmla="*/ 3 w 30"/>
                    <a:gd name="T5" fmla="*/ 0 h 17"/>
                    <a:gd name="T6" fmla="*/ 0 w 30"/>
                    <a:gd name="T7" fmla="*/ 14 h 17"/>
                    <a:gd name="T8" fmla="*/ 25 w 30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7"/>
                    <a:gd name="T17" fmla="*/ 30 w 30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7">
                      <a:moveTo>
                        <a:pt x="25" y="16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5" y="16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6" name="Freeform 154"/>
                <p:cNvSpPr>
                  <a:spLocks/>
                </p:cNvSpPr>
                <p:nvPr/>
              </p:nvSpPr>
              <p:spPr bwMode="auto">
                <a:xfrm>
                  <a:off x="5372" y="2318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4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7" name="Freeform 155"/>
                <p:cNvSpPr>
                  <a:spLocks/>
                </p:cNvSpPr>
                <p:nvPr/>
              </p:nvSpPr>
              <p:spPr bwMode="auto">
                <a:xfrm>
                  <a:off x="5372" y="2318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8" name="Freeform 156"/>
                <p:cNvSpPr>
                  <a:spLocks/>
                </p:cNvSpPr>
                <p:nvPr/>
              </p:nvSpPr>
              <p:spPr bwMode="auto">
                <a:xfrm>
                  <a:off x="5372" y="2318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79" name="Freeform 157"/>
                <p:cNvSpPr>
                  <a:spLocks/>
                </p:cNvSpPr>
                <p:nvPr/>
              </p:nvSpPr>
              <p:spPr bwMode="auto">
                <a:xfrm>
                  <a:off x="5404" y="2318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4 h 20"/>
                    <a:gd name="T4" fmla="*/ 0 w 31"/>
                    <a:gd name="T5" fmla="*/ 17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0" name="Freeform 158"/>
                <p:cNvSpPr>
                  <a:spLocks/>
                </p:cNvSpPr>
                <p:nvPr/>
              </p:nvSpPr>
              <p:spPr bwMode="auto">
                <a:xfrm>
                  <a:off x="5404" y="2319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1" name="Freeform 159"/>
                <p:cNvSpPr>
                  <a:spLocks/>
                </p:cNvSpPr>
                <p:nvPr/>
              </p:nvSpPr>
              <p:spPr bwMode="auto">
                <a:xfrm>
                  <a:off x="5404" y="2319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2" name="Freeform 160"/>
                <p:cNvSpPr>
                  <a:spLocks/>
                </p:cNvSpPr>
                <p:nvPr/>
              </p:nvSpPr>
              <p:spPr bwMode="auto">
                <a:xfrm>
                  <a:off x="5452" y="2320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4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4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4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3" name="Freeform 161"/>
                <p:cNvSpPr>
                  <a:spLocks/>
                </p:cNvSpPr>
                <p:nvPr/>
              </p:nvSpPr>
              <p:spPr bwMode="auto">
                <a:xfrm>
                  <a:off x="5452" y="2320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4" name="Freeform 162"/>
                <p:cNvSpPr>
                  <a:spLocks/>
                </p:cNvSpPr>
                <p:nvPr/>
              </p:nvSpPr>
              <p:spPr bwMode="auto">
                <a:xfrm>
                  <a:off x="5452" y="2320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5" name="Freeform 163"/>
                <p:cNvSpPr>
                  <a:spLocks/>
                </p:cNvSpPr>
                <p:nvPr/>
              </p:nvSpPr>
              <p:spPr bwMode="auto">
                <a:xfrm>
                  <a:off x="5333" y="2344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3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3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6" name="Freeform 164"/>
                <p:cNvSpPr>
                  <a:spLocks/>
                </p:cNvSpPr>
                <p:nvPr/>
              </p:nvSpPr>
              <p:spPr bwMode="auto">
                <a:xfrm>
                  <a:off x="5333" y="2343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7" name="Freeform 165"/>
                <p:cNvSpPr>
                  <a:spLocks/>
                </p:cNvSpPr>
                <p:nvPr/>
              </p:nvSpPr>
              <p:spPr bwMode="auto">
                <a:xfrm>
                  <a:off x="5333" y="2343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8" name="Freeform 166"/>
                <p:cNvSpPr>
                  <a:spLocks/>
                </p:cNvSpPr>
                <p:nvPr/>
              </p:nvSpPr>
              <p:spPr bwMode="auto">
                <a:xfrm>
                  <a:off x="5364" y="2345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4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89" name="Freeform 167"/>
                <p:cNvSpPr>
                  <a:spLocks/>
                </p:cNvSpPr>
                <p:nvPr/>
              </p:nvSpPr>
              <p:spPr bwMode="auto">
                <a:xfrm>
                  <a:off x="5364" y="234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0" name="Freeform 168"/>
                <p:cNvSpPr>
                  <a:spLocks/>
                </p:cNvSpPr>
                <p:nvPr/>
              </p:nvSpPr>
              <p:spPr bwMode="auto">
                <a:xfrm>
                  <a:off x="5364" y="234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0 h 19"/>
                    <a:gd name="T4" fmla="*/ 3 w 29"/>
                    <a:gd name="T5" fmla="*/ 0 h 19"/>
                    <a:gd name="T6" fmla="*/ 0 w 29"/>
                    <a:gd name="T7" fmla="*/ 16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4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1" name="Freeform 169"/>
                <p:cNvSpPr>
                  <a:spLocks/>
                </p:cNvSpPr>
                <p:nvPr/>
              </p:nvSpPr>
              <p:spPr bwMode="auto">
                <a:xfrm>
                  <a:off x="5396" y="2345"/>
                  <a:ext cx="30" cy="18"/>
                </a:xfrm>
                <a:custGeom>
                  <a:avLst/>
                  <a:gdLst>
                    <a:gd name="T0" fmla="*/ 27 w 30"/>
                    <a:gd name="T1" fmla="*/ 0 h 18"/>
                    <a:gd name="T2" fmla="*/ 0 w 30"/>
                    <a:gd name="T3" fmla="*/ 13 h 18"/>
                    <a:gd name="T4" fmla="*/ 0 w 30"/>
                    <a:gd name="T5" fmla="*/ 16 h 18"/>
                    <a:gd name="T6" fmla="*/ 25 w 30"/>
                    <a:gd name="T7" fmla="*/ 17 h 18"/>
                    <a:gd name="T8" fmla="*/ 29 w 30"/>
                    <a:gd name="T9" fmla="*/ 3 h 18"/>
                    <a:gd name="T10" fmla="*/ 27 w 30"/>
                    <a:gd name="T11" fmla="*/ 0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8"/>
                    <a:gd name="T20" fmla="*/ 30 w 30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8">
                      <a:moveTo>
                        <a:pt x="27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5" y="17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2" name="Freeform 170"/>
                <p:cNvSpPr>
                  <a:spLocks/>
                </p:cNvSpPr>
                <p:nvPr/>
              </p:nvSpPr>
              <p:spPr bwMode="auto">
                <a:xfrm>
                  <a:off x="5396" y="2344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0 h 19"/>
                    <a:gd name="T4" fmla="*/ 3 w 30"/>
                    <a:gd name="T5" fmla="*/ 0 h 19"/>
                    <a:gd name="T6" fmla="*/ 0 w 30"/>
                    <a:gd name="T7" fmla="*/ 16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5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3" name="Freeform 171"/>
                <p:cNvSpPr>
                  <a:spLocks/>
                </p:cNvSpPr>
                <p:nvPr/>
              </p:nvSpPr>
              <p:spPr bwMode="auto">
                <a:xfrm>
                  <a:off x="5396" y="2344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0 h 19"/>
                    <a:gd name="T4" fmla="*/ 3 w 30"/>
                    <a:gd name="T5" fmla="*/ 0 h 19"/>
                    <a:gd name="T6" fmla="*/ 0 w 30"/>
                    <a:gd name="T7" fmla="*/ 16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6"/>
                      </a:lnTo>
                      <a:lnTo>
                        <a:pt x="25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4" name="Freeform 172"/>
                <p:cNvSpPr>
                  <a:spLocks/>
                </p:cNvSpPr>
                <p:nvPr/>
              </p:nvSpPr>
              <p:spPr bwMode="auto">
                <a:xfrm>
                  <a:off x="5443" y="2347"/>
                  <a:ext cx="32" cy="19"/>
                </a:xfrm>
                <a:custGeom>
                  <a:avLst/>
                  <a:gdLst>
                    <a:gd name="T0" fmla="*/ 29 w 32"/>
                    <a:gd name="T1" fmla="*/ 0 h 19"/>
                    <a:gd name="T2" fmla="*/ 0 w 32"/>
                    <a:gd name="T3" fmla="*/ 14 h 19"/>
                    <a:gd name="T4" fmla="*/ 0 w 32"/>
                    <a:gd name="T5" fmla="*/ 16 h 19"/>
                    <a:gd name="T6" fmla="*/ 27 w 32"/>
                    <a:gd name="T7" fmla="*/ 18 h 19"/>
                    <a:gd name="T8" fmla="*/ 31 w 32"/>
                    <a:gd name="T9" fmla="*/ 4 h 19"/>
                    <a:gd name="T10" fmla="*/ 29 w 32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2"/>
                    <a:gd name="T19" fmla="*/ 0 h 19"/>
                    <a:gd name="T20" fmla="*/ 32 w 32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2" h="19">
                      <a:moveTo>
                        <a:pt x="29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7" y="18"/>
                      </a:lnTo>
                      <a:lnTo>
                        <a:pt x="31" y="4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5" name="Freeform 173"/>
                <p:cNvSpPr>
                  <a:spLocks/>
                </p:cNvSpPr>
                <p:nvPr/>
              </p:nvSpPr>
              <p:spPr bwMode="auto">
                <a:xfrm>
                  <a:off x="5443" y="2345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6" name="Freeform 174"/>
                <p:cNvSpPr>
                  <a:spLocks/>
                </p:cNvSpPr>
                <p:nvPr/>
              </p:nvSpPr>
              <p:spPr bwMode="auto">
                <a:xfrm>
                  <a:off x="5443" y="2345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7" name="Freeform 175"/>
                <p:cNvSpPr>
                  <a:spLocks/>
                </p:cNvSpPr>
                <p:nvPr/>
              </p:nvSpPr>
              <p:spPr bwMode="auto">
                <a:xfrm>
                  <a:off x="5324" y="2369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4 h 20"/>
                    <a:gd name="T4" fmla="*/ 0 w 31"/>
                    <a:gd name="T5" fmla="*/ 17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4"/>
                      </a:lnTo>
                      <a:lnTo>
                        <a:pt x="0" y="17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8" name="Freeform 176"/>
                <p:cNvSpPr>
                  <a:spLocks/>
                </p:cNvSpPr>
                <p:nvPr/>
              </p:nvSpPr>
              <p:spPr bwMode="auto">
                <a:xfrm>
                  <a:off x="5324" y="2369"/>
                  <a:ext cx="29" cy="17"/>
                </a:xfrm>
                <a:custGeom>
                  <a:avLst/>
                  <a:gdLst>
                    <a:gd name="T0" fmla="*/ 24 w 29"/>
                    <a:gd name="T1" fmla="*/ 16 h 17"/>
                    <a:gd name="T2" fmla="*/ 28 w 29"/>
                    <a:gd name="T3" fmla="*/ 0 h 17"/>
                    <a:gd name="T4" fmla="*/ 3 w 29"/>
                    <a:gd name="T5" fmla="*/ 0 h 17"/>
                    <a:gd name="T6" fmla="*/ 0 w 29"/>
                    <a:gd name="T7" fmla="*/ 14 h 17"/>
                    <a:gd name="T8" fmla="*/ 24 w 29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7"/>
                    <a:gd name="T17" fmla="*/ 29 w 29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7">
                      <a:moveTo>
                        <a:pt x="24" y="16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6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399" name="Freeform 177"/>
                <p:cNvSpPr>
                  <a:spLocks/>
                </p:cNvSpPr>
                <p:nvPr/>
              </p:nvSpPr>
              <p:spPr bwMode="auto">
                <a:xfrm>
                  <a:off x="5324" y="2369"/>
                  <a:ext cx="29" cy="17"/>
                </a:xfrm>
                <a:custGeom>
                  <a:avLst/>
                  <a:gdLst>
                    <a:gd name="T0" fmla="*/ 24 w 29"/>
                    <a:gd name="T1" fmla="*/ 16 h 17"/>
                    <a:gd name="T2" fmla="*/ 28 w 29"/>
                    <a:gd name="T3" fmla="*/ 0 h 17"/>
                    <a:gd name="T4" fmla="*/ 3 w 29"/>
                    <a:gd name="T5" fmla="*/ 0 h 17"/>
                    <a:gd name="T6" fmla="*/ 0 w 29"/>
                    <a:gd name="T7" fmla="*/ 14 h 17"/>
                    <a:gd name="T8" fmla="*/ 24 w 29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7"/>
                    <a:gd name="T17" fmla="*/ 29 w 29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7">
                      <a:moveTo>
                        <a:pt x="24" y="16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6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0" name="Freeform 178"/>
                <p:cNvSpPr>
                  <a:spLocks/>
                </p:cNvSpPr>
                <p:nvPr/>
              </p:nvSpPr>
              <p:spPr bwMode="auto">
                <a:xfrm>
                  <a:off x="5356" y="2370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4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3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4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1" name="Freeform 179"/>
                <p:cNvSpPr>
                  <a:spLocks/>
                </p:cNvSpPr>
                <p:nvPr/>
              </p:nvSpPr>
              <p:spPr bwMode="auto">
                <a:xfrm>
                  <a:off x="5356" y="2369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2" name="Freeform 180"/>
                <p:cNvSpPr>
                  <a:spLocks/>
                </p:cNvSpPr>
                <p:nvPr/>
              </p:nvSpPr>
              <p:spPr bwMode="auto">
                <a:xfrm>
                  <a:off x="5356" y="2369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3" name="Freeform 181"/>
                <p:cNvSpPr>
                  <a:spLocks/>
                </p:cNvSpPr>
                <p:nvPr/>
              </p:nvSpPr>
              <p:spPr bwMode="auto">
                <a:xfrm>
                  <a:off x="5388" y="2371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3 h 19"/>
                    <a:gd name="T4" fmla="*/ 0 w 31"/>
                    <a:gd name="T5" fmla="*/ 16 h 19"/>
                    <a:gd name="T6" fmla="*/ 26 w 31"/>
                    <a:gd name="T7" fmla="*/ 18 h 19"/>
                    <a:gd name="T8" fmla="*/ 30 w 31"/>
                    <a:gd name="T9" fmla="*/ 4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6" y="18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4" name="Freeform 182"/>
                <p:cNvSpPr>
                  <a:spLocks/>
                </p:cNvSpPr>
                <p:nvPr/>
              </p:nvSpPr>
              <p:spPr bwMode="auto">
                <a:xfrm>
                  <a:off x="5388" y="2370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5" name="Freeform 183"/>
                <p:cNvSpPr>
                  <a:spLocks/>
                </p:cNvSpPr>
                <p:nvPr/>
              </p:nvSpPr>
              <p:spPr bwMode="auto">
                <a:xfrm>
                  <a:off x="5388" y="2370"/>
                  <a:ext cx="30" cy="18"/>
                </a:xfrm>
                <a:custGeom>
                  <a:avLst/>
                  <a:gdLst>
                    <a:gd name="T0" fmla="*/ 25 w 30"/>
                    <a:gd name="T1" fmla="*/ 17 h 18"/>
                    <a:gd name="T2" fmla="*/ 29 w 30"/>
                    <a:gd name="T3" fmla="*/ 0 h 18"/>
                    <a:gd name="T4" fmla="*/ 3 w 30"/>
                    <a:gd name="T5" fmla="*/ 0 h 18"/>
                    <a:gd name="T6" fmla="*/ 0 w 30"/>
                    <a:gd name="T7" fmla="*/ 15 h 18"/>
                    <a:gd name="T8" fmla="*/ 25 w 30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8"/>
                    <a:gd name="T17" fmla="*/ 30 w 30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8">
                      <a:moveTo>
                        <a:pt x="25" y="17"/>
                      </a:moveTo>
                      <a:lnTo>
                        <a:pt x="29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6" name="Freeform 184"/>
                <p:cNvSpPr>
                  <a:spLocks/>
                </p:cNvSpPr>
                <p:nvPr/>
              </p:nvSpPr>
              <p:spPr bwMode="auto">
                <a:xfrm>
                  <a:off x="5436" y="2372"/>
                  <a:ext cx="30" cy="19"/>
                </a:xfrm>
                <a:custGeom>
                  <a:avLst/>
                  <a:gdLst>
                    <a:gd name="T0" fmla="*/ 27 w 30"/>
                    <a:gd name="T1" fmla="*/ 0 h 19"/>
                    <a:gd name="T2" fmla="*/ 0 w 30"/>
                    <a:gd name="T3" fmla="*/ 13 h 19"/>
                    <a:gd name="T4" fmla="*/ 0 w 30"/>
                    <a:gd name="T5" fmla="*/ 16 h 19"/>
                    <a:gd name="T6" fmla="*/ 25 w 30"/>
                    <a:gd name="T7" fmla="*/ 18 h 19"/>
                    <a:gd name="T8" fmla="*/ 29 w 30"/>
                    <a:gd name="T9" fmla="*/ 4 h 19"/>
                    <a:gd name="T10" fmla="*/ 27 w 30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9"/>
                    <a:gd name="T20" fmla="*/ 30 w 30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9">
                      <a:moveTo>
                        <a:pt x="27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5" y="18"/>
                      </a:lnTo>
                      <a:lnTo>
                        <a:pt x="29" y="4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7" name="Freeform 185"/>
                <p:cNvSpPr>
                  <a:spLocks/>
                </p:cNvSpPr>
                <p:nvPr/>
              </p:nvSpPr>
              <p:spPr bwMode="auto">
                <a:xfrm>
                  <a:off x="5436" y="2371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8" name="Freeform 186"/>
                <p:cNvSpPr>
                  <a:spLocks/>
                </p:cNvSpPr>
                <p:nvPr/>
              </p:nvSpPr>
              <p:spPr bwMode="auto">
                <a:xfrm>
                  <a:off x="5436" y="2371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0 h 18"/>
                    <a:gd name="T4" fmla="*/ 3 w 29"/>
                    <a:gd name="T5" fmla="*/ 0 h 18"/>
                    <a:gd name="T6" fmla="*/ 0 w 29"/>
                    <a:gd name="T7" fmla="*/ 15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0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09" name="Freeform 187"/>
                <p:cNvSpPr>
                  <a:spLocks/>
                </p:cNvSpPr>
                <p:nvPr/>
              </p:nvSpPr>
              <p:spPr bwMode="auto">
                <a:xfrm>
                  <a:off x="5313" y="2422"/>
                  <a:ext cx="31" cy="20"/>
                </a:xfrm>
                <a:custGeom>
                  <a:avLst/>
                  <a:gdLst>
                    <a:gd name="T0" fmla="*/ 28 w 31"/>
                    <a:gd name="T1" fmla="*/ 0 h 20"/>
                    <a:gd name="T2" fmla="*/ 0 w 31"/>
                    <a:gd name="T3" fmla="*/ 13 h 20"/>
                    <a:gd name="T4" fmla="*/ 0 w 31"/>
                    <a:gd name="T5" fmla="*/ 16 h 20"/>
                    <a:gd name="T6" fmla="*/ 26 w 31"/>
                    <a:gd name="T7" fmla="*/ 19 h 20"/>
                    <a:gd name="T8" fmla="*/ 30 w 31"/>
                    <a:gd name="T9" fmla="*/ 4 h 20"/>
                    <a:gd name="T10" fmla="*/ 28 w 31"/>
                    <a:gd name="T11" fmla="*/ 0 h 2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20"/>
                    <a:gd name="T20" fmla="*/ 31 w 31"/>
                    <a:gd name="T21" fmla="*/ 20 h 20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20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6"/>
                      </a:lnTo>
                      <a:lnTo>
                        <a:pt x="26" y="19"/>
                      </a:lnTo>
                      <a:lnTo>
                        <a:pt x="30" y="4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0" name="Freeform 188"/>
                <p:cNvSpPr>
                  <a:spLocks/>
                </p:cNvSpPr>
                <p:nvPr/>
              </p:nvSpPr>
              <p:spPr bwMode="auto">
                <a:xfrm>
                  <a:off x="5313" y="2420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1" name="Freeform 189"/>
                <p:cNvSpPr>
                  <a:spLocks/>
                </p:cNvSpPr>
                <p:nvPr/>
              </p:nvSpPr>
              <p:spPr bwMode="auto">
                <a:xfrm>
                  <a:off x="5313" y="2420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2" name="Freeform 190"/>
                <p:cNvSpPr>
                  <a:spLocks/>
                </p:cNvSpPr>
                <p:nvPr/>
              </p:nvSpPr>
              <p:spPr bwMode="auto">
                <a:xfrm>
                  <a:off x="5346" y="2424"/>
                  <a:ext cx="30" cy="18"/>
                </a:xfrm>
                <a:custGeom>
                  <a:avLst/>
                  <a:gdLst>
                    <a:gd name="T0" fmla="*/ 27 w 30"/>
                    <a:gd name="T1" fmla="*/ 0 h 18"/>
                    <a:gd name="T2" fmla="*/ 0 w 30"/>
                    <a:gd name="T3" fmla="*/ 12 h 18"/>
                    <a:gd name="T4" fmla="*/ 0 w 30"/>
                    <a:gd name="T5" fmla="*/ 15 h 18"/>
                    <a:gd name="T6" fmla="*/ 25 w 30"/>
                    <a:gd name="T7" fmla="*/ 17 h 18"/>
                    <a:gd name="T8" fmla="*/ 29 w 30"/>
                    <a:gd name="T9" fmla="*/ 3 h 18"/>
                    <a:gd name="T10" fmla="*/ 27 w 30"/>
                    <a:gd name="T11" fmla="*/ 0 h 18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0"/>
                    <a:gd name="T19" fmla="*/ 0 h 18"/>
                    <a:gd name="T20" fmla="*/ 30 w 30"/>
                    <a:gd name="T21" fmla="*/ 18 h 18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0" h="18">
                      <a:moveTo>
                        <a:pt x="27" y="0"/>
                      </a:moveTo>
                      <a:lnTo>
                        <a:pt x="0" y="12"/>
                      </a:lnTo>
                      <a:lnTo>
                        <a:pt x="0" y="15"/>
                      </a:lnTo>
                      <a:lnTo>
                        <a:pt x="25" y="17"/>
                      </a:lnTo>
                      <a:lnTo>
                        <a:pt x="29" y="3"/>
                      </a:lnTo>
                      <a:lnTo>
                        <a:pt x="27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3" name="Freeform 191"/>
                <p:cNvSpPr>
                  <a:spLocks/>
                </p:cNvSpPr>
                <p:nvPr/>
              </p:nvSpPr>
              <p:spPr bwMode="auto">
                <a:xfrm>
                  <a:off x="5346" y="2422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1 h 18"/>
                    <a:gd name="T4" fmla="*/ 3 w 29"/>
                    <a:gd name="T5" fmla="*/ 0 h 18"/>
                    <a:gd name="T6" fmla="*/ 0 w 29"/>
                    <a:gd name="T7" fmla="*/ 14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7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4" name="Freeform 192"/>
                <p:cNvSpPr>
                  <a:spLocks/>
                </p:cNvSpPr>
                <p:nvPr/>
              </p:nvSpPr>
              <p:spPr bwMode="auto">
                <a:xfrm>
                  <a:off x="5346" y="2422"/>
                  <a:ext cx="29" cy="18"/>
                </a:xfrm>
                <a:custGeom>
                  <a:avLst/>
                  <a:gdLst>
                    <a:gd name="T0" fmla="*/ 24 w 29"/>
                    <a:gd name="T1" fmla="*/ 17 h 18"/>
                    <a:gd name="T2" fmla="*/ 28 w 29"/>
                    <a:gd name="T3" fmla="*/ 1 h 18"/>
                    <a:gd name="T4" fmla="*/ 3 w 29"/>
                    <a:gd name="T5" fmla="*/ 0 h 18"/>
                    <a:gd name="T6" fmla="*/ 0 w 29"/>
                    <a:gd name="T7" fmla="*/ 14 h 18"/>
                    <a:gd name="T8" fmla="*/ 24 w 29"/>
                    <a:gd name="T9" fmla="*/ 17 h 1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8"/>
                    <a:gd name="T17" fmla="*/ 29 w 29"/>
                    <a:gd name="T18" fmla="*/ 18 h 1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8">
                      <a:moveTo>
                        <a:pt x="24" y="17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4"/>
                      </a:lnTo>
                      <a:lnTo>
                        <a:pt x="24" y="17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5" name="Freeform 193"/>
                <p:cNvSpPr>
                  <a:spLocks/>
                </p:cNvSpPr>
                <p:nvPr/>
              </p:nvSpPr>
              <p:spPr bwMode="auto">
                <a:xfrm>
                  <a:off x="5376" y="2426"/>
                  <a:ext cx="32" cy="19"/>
                </a:xfrm>
                <a:custGeom>
                  <a:avLst/>
                  <a:gdLst>
                    <a:gd name="T0" fmla="*/ 29 w 32"/>
                    <a:gd name="T1" fmla="*/ 0 h 19"/>
                    <a:gd name="T2" fmla="*/ 0 w 32"/>
                    <a:gd name="T3" fmla="*/ 13 h 19"/>
                    <a:gd name="T4" fmla="*/ 0 w 32"/>
                    <a:gd name="T5" fmla="*/ 15 h 19"/>
                    <a:gd name="T6" fmla="*/ 27 w 32"/>
                    <a:gd name="T7" fmla="*/ 18 h 19"/>
                    <a:gd name="T8" fmla="*/ 31 w 32"/>
                    <a:gd name="T9" fmla="*/ 4 h 19"/>
                    <a:gd name="T10" fmla="*/ 29 w 32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2"/>
                    <a:gd name="T19" fmla="*/ 0 h 19"/>
                    <a:gd name="T20" fmla="*/ 32 w 32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2" h="19">
                      <a:moveTo>
                        <a:pt x="29" y="0"/>
                      </a:moveTo>
                      <a:lnTo>
                        <a:pt x="0" y="13"/>
                      </a:lnTo>
                      <a:lnTo>
                        <a:pt x="0" y="15"/>
                      </a:lnTo>
                      <a:lnTo>
                        <a:pt x="27" y="18"/>
                      </a:lnTo>
                      <a:lnTo>
                        <a:pt x="31" y="4"/>
                      </a:lnTo>
                      <a:lnTo>
                        <a:pt x="29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6" name="Freeform 194"/>
                <p:cNvSpPr>
                  <a:spLocks/>
                </p:cNvSpPr>
                <p:nvPr/>
              </p:nvSpPr>
              <p:spPr bwMode="auto">
                <a:xfrm>
                  <a:off x="5377" y="242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1 h 19"/>
                    <a:gd name="T4" fmla="*/ 3 w 29"/>
                    <a:gd name="T5" fmla="*/ 0 h 19"/>
                    <a:gd name="T6" fmla="*/ 0 w 29"/>
                    <a:gd name="T7" fmla="*/ 15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8"/>
                      </a:lnTo>
                    </a:path>
                  </a:pathLst>
                </a:custGeom>
                <a:solidFill>
                  <a:srgbClr val="FFFFFF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7" name="Freeform 195"/>
                <p:cNvSpPr>
                  <a:spLocks/>
                </p:cNvSpPr>
                <p:nvPr/>
              </p:nvSpPr>
              <p:spPr bwMode="auto">
                <a:xfrm>
                  <a:off x="5377" y="2423"/>
                  <a:ext cx="29" cy="19"/>
                </a:xfrm>
                <a:custGeom>
                  <a:avLst/>
                  <a:gdLst>
                    <a:gd name="T0" fmla="*/ 24 w 29"/>
                    <a:gd name="T1" fmla="*/ 18 h 19"/>
                    <a:gd name="T2" fmla="*/ 28 w 29"/>
                    <a:gd name="T3" fmla="*/ 1 h 19"/>
                    <a:gd name="T4" fmla="*/ 3 w 29"/>
                    <a:gd name="T5" fmla="*/ 0 h 19"/>
                    <a:gd name="T6" fmla="*/ 0 w 29"/>
                    <a:gd name="T7" fmla="*/ 15 h 19"/>
                    <a:gd name="T8" fmla="*/ 24 w 29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19"/>
                    <a:gd name="T17" fmla="*/ 29 w 29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19">
                      <a:moveTo>
                        <a:pt x="24" y="18"/>
                      </a:moveTo>
                      <a:lnTo>
                        <a:pt x="28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4" y="1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8" name="Freeform 196"/>
                <p:cNvSpPr>
                  <a:spLocks/>
                </p:cNvSpPr>
                <p:nvPr/>
              </p:nvSpPr>
              <p:spPr bwMode="auto">
                <a:xfrm>
                  <a:off x="5427" y="2427"/>
                  <a:ext cx="31" cy="19"/>
                </a:xfrm>
                <a:custGeom>
                  <a:avLst/>
                  <a:gdLst>
                    <a:gd name="T0" fmla="*/ 28 w 31"/>
                    <a:gd name="T1" fmla="*/ 0 h 19"/>
                    <a:gd name="T2" fmla="*/ 0 w 31"/>
                    <a:gd name="T3" fmla="*/ 13 h 19"/>
                    <a:gd name="T4" fmla="*/ 0 w 31"/>
                    <a:gd name="T5" fmla="*/ 15 h 19"/>
                    <a:gd name="T6" fmla="*/ 26 w 31"/>
                    <a:gd name="T7" fmla="*/ 18 h 19"/>
                    <a:gd name="T8" fmla="*/ 30 w 31"/>
                    <a:gd name="T9" fmla="*/ 3 h 19"/>
                    <a:gd name="T10" fmla="*/ 28 w 31"/>
                    <a:gd name="T11" fmla="*/ 0 h 1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31"/>
                    <a:gd name="T19" fmla="*/ 0 h 19"/>
                    <a:gd name="T20" fmla="*/ 31 w 31"/>
                    <a:gd name="T21" fmla="*/ 19 h 19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31" h="19">
                      <a:moveTo>
                        <a:pt x="28" y="0"/>
                      </a:moveTo>
                      <a:lnTo>
                        <a:pt x="0" y="13"/>
                      </a:lnTo>
                      <a:lnTo>
                        <a:pt x="0" y="15"/>
                      </a:lnTo>
                      <a:lnTo>
                        <a:pt x="26" y="18"/>
                      </a:lnTo>
                      <a:lnTo>
                        <a:pt x="30" y="3"/>
                      </a:lnTo>
                      <a:lnTo>
                        <a:pt x="2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19" name="Freeform 197"/>
                <p:cNvSpPr>
                  <a:spLocks/>
                </p:cNvSpPr>
                <p:nvPr/>
              </p:nvSpPr>
              <p:spPr bwMode="auto">
                <a:xfrm>
                  <a:off x="5427" y="2425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20" name="Freeform 198"/>
                <p:cNvSpPr>
                  <a:spLocks/>
                </p:cNvSpPr>
                <p:nvPr/>
              </p:nvSpPr>
              <p:spPr bwMode="auto">
                <a:xfrm>
                  <a:off x="5427" y="2425"/>
                  <a:ext cx="30" cy="19"/>
                </a:xfrm>
                <a:custGeom>
                  <a:avLst/>
                  <a:gdLst>
                    <a:gd name="T0" fmla="*/ 25 w 30"/>
                    <a:gd name="T1" fmla="*/ 18 h 19"/>
                    <a:gd name="T2" fmla="*/ 29 w 30"/>
                    <a:gd name="T3" fmla="*/ 1 h 19"/>
                    <a:gd name="T4" fmla="*/ 3 w 30"/>
                    <a:gd name="T5" fmla="*/ 0 h 19"/>
                    <a:gd name="T6" fmla="*/ 0 w 30"/>
                    <a:gd name="T7" fmla="*/ 15 h 19"/>
                    <a:gd name="T8" fmla="*/ 25 w 30"/>
                    <a:gd name="T9" fmla="*/ 18 h 1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19"/>
                    <a:gd name="T17" fmla="*/ 30 w 30"/>
                    <a:gd name="T18" fmla="*/ 19 h 1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19">
                      <a:moveTo>
                        <a:pt x="25" y="18"/>
                      </a:moveTo>
                      <a:lnTo>
                        <a:pt x="29" y="1"/>
                      </a:lnTo>
                      <a:lnTo>
                        <a:pt x="3" y="0"/>
                      </a:lnTo>
                      <a:lnTo>
                        <a:pt x="0" y="15"/>
                      </a:lnTo>
                      <a:lnTo>
                        <a:pt x="25" y="18"/>
                      </a:lnTo>
                    </a:path>
                  </a:pathLst>
                </a:custGeom>
                <a:noFill/>
                <a:ln w="12700" cap="rnd">
                  <a:solidFill>
                    <a:srgbClr val="FFFFFF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21" name="Freeform 199"/>
                <p:cNvSpPr>
                  <a:spLocks/>
                </p:cNvSpPr>
                <p:nvPr/>
              </p:nvSpPr>
              <p:spPr bwMode="auto">
                <a:xfrm>
                  <a:off x="5465" y="2167"/>
                  <a:ext cx="86" cy="309"/>
                </a:xfrm>
                <a:custGeom>
                  <a:avLst/>
                  <a:gdLst>
                    <a:gd name="T0" fmla="*/ 85 w 86"/>
                    <a:gd name="T1" fmla="*/ 0 h 309"/>
                    <a:gd name="T2" fmla="*/ 81 w 86"/>
                    <a:gd name="T3" fmla="*/ 9 h 309"/>
                    <a:gd name="T4" fmla="*/ 79 w 86"/>
                    <a:gd name="T5" fmla="*/ 18 h 309"/>
                    <a:gd name="T6" fmla="*/ 76 w 86"/>
                    <a:gd name="T7" fmla="*/ 28 h 309"/>
                    <a:gd name="T8" fmla="*/ 74 w 86"/>
                    <a:gd name="T9" fmla="*/ 38 h 309"/>
                    <a:gd name="T10" fmla="*/ 71 w 86"/>
                    <a:gd name="T11" fmla="*/ 48 h 309"/>
                    <a:gd name="T12" fmla="*/ 69 w 86"/>
                    <a:gd name="T13" fmla="*/ 57 h 309"/>
                    <a:gd name="T14" fmla="*/ 66 w 86"/>
                    <a:gd name="T15" fmla="*/ 67 h 309"/>
                    <a:gd name="T16" fmla="*/ 63 w 86"/>
                    <a:gd name="T17" fmla="*/ 76 h 309"/>
                    <a:gd name="T18" fmla="*/ 61 w 86"/>
                    <a:gd name="T19" fmla="*/ 86 h 309"/>
                    <a:gd name="T20" fmla="*/ 58 w 86"/>
                    <a:gd name="T21" fmla="*/ 95 h 309"/>
                    <a:gd name="T22" fmla="*/ 56 w 86"/>
                    <a:gd name="T23" fmla="*/ 106 h 309"/>
                    <a:gd name="T24" fmla="*/ 53 w 86"/>
                    <a:gd name="T25" fmla="*/ 115 h 309"/>
                    <a:gd name="T26" fmla="*/ 50 w 86"/>
                    <a:gd name="T27" fmla="*/ 125 h 309"/>
                    <a:gd name="T28" fmla="*/ 48 w 86"/>
                    <a:gd name="T29" fmla="*/ 134 h 309"/>
                    <a:gd name="T30" fmla="*/ 45 w 86"/>
                    <a:gd name="T31" fmla="*/ 144 h 309"/>
                    <a:gd name="T32" fmla="*/ 42 w 86"/>
                    <a:gd name="T33" fmla="*/ 153 h 309"/>
                    <a:gd name="T34" fmla="*/ 40 w 86"/>
                    <a:gd name="T35" fmla="*/ 163 h 309"/>
                    <a:gd name="T36" fmla="*/ 37 w 86"/>
                    <a:gd name="T37" fmla="*/ 173 h 309"/>
                    <a:gd name="T38" fmla="*/ 35 w 86"/>
                    <a:gd name="T39" fmla="*/ 182 h 309"/>
                    <a:gd name="T40" fmla="*/ 32 w 86"/>
                    <a:gd name="T41" fmla="*/ 192 h 309"/>
                    <a:gd name="T42" fmla="*/ 29 w 86"/>
                    <a:gd name="T43" fmla="*/ 201 h 309"/>
                    <a:gd name="T44" fmla="*/ 27 w 86"/>
                    <a:gd name="T45" fmla="*/ 211 h 309"/>
                    <a:gd name="T46" fmla="*/ 24 w 86"/>
                    <a:gd name="T47" fmla="*/ 221 h 309"/>
                    <a:gd name="T48" fmla="*/ 21 w 86"/>
                    <a:gd name="T49" fmla="*/ 230 h 309"/>
                    <a:gd name="T50" fmla="*/ 19 w 86"/>
                    <a:gd name="T51" fmla="*/ 240 h 309"/>
                    <a:gd name="T52" fmla="*/ 16 w 86"/>
                    <a:gd name="T53" fmla="*/ 250 h 309"/>
                    <a:gd name="T54" fmla="*/ 13 w 86"/>
                    <a:gd name="T55" fmla="*/ 259 h 309"/>
                    <a:gd name="T56" fmla="*/ 10 w 86"/>
                    <a:gd name="T57" fmla="*/ 268 h 309"/>
                    <a:gd name="T58" fmla="*/ 8 w 86"/>
                    <a:gd name="T59" fmla="*/ 279 h 309"/>
                    <a:gd name="T60" fmla="*/ 4 w 86"/>
                    <a:gd name="T61" fmla="*/ 288 h 309"/>
                    <a:gd name="T62" fmla="*/ 2 w 86"/>
                    <a:gd name="T63" fmla="*/ 298 h 309"/>
                    <a:gd name="T64" fmla="*/ 0 w 86"/>
                    <a:gd name="T65" fmla="*/ 308 h 30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86"/>
                    <a:gd name="T100" fmla="*/ 0 h 309"/>
                    <a:gd name="T101" fmla="*/ 86 w 86"/>
                    <a:gd name="T102" fmla="*/ 309 h 309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86" h="309">
                      <a:moveTo>
                        <a:pt x="85" y="0"/>
                      </a:moveTo>
                      <a:lnTo>
                        <a:pt x="81" y="9"/>
                      </a:lnTo>
                      <a:lnTo>
                        <a:pt x="79" y="18"/>
                      </a:lnTo>
                      <a:lnTo>
                        <a:pt x="76" y="28"/>
                      </a:lnTo>
                      <a:lnTo>
                        <a:pt x="74" y="38"/>
                      </a:lnTo>
                      <a:lnTo>
                        <a:pt x="71" y="48"/>
                      </a:lnTo>
                      <a:lnTo>
                        <a:pt x="69" y="57"/>
                      </a:lnTo>
                      <a:lnTo>
                        <a:pt x="66" y="67"/>
                      </a:lnTo>
                      <a:lnTo>
                        <a:pt x="63" y="76"/>
                      </a:lnTo>
                      <a:lnTo>
                        <a:pt x="61" y="86"/>
                      </a:lnTo>
                      <a:lnTo>
                        <a:pt x="58" y="95"/>
                      </a:lnTo>
                      <a:lnTo>
                        <a:pt x="56" y="106"/>
                      </a:lnTo>
                      <a:lnTo>
                        <a:pt x="53" y="115"/>
                      </a:lnTo>
                      <a:lnTo>
                        <a:pt x="50" y="125"/>
                      </a:lnTo>
                      <a:lnTo>
                        <a:pt x="48" y="134"/>
                      </a:lnTo>
                      <a:lnTo>
                        <a:pt x="45" y="144"/>
                      </a:lnTo>
                      <a:lnTo>
                        <a:pt x="42" y="153"/>
                      </a:lnTo>
                      <a:lnTo>
                        <a:pt x="40" y="163"/>
                      </a:lnTo>
                      <a:lnTo>
                        <a:pt x="37" y="173"/>
                      </a:lnTo>
                      <a:lnTo>
                        <a:pt x="35" y="182"/>
                      </a:lnTo>
                      <a:lnTo>
                        <a:pt x="32" y="192"/>
                      </a:lnTo>
                      <a:lnTo>
                        <a:pt x="29" y="201"/>
                      </a:lnTo>
                      <a:lnTo>
                        <a:pt x="27" y="211"/>
                      </a:lnTo>
                      <a:lnTo>
                        <a:pt x="24" y="221"/>
                      </a:lnTo>
                      <a:lnTo>
                        <a:pt x="21" y="230"/>
                      </a:lnTo>
                      <a:lnTo>
                        <a:pt x="19" y="240"/>
                      </a:lnTo>
                      <a:lnTo>
                        <a:pt x="16" y="250"/>
                      </a:lnTo>
                      <a:lnTo>
                        <a:pt x="13" y="259"/>
                      </a:lnTo>
                      <a:lnTo>
                        <a:pt x="10" y="268"/>
                      </a:lnTo>
                      <a:lnTo>
                        <a:pt x="8" y="279"/>
                      </a:lnTo>
                      <a:lnTo>
                        <a:pt x="4" y="288"/>
                      </a:lnTo>
                      <a:lnTo>
                        <a:pt x="2" y="298"/>
                      </a:lnTo>
                      <a:lnTo>
                        <a:pt x="0" y="308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22" name="Freeform 200"/>
                <p:cNvSpPr>
                  <a:spLocks/>
                </p:cNvSpPr>
                <p:nvPr/>
              </p:nvSpPr>
              <p:spPr bwMode="auto">
                <a:xfrm>
                  <a:off x="5197" y="2144"/>
                  <a:ext cx="348" cy="321"/>
                </a:xfrm>
                <a:custGeom>
                  <a:avLst/>
                  <a:gdLst>
                    <a:gd name="T0" fmla="*/ 343 w 348"/>
                    <a:gd name="T1" fmla="*/ 9 h 321"/>
                    <a:gd name="T2" fmla="*/ 338 w 348"/>
                    <a:gd name="T3" fmla="*/ 28 h 321"/>
                    <a:gd name="T4" fmla="*/ 333 w 348"/>
                    <a:gd name="T5" fmla="*/ 48 h 321"/>
                    <a:gd name="T6" fmla="*/ 328 w 348"/>
                    <a:gd name="T7" fmla="*/ 67 h 321"/>
                    <a:gd name="T8" fmla="*/ 324 w 348"/>
                    <a:gd name="T9" fmla="*/ 85 h 321"/>
                    <a:gd name="T10" fmla="*/ 319 w 348"/>
                    <a:gd name="T11" fmla="*/ 105 h 321"/>
                    <a:gd name="T12" fmla="*/ 315 w 348"/>
                    <a:gd name="T13" fmla="*/ 124 h 321"/>
                    <a:gd name="T14" fmla="*/ 310 w 348"/>
                    <a:gd name="T15" fmla="*/ 143 h 321"/>
                    <a:gd name="T16" fmla="*/ 305 w 348"/>
                    <a:gd name="T17" fmla="*/ 162 h 321"/>
                    <a:gd name="T18" fmla="*/ 301 w 348"/>
                    <a:gd name="T19" fmla="*/ 180 h 321"/>
                    <a:gd name="T20" fmla="*/ 296 w 348"/>
                    <a:gd name="T21" fmla="*/ 200 h 321"/>
                    <a:gd name="T22" fmla="*/ 291 w 348"/>
                    <a:gd name="T23" fmla="*/ 219 h 321"/>
                    <a:gd name="T24" fmla="*/ 286 w 348"/>
                    <a:gd name="T25" fmla="*/ 238 h 321"/>
                    <a:gd name="T26" fmla="*/ 281 w 348"/>
                    <a:gd name="T27" fmla="*/ 257 h 321"/>
                    <a:gd name="T28" fmla="*/ 276 w 348"/>
                    <a:gd name="T29" fmla="*/ 276 h 321"/>
                    <a:gd name="T30" fmla="*/ 271 w 348"/>
                    <a:gd name="T31" fmla="*/ 295 h 321"/>
                    <a:gd name="T32" fmla="*/ 268 w 348"/>
                    <a:gd name="T33" fmla="*/ 306 h 321"/>
                    <a:gd name="T34" fmla="*/ 268 w 348"/>
                    <a:gd name="T35" fmla="*/ 308 h 321"/>
                    <a:gd name="T36" fmla="*/ 266 w 348"/>
                    <a:gd name="T37" fmla="*/ 310 h 321"/>
                    <a:gd name="T38" fmla="*/ 264 w 348"/>
                    <a:gd name="T39" fmla="*/ 313 h 321"/>
                    <a:gd name="T40" fmla="*/ 261 w 348"/>
                    <a:gd name="T41" fmla="*/ 315 h 321"/>
                    <a:gd name="T42" fmla="*/ 258 w 348"/>
                    <a:gd name="T43" fmla="*/ 317 h 321"/>
                    <a:gd name="T44" fmla="*/ 253 w 348"/>
                    <a:gd name="T45" fmla="*/ 319 h 321"/>
                    <a:gd name="T46" fmla="*/ 246 w 348"/>
                    <a:gd name="T47" fmla="*/ 319 h 321"/>
                    <a:gd name="T48" fmla="*/ 230 w 348"/>
                    <a:gd name="T49" fmla="*/ 318 h 321"/>
                    <a:gd name="T50" fmla="*/ 215 w 348"/>
                    <a:gd name="T51" fmla="*/ 317 h 321"/>
                    <a:gd name="T52" fmla="*/ 199 w 348"/>
                    <a:gd name="T53" fmla="*/ 316 h 321"/>
                    <a:gd name="T54" fmla="*/ 184 w 348"/>
                    <a:gd name="T55" fmla="*/ 315 h 321"/>
                    <a:gd name="T56" fmla="*/ 168 w 348"/>
                    <a:gd name="T57" fmla="*/ 314 h 321"/>
                    <a:gd name="T58" fmla="*/ 153 w 348"/>
                    <a:gd name="T59" fmla="*/ 313 h 321"/>
                    <a:gd name="T60" fmla="*/ 138 w 348"/>
                    <a:gd name="T61" fmla="*/ 312 h 321"/>
                    <a:gd name="T62" fmla="*/ 123 w 348"/>
                    <a:gd name="T63" fmla="*/ 311 h 321"/>
                    <a:gd name="T64" fmla="*/ 108 w 348"/>
                    <a:gd name="T65" fmla="*/ 310 h 321"/>
                    <a:gd name="T66" fmla="*/ 93 w 348"/>
                    <a:gd name="T67" fmla="*/ 310 h 321"/>
                    <a:gd name="T68" fmla="*/ 78 w 348"/>
                    <a:gd name="T69" fmla="*/ 309 h 321"/>
                    <a:gd name="T70" fmla="*/ 63 w 348"/>
                    <a:gd name="T71" fmla="*/ 308 h 321"/>
                    <a:gd name="T72" fmla="*/ 47 w 348"/>
                    <a:gd name="T73" fmla="*/ 308 h 321"/>
                    <a:gd name="T74" fmla="*/ 31 w 348"/>
                    <a:gd name="T75" fmla="*/ 307 h 321"/>
                    <a:gd name="T76" fmla="*/ 16 w 348"/>
                    <a:gd name="T77" fmla="*/ 307 h 321"/>
                    <a:gd name="T78" fmla="*/ 0 w 348"/>
                    <a:gd name="T79" fmla="*/ 306 h 321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348"/>
                    <a:gd name="T121" fmla="*/ 0 h 321"/>
                    <a:gd name="T122" fmla="*/ 348 w 348"/>
                    <a:gd name="T123" fmla="*/ 321 h 321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348" h="321">
                      <a:moveTo>
                        <a:pt x="347" y="0"/>
                      </a:moveTo>
                      <a:lnTo>
                        <a:pt x="343" y="9"/>
                      </a:lnTo>
                      <a:lnTo>
                        <a:pt x="341" y="18"/>
                      </a:lnTo>
                      <a:lnTo>
                        <a:pt x="338" y="28"/>
                      </a:lnTo>
                      <a:lnTo>
                        <a:pt x="336" y="38"/>
                      </a:lnTo>
                      <a:lnTo>
                        <a:pt x="333" y="48"/>
                      </a:lnTo>
                      <a:lnTo>
                        <a:pt x="331" y="57"/>
                      </a:lnTo>
                      <a:lnTo>
                        <a:pt x="328" y="67"/>
                      </a:lnTo>
                      <a:lnTo>
                        <a:pt x="327" y="76"/>
                      </a:lnTo>
                      <a:lnTo>
                        <a:pt x="324" y="85"/>
                      </a:lnTo>
                      <a:lnTo>
                        <a:pt x="322" y="95"/>
                      </a:lnTo>
                      <a:lnTo>
                        <a:pt x="319" y="105"/>
                      </a:lnTo>
                      <a:lnTo>
                        <a:pt x="317" y="114"/>
                      </a:lnTo>
                      <a:lnTo>
                        <a:pt x="315" y="124"/>
                      </a:lnTo>
                      <a:lnTo>
                        <a:pt x="312" y="134"/>
                      </a:lnTo>
                      <a:lnTo>
                        <a:pt x="310" y="143"/>
                      </a:lnTo>
                      <a:lnTo>
                        <a:pt x="308" y="153"/>
                      </a:lnTo>
                      <a:lnTo>
                        <a:pt x="305" y="162"/>
                      </a:lnTo>
                      <a:lnTo>
                        <a:pt x="303" y="171"/>
                      </a:lnTo>
                      <a:lnTo>
                        <a:pt x="301" y="180"/>
                      </a:lnTo>
                      <a:lnTo>
                        <a:pt x="299" y="190"/>
                      </a:lnTo>
                      <a:lnTo>
                        <a:pt x="296" y="200"/>
                      </a:lnTo>
                      <a:lnTo>
                        <a:pt x="294" y="209"/>
                      </a:lnTo>
                      <a:lnTo>
                        <a:pt x="291" y="219"/>
                      </a:lnTo>
                      <a:lnTo>
                        <a:pt x="289" y="228"/>
                      </a:lnTo>
                      <a:lnTo>
                        <a:pt x="286" y="238"/>
                      </a:lnTo>
                      <a:lnTo>
                        <a:pt x="284" y="248"/>
                      </a:lnTo>
                      <a:lnTo>
                        <a:pt x="281" y="257"/>
                      </a:lnTo>
                      <a:lnTo>
                        <a:pt x="279" y="266"/>
                      </a:lnTo>
                      <a:lnTo>
                        <a:pt x="276" y="276"/>
                      </a:lnTo>
                      <a:lnTo>
                        <a:pt x="274" y="286"/>
                      </a:lnTo>
                      <a:lnTo>
                        <a:pt x="271" y="295"/>
                      </a:lnTo>
                      <a:lnTo>
                        <a:pt x="268" y="305"/>
                      </a:lnTo>
                      <a:lnTo>
                        <a:pt x="268" y="306"/>
                      </a:lnTo>
                      <a:lnTo>
                        <a:pt x="268" y="308"/>
                      </a:lnTo>
                      <a:lnTo>
                        <a:pt x="267" y="308"/>
                      </a:lnTo>
                      <a:lnTo>
                        <a:pt x="266" y="310"/>
                      </a:lnTo>
                      <a:lnTo>
                        <a:pt x="265" y="311"/>
                      </a:lnTo>
                      <a:lnTo>
                        <a:pt x="264" y="313"/>
                      </a:lnTo>
                      <a:lnTo>
                        <a:pt x="263" y="314"/>
                      </a:lnTo>
                      <a:lnTo>
                        <a:pt x="261" y="315"/>
                      </a:lnTo>
                      <a:lnTo>
                        <a:pt x="259" y="317"/>
                      </a:lnTo>
                      <a:lnTo>
                        <a:pt x="258" y="317"/>
                      </a:lnTo>
                      <a:lnTo>
                        <a:pt x="255" y="318"/>
                      </a:lnTo>
                      <a:lnTo>
                        <a:pt x="253" y="319"/>
                      </a:lnTo>
                      <a:lnTo>
                        <a:pt x="249" y="320"/>
                      </a:lnTo>
                      <a:lnTo>
                        <a:pt x="246" y="319"/>
                      </a:lnTo>
                      <a:lnTo>
                        <a:pt x="238" y="318"/>
                      </a:lnTo>
                      <a:lnTo>
                        <a:pt x="230" y="318"/>
                      </a:lnTo>
                      <a:lnTo>
                        <a:pt x="222" y="317"/>
                      </a:lnTo>
                      <a:lnTo>
                        <a:pt x="215" y="317"/>
                      </a:lnTo>
                      <a:lnTo>
                        <a:pt x="207" y="316"/>
                      </a:lnTo>
                      <a:lnTo>
                        <a:pt x="199" y="316"/>
                      </a:lnTo>
                      <a:lnTo>
                        <a:pt x="191" y="315"/>
                      </a:lnTo>
                      <a:lnTo>
                        <a:pt x="184" y="315"/>
                      </a:lnTo>
                      <a:lnTo>
                        <a:pt x="175" y="314"/>
                      </a:lnTo>
                      <a:lnTo>
                        <a:pt x="168" y="314"/>
                      </a:lnTo>
                      <a:lnTo>
                        <a:pt x="161" y="313"/>
                      </a:lnTo>
                      <a:lnTo>
                        <a:pt x="153" y="313"/>
                      </a:lnTo>
                      <a:lnTo>
                        <a:pt x="146" y="313"/>
                      </a:lnTo>
                      <a:lnTo>
                        <a:pt x="138" y="312"/>
                      </a:lnTo>
                      <a:lnTo>
                        <a:pt x="131" y="312"/>
                      </a:lnTo>
                      <a:lnTo>
                        <a:pt x="123" y="311"/>
                      </a:lnTo>
                      <a:lnTo>
                        <a:pt x="116" y="310"/>
                      </a:lnTo>
                      <a:lnTo>
                        <a:pt x="108" y="310"/>
                      </a:lnTo>
                      <a:lnTo>
                        <a:pt x="101" y="310"/>
                      </a:lnTo>
                      <a:lnTo>
                        <a:pt x="93" y="310"/>
                      </a:lnTo>
                      <a:lnTo>
                        <a:pt x="85" y="309"/>
                      </a:lnTo>
                      <a:lnTo>
                        <a:pt x="78" y="309"/>
                      </a:lnTo>
                      <a:lnTo>
                        <a:pt x="70" y="308"/>
                      </a:lnTo>
                      <a:lnTo>
                        <a:pt x="63" y="308"/>
                      </a:lnTo>
                      <a:lnTo>
                        <a:pt x="55" y="308"/>
                      </a:lnTo>
                      <a:lnTo>
                        <a:pt x="47" y="308"/>
                      </a:lnTo>
                      <a:lnTo>
                        <a:pt x="39" y="308"/>
                      </a:lnTo>
                      <a:lnTo>
                        <a:pt x="31" y="307"/>
                      </a:lnTo>
                      <a:lnTo>
                        <a:pt x="24" y="307"/>
                      </a:lnTo>
                      <a:lnTo>
                        <a:pt x="16" y="307"/>
                      </a:lnTo>
                      <a:lnTo>
                        <a:pt x="8" y="306"/>
                      </a:lnTo>
                      <a:lnTo>
                        <a:pt x="0" y="306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23" name="Line 201"/>
                <p:cNvSpPr>
                  <a:spLocks noChangeShapeType="1"/>
                </p:cNvSpPr>
                <p:nvPr/>
              </p:nvSpPr>
              <p:spPr bwMode="auto">
                <a:xfrm>
                  <a:off x="5307" y="2248"/>
                  <a:ext cx="41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24" name="Line 202"/>
                <p:cNvSpPr>
                  <a:spLocks noChangeShapeType="1"/>
                </p:cNvSpPr>
                <p:nvPr/>
              </p:nvSpPr>
              <p:spPr bwMode="auto">
                <a:xfrm>
                  <a:off x="5305" y="2252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25" name="Line 203"/>
                <p:cNvSpPr>
                  <a:spLocks noChangeShapeType="1"/>
                </p:cNvSpPr>
                <p:nvPr/>
              </p:nvSpPr>
              <p:spPr bwMode="auto">
                <a:xfrm>
                  <a:off x="5303" y="2258"/>
                  <a:ext cx="42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26" name="Line 204"/>
                <p:cNvSpPr>
                  <a:spLocks noChangeShapeType="1"/>
                </p:cNvSpPr>
                <p:nvPr/>
              </p:nvSpPr>
              <p:spPr bwMode="auto">
                <a:xfrm>
                  <a:off x="5302" y="2262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27" name="Line 205"/>
                <p:cNvSpPr>
                  <a:spLocks noChangeShapeType="1"/>
                </p:cNvSpPr>
                <p:nvPr/>
              </p:nvSpPr>
              <p:spPr bwMode="auto">
                <a:xfrm>
                  <a:off x="5301" y="2269"/>
                  <a:ext cx="40" cy="0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28" name="Line 206"/>
                <p:cNvSpPr>
                  <a:spLocks noChangeShapeType="1"/>
                </p:cNvSpPr>
                <p:nvPr/>
              </p:nvSpPr>
              <p:spPr bwMode="auto">
                <a:xfrm>
                  <a:off x="5298" y="2274"/>
                  <a:ext cx="43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29" name="Line 207"/>
                <p:cNvSpPr>
                  <a:spLocks noChangeShapeType="1"/>
                </p:cNvSpPr>
                <p:nvPr/>
              </p:nvSpPr>
              <p:spPr bwMode="auto">
                <a:xfrm>
                  <a:off x="5297" y="2278"/>
                  <a:ext cx="42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0" name="Line 208"/>
                <p:cNvSpPr>
                  <a:spLocks noChangeShapeType="1"/>
                </p:cNvSpPr>
                <p:nvPr/>
              </p:nvSpPr>
              <p:spPr bwMode="auto">
                <a:xfrm>
                  <a:off x="5296" y="2283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1" name="Line 209"/>
                <p:cNvSpPr>
                  <a:spLocks noChangeShapeType="1"/>
                </p:cNvSpPr>
                <p:nvPr/>
              </p:nvSpPr>
              <p:spPr bwMode="auto">
                <a:xfrm>
                  <a:off x="5295" y="2288"/>
                  <a:ext cx="40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2" name="Line 210"/>
                <p:cNvSpPr>
                  <a:spLocks noChangeShapeType="1"/>
                </p:cNvSpPr>
                <p:nvPr/>
              </p:nvSpPr>
              <p:spPr bwMode="auto">
                <a:xfrm>
                  <a:off x="5292" y="2294"/>
                  <a:ext cx="42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3" name="Line 211"/>
                <p:cNvSpPr>
                  <a:spLocks noChangeShapeType="1"/>
                </p:cNvSpPr>
                <p:nvPr/>
              </p:nvSpPr>
              <p:spPr bwMode="auto">
                <a:xfrm>
                  <a:off x="5291" y="2299"/>
                  <a:ext cx="42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4" name="Line 212"/>
                <p:cNvSpPr>
                  <a:spLocks noChangeShapeType="1"/>
                </p:cNvSpPr>
                <p:nvPr/>
              </p:nvSpPr>
              <p:spPr bwMode="auto">
                <a:xfrm>
                  <a:off x="5290" y="2304"/>
                  <a:ext cx="41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5" name="Line 213"/>
                <p:cNvSpPr>
                  <a:spLocks noChangeShapeType="1"/>
                </p:cNvSpPr>
                <p:nvPr/>
              </p:nvSpPr>
              <p:spPr bwMode="auto">
                <a:xfrm>
                  <a:off x="5288" y="2308"/>
                  <a:ext cx="41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6" name="Line 214"/>
                <p:cNvSpPr>
                  <a:spLocks noChangeShapeType="1"/>
                </p:cNvSpPr>
                <p:nvPr/>
              </p:nvSpPr>
              <p:spPr bwMode="auto">
                <a:xfrm>
                  <a:off x="5286" y="2313"/>
                  <a:ext cx="42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7" name="Line 215"/>
                <p:cNvSpPr>
                  <a:spLocks noChangeShapeType="1"/>
                </p:cNvSpPr>
                <p:nvPr/>
              </p:nvSpPr>
              <p:spPr bwMode="auto">
                <a:xfrm>
                  <a:off x="5285" y="2319"/>
                  <a:ext cx="41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8" name="Line 216"/>
                <p:cNvSpPr>
                  <a:spLocks noChangeShapeType="1"/>
                </p:cNvSpPr>
                <p:nvPr/>
              </p:nvSpPr>
              <p:spPr bwMode="auto">
                <a:xfrm>
                  <a:off x="5284" y="2324"/>
                  <a:ext cx="40" cy="1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39" name="Line 217"/>
                <p:cNvSpPr>
                  <a:spLocks noChangeShapeType="1"/>
                </p:cNvSpPr>
                <p:nvPr/>
              </p:nvSpPr>
              <p:spPr bwMode="auto">
                <a:xfrm>
                  <a:off x="5281" y="2329"/>
                  <a:ext cx="43" cy="2"/>
                </a:xfrm>
                <a:prstGeom prst="line">
                  <a:avLst/>
                </a:prstGeom>
                <a:noFill/>
                <a:ln w="12700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5440" name="Freeform 218"/>
                <p:cNvSpPr>
                  <a:spLocks/>
                </p:cNvSpPr>
                <p:nvPr/>
              </p:nvSpPr>
              <p:spPr bwMode="auto">
                <a:xfrm>
                  <a:off x="5212" y="2098"/>
                  <a:ext cx="174" cy="349"/>
                </a:xfrm>
                <a:custGeom>
                  <a:avLst/>
                  <a:gdLst>
                    <a:gd name="T0" fmla="*/ 171 w 174"/>
                    <a:gd name="T1" fmla="*/ 56 h 349"/>
                    <a:gd name="T2" fmla="*/ 168 w 174"/>
                    <a:gd name="T3" fmla="*/ 67 h 349"/>
                    <a:gd name="T4" fmla="*/ 164 w 174"/>
                    <a:gd name="T5" fmla="*/ 80 h 349"/>
                    <a:gd name="T6" fmla="*/ 159 w 174"/>
                    <a:gd name="T7" fmla="*/ 95 h 349"/>
                    <a:gd name="T8" fmla="*/ 156 w 174"/>
                    <a:gd name="T9" fmla="*/ 107 h 349"/>
                    <a:gd name="T10" fmla="*/ 153 w 174"/>
                    <a:gd name="T11" fmla="*/ 116 h 349"/>
                    <a:gd name="T12" fmla="*/ 151 w 174"/>
                    <a:gd name="T13" fmla="*/ 122 h 349"/>
                    <a:gd name="T14" fmla="*/ 147 w 174"/>
                    <a:gd name="T15" fmla="*/ 125 h 349"/>
                    <a:gd name="T16" fmla="*/ 145 w 174"/>
                    <a:gd name="T17" fmla="*/ 125 h 349"/>
                    <a:gd name="T18" fmla="*/ 100 w 174"/>
                    <a:gd name="T19" fmla="*/ 133 h 349"/>
                    <a:gd name="T20" fmla="*/ 97 w 174"/>
                    <a:gd name="T21" fmla="*/ 146 h 349"/>
                    <a:gd name="T22" fmla="*/ 93 w 174"/>
                    <a:gd name="T23" fmla="*/ 159 h 349"/>
                    <a:gd name="T24" fmla="*/ 90 w 174"/>
                    <a:gd name="T25" fmla="*/ 171 h 349"/>
                    <a:gd name="T26" fmla="*/ 86 w 174"/>
                    <a:gd name="T27" fmla="*/ 184 h 349"/>
                    <a:gd name="T28" fmla="*/ 83 w 174"/>
                    <a:gd name="T29" fmla="*/ 197 h 349"/>
                    <a:gd name="T30" fmla="*/ 83 w 174"/>
                    <a:gd name="T31" fmla="*/ 208 h 349"/>
                    <a:gd name="T32" fmla="*/ 88 w 174"/>
                    <a:gd name="T33" fmla="*/ 220 h 349"/>
                    <a:gd name="T34" fmla="*/ 91 w 174"/>
                    <a:gd name="T35" fmla="*/ 232 h 349"/>
                    <a:gd name="T36" fmla="*/ 94 w 174"/>
                    <a:gd name="T37" fmla="*/ 245 h 349"/>
                    <a:gd name="T38" fmla="*/ 95 w 174"/>
                    <a:gd name="T39" fmla="*/ 257 h 349"/>
                    <a:gd name="T40" fmla="*/ 96 w 174"/>
                    <a:gd name="T41" fmla="*/ 269 h 349"/>
                    <a:gd name="T42" fmla="*/ 96 w 174"/>
                    <a:gd name="T43" fmla="*/ 282 h 349"/>
                    <a:gd name="T44" fmla="*/ 96 w 174"/>
                    <a:gd name="T45" fmla="*/ 294 h 349"/>
                    <a:gd name="T46" fmla="*/ 95 w 174"/>
                    <a:gd name="T47" fmla="*/ 306 h 349"/>
                    <a:gd name="T48" fmla="*/ 93 w 174"/>
                    <a:gd name="T49" fmla="*/ 317 h 349"/>
                    <a:gd name="T50" fmla="*/ 89 w 174"/>
                    <a:gd name="T51" fmla="*/ 329 h 349"/>
                    <a:gd name="T52" fmla="*/ 84 w 174"/>
                    <a:gd name="T53" fmla="*/ 337 h 349"/>
                    <a:gd name="T54" fmla="*/ 76 w 174"/>
                    <a:gd name="T55" fmla="*/ 343 h 349"/>
                    <a:gd name="T56" fmla="*/ 65 w 174"/>
                    <a:gd name="T57" fmla="*/ 345 h 349"/>
                    <a:gd name="T58" fmla="*/ 55 w 174"/>
                    <a:gd name="T59" fmla="*/ 347 h 349"/>
                    <a:gd name="T60" fmla="*/ 45 w 174"/>
                    <a:gd name="T61" fmla="*/ 348 h 349"/>
                    <a:gd name="T62" fmla="*/ 35 w 174"/>
                    <a:gd name="T63" fmla="*/ 347 h 349"/>
                    <a:gd name="T64" fmla="*/ 25 w 174"/>
                    <a:gd name="T65" fmla="*/ 346 h 349"/>
                    <a:gd name="T66" fmla="*/ 15 w 174"/>
                    <a:gd name="T67" fmla="*/ 346 h 349"/>
                    <a:gd name="T68" fmla="*/ 5 w 174"/>
                    <a:gd name="T69" fmla="*/ 345 h 349"/>
                    <a:gd name="T70" fmla="*/ 0 w 174"/>
                    <a:gd name="T71" fmla="*/ 342 h 349"/>
                    <a:gd name="T72" fmla="*/ 0 w 174"/>
                    <a:gd name="T73" fmla="*/ 338 h 349"/>
                    <a:gd name="T74" fmla="*/ 1 w 174"/>
                    <a:gd name="T75" fmla="*/ 315 h 349"/>
                    <a:gd name="T76" fmla="*/ 8 w 174"/>
                    <a:gd name="T77" fmla="*/ 261 h 349"/>
                    <a:gd name="T78" fmla="*/ 18 w 174"/>
                    <a:gd name="T79" fmla="*/ 207 h 349"/>
                    <a:gd name="T80" fmla="*/ 31 w 174"/>
                    <a:gd name="T81" fmla="*/ 155 h 349"/>
                    <a:gd name="T82" fmla="*/ 46 w 174"/>
                    <a:gd name="T83" fmla="*/ 102 h 349"/>
                    <a:gd name="T84" fmla="*/ 65 w 174"/>
                    <a:gd name="T85" fmla="*/ 53 h 349"/>
                    <a:gd name="T86" fmla="*/ 88 w 174"/>
                    <a:gd name="T87" fmla="*/ 4 h 349"/>
                    <a:gd name="T88" fmla="*/ 94 w 174"/>
                    <a:gd name="T89" fmla="*/ 2 h 349"/>
                    <a:gd name="T90" fmla="*/ 101 w 174"/>
                    <a:gd name="T91" fmla="*/ 0 h 349"/>
                    <a:gd name="T92" fmla="*/ 109 w 174"/>
                    <a:gd name="T93" fmla="*/ 0 h 349"/>
                    <a:gd name="T94" fmla="*/ 116 w 174"/>
                    <a:gd name="T95" fmla="*/ 0 h 349"/>
                    <a:gd name="T96" fmla="*/ 124 w 174"/>
                    <a:gd name="T97" fmla="*/ 1 h 349"/>
                    <a:gd name="T98" fmla="*/ 130 w 174"/>
                    <a:gd name="T99" fmla="*/ 3 h 349"/>
                    <a:gd name="T100" fmla="*/ 137 w 174"/>
                    <a:gd name="T101" fmla="*/ 9 h 349"/>
                    <a:gd name="T102" fmla="*/ 144 w 174"/>
                    <a:gd name="T103" fmla="*/ 15 h 349"/>
                    <a:gd name="T104" fmla="*/ 150 w 174"/>
                    <a:gd name="T105" fmla="*/ 23 h 349"/>
                    <a:gd name="T106" fmla="*/ 156 w 174"/>
                    <a:gd name="T107" fmla="*/ 30 h 349"/>
                    <a:gd name="T108" fmla="*/ 162 w 174"/>
                    <a:gd name="T109" fmla="*/ 38 h 349"/>
                    <a:gd name="T110" fmla="*/ 168 w 174"/>
                    <a:gd name="T111" fmla="*/ 46 h 349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74"/>
                    <a:gd name="T169" fmla="*/ 0 h 349"/>
                    <a:gd name="T170" fmla="*/ 174 w 174"/>
                    <a:gd name="T171" fmla="*/ 349 h 349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74" h="349">
                      <a:moveTo>
                        <a:pt x="173" y="53"/>
                      </a:moveTo>
                      <a:lnTo>
                        <a:pt x="172" y="53"/>
                      </a:lnTo>
                      <a:lnTo>
                        <a:pt x="172" y="54"/>
                      </a:lnTo>
                      <a:lnTo>
                        <a:pt x="171" y="55"/>
                      </a:lnTo>
                      <a:lnTo>
                        <a:pt x="171" y="56"/>
                      </a:lnTo>
                      <a:lnTo>
                        <a:pt x="171" y="58"/>
                      </a:lnTo>
                      <a:lnTo>
                        <a:pt x="170" y="60"/>
                      </a:lnTo>
                      <a:lnTo>
                        <a:pt x="169" y="62"/>
                      </a:lnTo>
                      <a:lnTo>
                        <a:pt x="169" y="64"/>
                      </a:lnTo>
                      <a:lnTo>
                        <a:pt x="168" y="67"/>
                      </a:lnTo>
                      <a:lnTo>
                        <a:pt x="167" y="69"/>
                      </a:lnTo>
                      <a:lnTo>
                        <a:pt x="166" y="71"/>
                      </a:lnTo>
                      <a:lnTo>
                        <a:pt x="166" y="74"/>
                      </a:lnTo>
                      <a:lnTo>
                        <a:pt x="165" y="77"/>
                      </a:lnTo>
                      <a:lnTo>
                        <a:pt x="164" y="80"/>
                      </a:lnTo>
                      <a:lnTo>
                        <a:pt x="163" y="83"/>
                      </a:lnTo>
                      <a:lnTo>
                        <a:pt x="162" y="86"/>
                      </a:lnTo>
                      <a:lnTo>
                        <a:pt x="161" y="89"/>
                      </a:lnTo>
                      <a:lnTo>
                        <a:pt x="160" y="92"/>
                      </a:lnTo>
                      <a:lnTo>
                        <a:pt x="159" y="95"/>
                      </a:lnTo>
                      <a:lnTo>
                        <a:pt x="159" y="97"/>
                      </a:lnTo>
                      <a:lnTo>
                        <a:pt x="158" y="100"/>
                      </a:lnTo>
                      <a:lnTo>
                        <a:pt x="157" y="102"/>
                      </a:lnTo>
                      <a:lnTo>
                        <a:pt x="156" y="105"/>
                      </a:lnTo>
                      <a:lnTo>
                        <a:pt x="156" y="107"/>
                      </a:lnTo>
                      <a:lnTo>
                        <a:pt x="155" y="109"/>
                      </a:lnTo>
                      <a:lnTo>
                        <a:pt x="155" y="111"/>
                      </a:lnTo>
                      <a:lnTo>
                        <a:pt x="154" y="113"/>
                      </a:lnTo>
                      <a:lnTo>
                        <a:pt x="154" y="115"/>
                      </a:lnTo>
                      <a:lnTo>
                        <a:pt x="153" y="116"/>
                      </a:lnTo>
                      <a:lnTo>
                        <a:pt x="153" y="118"/>
                      </a:lnTo>
                      <a:lnTo>
                        <a:pt x="152" y="119"/>
                      </a:lnTo>
                      <a:lnTo>
                        <a:pt x="151" y="120"/>
                      </a:lnTo>
                      <a:lnTo>
                        <a:pt x="151" y="122"/>
                      </a:lnTo>
                      <a:lnTo>
                        <a:pt x="150" y="122"/>
                      </a:lnTo>
                      <a:lnTo>
                        <a:pt x="150" y="123"/>
                      </a:lnTo>
                      <a:lnTo>
                        <a:pt x="149" y="124"/>
                      </a:lnTo>
                      <a:lnTo>
                        <a:pt x="148" y="125"/>
                      </a:lnTo>
                      <a:lnTo>
                        <a:pt x="147" y="125"/>
                      </a:lnTo>
                      <a:lnTo>
                        <a:pt x="146" y="125"/>
                      </a:lnTo>
                      <a:lnTo>
                        <a:pt x="145" y="125"/>
                      </a:lnTo>
                      <a:lnTo>
                        <a:pt x="104" y="123"/>
                      </a:lnTo>
                      <a:lnTo>
                        <a:pt x="102" y="125"/>
                      </a:lnTo>
                      <a:lnTo>
                        <a:pt x="102" y="128"/>
                      </a:lnTo>
                      <a:lnTo>
                        <a:pt x="101" y="131"/>
                      </a:lnTo>
                      <a:lnTo>
                        <a:pt x="100" y="133"/>
                      </a:lnTo>
                      <a:lnTo>
                        <a:pt x="100" y="136"/>
                      </a:lnTo>
                      <a:lnTo>
                        <a:pt x="99" y="139"/>
                      </a:lnTo>
                      <a:lnTo>
                        <a:pt x="98" y="141"/>
                      </a:lnTo>
                      <a:lnTo>
                        <a:pt x="97" y="143"/>
                      </a:lnTo>
                      <a:lnTo>
                        <a:pt x="97" y="146"/>
                      </a:lnTo>
                      <a:lnTo>
                        <a:pt x="96" y="148"/>
                      </a:lnTo>
                      <a:lnTo>
                        <a:pt x="96" y="151"/>
                      </a:lnTo>
                      <a:lnTo>
                        <a:pt x="95" y="153"/>
                      </a:lnTo>
                      <a:lnTo>
                        <a:pt x="94" y="156"/>
                      </a:lnTo>
                      <a:lnTo>
                        <a:pt x="93" y="159"/>
                      </a:lnTo>
                      <a:lnTo>
                        <a:pt x="93" y="161"/>
                      </a:lnTo>
                      <a:lnTo>
                        <a:pt x="92" y="164"/>
                      </a:lnTo>
                      <a:lnTo>
                        <a:pt x="91" y="167"/>
                      </a:lnTo>
                      <a:lnTo>
                        <a:pt x="91" y="169"/>
                      </a:lnTo>
                      <a:lnTo>
                        <a:pt x="90" y="171"/>
                      </a:lnTo>
                      <a:lnTo>
                        <a:pt x="89" y="174"/>
                      </a:lnTo>
                      <a:lnTo>
                        <a:pt x="89" y="176"/>
                      </a:lnTo>
                      <a:lnTo>
                        <a:pt x="88" y="179"/>
                      </a:lnTo>
                      <a:lnTo>
                        <a:pt x="87" y="181"/>
                      </a:lnTo>
                      <a:lnTo>
                        <a:pt x="86" y="184"/>
                      </a:lnTo>
                      <a:lnTo>
                        <a:pt x="86" y="187"/>
                      </a:lnTo>
                      <a:lnTo>
                        <a:pt x="85" y="189"/>
                      </a:lnTo>
                      <a:lnTo>
                        <a:pt x="84" y="192"/>
                      </a:lnTo>
                      <a:lnTo>
                        <a:pt x="84" y="194"/>
                      </a:lnTo>
                      <a:lnTo>
                        <a:pt x="83" y="197"/>
                      </a:lnTo>
                      <a:lnTo>
                        <a:pt x="83" y="199"/>
                      </a:lnTo>
                      <a:lnTo>
                        <a:pt x="81" y="201"/>
                      </a:lnTo>
                      <a:lnTo>
                        <a:pt x="81" y="204"/>
                      </a:lnTo>
                      <a:lnTo>
                        <a:pt x="82" y="207"/>
                      </a:lnTo>
                      <a:lnTo>
                        <a:pt x="83" y="208"/>
                      </a:lnTo>
                      <a:lnTo>
                        <a:pt x="84" y="211"/>
                      </a:lnTo>
                      <a:lnTo>
                        <a:pt x="85" y="213"/>
                      </a:lnTo>
                      <a:lnTo>
                        <a:pt x="86" y="215"/>
                      </a:lnTo>
                      <a:lnTo>
                        <a:pt x="87" y="218"/>
                      </a:lnTo>
                      <a:lnTo>
                        <a:pt x="88" y="220"/>
                      </a:lnTo>
                      <a:lnTo>
                        <a:pt x="89" y="223"/>
                      </a:lnTo>
                      <a:lnTo>
                        <a:pt x="89" y="225"/>
                      </a:lnTo>
                      <a:lnTo>
                        <a:pt x="90" y="227"/>
                      </a:lnTo>
                      <a:lnTo>
                        <a:pt x="91" y="230"/>
                      </a:lnTo>
                      <a:lnTo>
                        <a:pt x="91" y="232"/>
                      </a:lnTo>
                      <a:lnTo>
                        <a:pt x="92" y="235"/>
                      </a:lnTo>
                      <a:lnTo>
                        <a:pt x="93" y="237"/>
                      </a:lnTo>
                      <a:lnTo>
                        <a:pt x="93" y="240"/>
                      </a:lnTo>
                      <a:lnTo>
                        <a:pt x="93" y="242"/>
                      </a:lnTo>
                      <a:lnTo>
                        <a:pt x="94" y="245"/>
                      </a:lnTo>
                      <a:lnTo>
                        <a:pt x="94" y="247"/>
                      </a:lnTo>
                      <a:lnTo>
                        <a:pt x="94" y="250"/>
                      </a:lnTo>
                      <a:lnTo>
                        <a:pt x="94" y="252"/>
                      </a:lnTo>
                      <a:lnTo>
                        <a:pt x="95" y="255"/>
                      </a:lnTo>
                      <a:lnTo>
                        <a:pt x="95" y="257"/>
                      </a:lnTo>
                      <a:lnTo>
                        <a:pt x="95" y="259"/>
                      </a:lnTo>
                      <a:lnTo>
                        <a:pt x="95" y="262"/>
                      </a:lnTo>
                      <a:lnTo>
                        <a:pt x="95" y="264"/>
                      </a:lnTo>
                      <a:lnTo>
                        <a:pt x="96" y="267"/>
                      </a:lnTo>
                      <a:lnTo>
                        <a:pt x="96" y="269"/>
                      </a:lnTo>
                      <a:lnTo>
                        <a:pt x="96" y="272"/>
                      </a:lnTo>
                      <a:lnTo>
                        <a:pt x="96" y="275"/>
                      </a:lnTo>
                      <a:lnTo>
                        <a:pt x="96" y="277"/>
                      </a:lnTo>
                      <a:lnTo>
                        <a:pt x="96" y="280"/>
                      </a:lnTo>
                      <a:lnTo>
                        <a:pt x="96" y="282"/>
                      </a:lnTo>
                      <a:lnTo>
                        <a:pt x="96" y="285"/>
                      </a:lnTo>
                      <a:lnTo>
                        <a:pt x="96" y="287"/>
                      </a:lnTo>
                      <a:lnTo>
                        <a:pt x="96" y="289"/>
                      </a:lnTo>
                      <a:lnTo>
                        <a:pt x="96" y="291"/>
                      </a:lnTo>
                      <a:lnTo>
                        <a:pt x="96" y="294"/>
                      </a:lnTo>
                      <a:lnTo>
                        <a:pt x="95" y="296"/>
                      </a:lnTo>
                      <a:lnTo>
                        <a:pt x="95" y="299"/>
                      </a:lnTo>
                      <a:lnTo>
                        <a:pt x="95" y="301"/>
                      </a:lnTo>
                      <a:lnTo>
                        <a:pt x="95" y="303"/>
                      </a:lnTo>
                      <a:lnTo>
                        <a:pt x="95" y="306"/>
                      </a:lnTo>
                      <a:lnTo>
                        <a:pt x="94" y="308"/>
                      </a:lnTo>
                      <a:lnTo>
                        <a:pt x="94" y="310"/>
                      </a:lnTo>
                      <a:lnTo>
                        <a:pt x="94" y="313"/>
                      </a:lnTo>
                      <a:lnTo>
                        <a:pt x="94" y="315"/>
                      </a:lnTo>
                      <a:lnTo>
                        <a:pt x="93" y="317"/>
                      </a:lnTo>
                      <a:lnTo>
                        <a:pt x="93" y="320"/>
                      </a:lnTo>
                      <a:lnTo>
                        <a:pt x="92" y="322"/>
                      </a:lnTo>
                      <a:lnTo>
                        <a:pt x="91" y="324"/>
                      </a:lnTo>
                      <a:lnTo>
                        <a:pt x="91" y="327"/>
                      </a:lnTo>
                      <a:lnTo>
                        <a:pt x="89" y="329"/>
                      </a:lnTo>
                      <a:lnTo>
                        <a:pt x="89" y="331"/>
                      </a:lnTo>
                      <a:lnTo>
                        <a:pt x="88" y="332"/>
                      </a:lnTo>
                      <a:lnTo>
                        <a:pt x="86" y="334"/>
                      </a:lnTo>
                      <a:lnTo>
                        <a:pt x="85" y="336"/>
                      </a:lnTo>
                      <a:lnTo>
                        <a:pt x="84" y="337"/>
                      </a:lnTo>
                      <a:lnTo>
                        <a:pt x="83" y="339"/>
                      </a:lnTo>
                      <a:lnTo>
                        <a:pt x="81" y="340"/>
                      </a:lnTo>
                      <a:lnTo>
                        <a:pt x="79" y="341"/>
                      </a:lnTo>
                      <a:lnTo>
                        <a:pt x="78" y="342"/>
                      </a:lnTo>
                      <a:lnTo>
                        <a:pt x="76" y="343"/>
                      </a:lnTo>
                      <a:lnTo>
                        <a:pt x="74" y="344"/>
                      </a:lnTo>
                      <a:lnTo>
                        <a:pt x="71" y="345"/>
                      </a:lnTo>
                      <a:lnTo>
                        <a:pt x="70" y="345"/>
                      </a:lnTo>
                      <a:lnTo>
                        <a:pt x="68" y="345"/>
                      </a:lnTo>
                      <a:lnTo>
                        <a:pt x="65" y="345"/>
                      </a:lnTo>
                      <a:lnTo>
                        <a:pt x="63" y="346"/>
                      </a:lnTo>
                      <a:lnTo>
                        <a:pt x="62" y="346"/>
                      </a:lnTo>
                      <a:lnTo>
                        <a:pt x="60" y="346"/>
                      </a:lnTo>
                      <a:lnTo>
                        <a:pt x="57" y="347"/>
                      </a:lnTo>
                      <a:lnTo>
                        <a:pt x="55" y="347"/>
                      </a:lnTo>
                      <a:lnTo>
                        <a:pt x="53" y="347"/>
                      </a:lnTo>
                      <a:lnTo>
                        <a:pt x="52" y="347"/>
                      </a:lnTo>
                      <a:lnTo>
                        <a:pt x="49" y="347"/>
                      </a:lnTo>
                      <a:lnTo>
                        <a:pt x="47" y="347"/>
                      </a:lnTo>
                      <a:lnTo>
                        <a:pt x="45" y="348"/>
                      </a:lnTo>
                      <a:lnTo>
                        <a:pt x="44" y="348"/>
                      </a:lnTo>
                      <a:lnTo>
                        <a:pt x="41" y="348"/>
                      </a:lnTo>
                      <a:lnTo>
                        <a:pt x="39" y="347"/>
                      </a:lnTo>
                      <a:lnTo>
                        <a:pt x="37" y="347"/>
                      </a:lnTo>
                      <a:lnTo>
                        <a:pt x="35" y="347"/>
                      </a:lnTo>
                      <a:lnTo>
                        <a:pt x="33" y="347"/>
                      </a:lnTo>
                      <a:lnTo>
                        <a:pt x="31" y="347"/>
                      </a:lnTo>
                      <a:lnTo>
                        <a:pt x="29" y="347"/>
                      </a:lnTo>
                      <a:lnTo>
                        <a:pt x="27" y="347"/>
                      </a:lnTo>
                      <a:lnTo>
                        <a:pt x="25" y="346"/>
                      </a:lnTo>
                      <a:lnTo>
                        <a:pt x="23" y="346"/>
                      </a:lnTo>
                      <a:lnTo>
                        <a:pt x="21" y="346"/>
                      </a:lnTo>
                      <a:lnTo>
                        <a:pt x="19" y="346"/>
                      </a:lnTo>
                      <a:lnTo>
                        <a:pt x="17" y="346"/>
                      </a:lnTo>
                      <a:lnTo>
                        <a:pt x="15" y="346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5"/>
                      </a:lnTo>
                      <a:lnTo>
                        <a:pt x="7" y="345"/>
                      </a:lnTo>
                      <a:lnTo>
                        <a:pt x="5" y="345"/>
                      </a:lnTo>
                      <a:lnTo>
                        <a:pt x="4" y="345"/>
                      </a:lnTo>
                      <a:lnTo>
                        <a:pt x="3" y="344"/>
                      </a:lnTo>
                      <a:lnTo>
                        <a:pt x="2" y="343"/>
                      </a:lnTo>
                      <a:lnTo>
                        <a:pt x="1" y="343"/>
                      </a:lnTo>
                      <a:lnTo>
                        <a:pt x="0" y="342"/>
                      </a:lnTo>
                      <a:lnTo>
                        <a:pt x="0" y="341"/>
                      </a:lnTo>
                      <a:lnTo>
                        <a:pt x="0" y="340"/>
                      </a:lnTo>
                      <a:lnTo>
                        <a:pt x="0" y="339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6"/>
                      </a:lnTo>
                      <a:lnTo>
                        <a:pt x="1" y="315"/>
                      </a:lnTo>
                      <a:lnTo>
                        <a:pt x="3" y="304"/>
                      </a:lnTo>
                      <a:lnTo>
                        <a:pt x="4" y="293"/>
                      </a:lnTo>
                      <a:lnTo>
                        <a:pt x="5" y="283"/>
                      </a:lnTo>
                      <a:lnTo>
                        <a:pt x="7" y="272"/>
                      </a:lnTo>
                      <a:lnTo>
                        <a:pt x="8" y="261"/>
                      </a:lnTo>
                      <a:lnTo>
                        <a:pt x="10" y="250"/>
                      </a:lnTo>
                      <a:lnTo>
                        <a:pt x="12" y="239"/>
                      </a:lnTo>
                      <a:lnTo>
                        <a:pt x="14" y="229"/>
                      </a:lnTo>
                      <a:lnTo>
                        <a:pt x="16" y="218"/>
                      </a:lnTo>
                      <a:lnTo>
                        <a:pt x="18" y="207"/>
                      </a:lnTo>
                      <a:lnTo>
                        <a:pt x="20" y="197"/>
                      </a:lnTo>
                      <a:lnTo>
                        <a:pt x="22" y="186"/>
                      </a:lnTo>
                      <a:lnTo>
                        <a:pt x="25" y="176"/>
                      </a:lnTo>
                      <a:lnTo>
                        <a:pt x="28" y="164"/>
                      </a:lnTo>
                      <a:lnTo>
                        <a:pt x="31" y="155"/>
                      </a:lnTo>
                      <a:lnTo>
                        <a:pt x="34" y="144"/>
                      </a:lnTo>
                      <a:lnTo>
                        <a:pt x="36" y="134"/>
                      </a:lnTo>
                      <a:lnTo>
                        <a:pt x="40" y="123"/>
                      </a:lnTo>
                      <a:lnTo>
                        <a:pt x="43" y="113"/>
                      </a:lnTo>
                      <a:lnTo>
                        <a:pt x="46" y="102"/>
                      </a:lnTo>
                      <a:lnTo>
                        <a:pt x="50" y="92"/>
                      </a:lnTo>
                      <a:lnTo>
                        <a:pt x="53" y="83"/>
                      </a:lnTo>
                      <a:lnTo>
                        <a:pt x="57" y="72"/>
                      </a:lnTo>
                      <a:lnTo>
                        <a:pt x="61" y="62"/>
                      </a:lnTo>
                      <a:lnTo>
                        <a:pt x="65" y="53"/>
                      </a:lnTo>
                      <a:lnTo>
                        <a:pt x="70" y="42"/>
                      </a:lnTo>
                      <a:lnTo>
                        <a:pt x="74" y="33"/>
                      </a:lnTo>
                      <a:lnTo>
                        <a:pt x="78" y="23"/>
                      </a:lnTo>
                      <a:lnTo>
                        <a:pt x="83" y="13"/>
                      </a:lnTo>
                      <a:lnTo>
                        <a:pt x="88" y="4"/>
                      </a:lnTo>
                      <a:lnTo>
                        <a:pt x="89" y="3"/>
                      </a:lnTo>
                      <a:lnTo>
                        <a:pt x="90" y="3"/>
                      </a:lnTo>
                      <a:lnTo>
                        <a:pt x="91" y="2"/>
                      </a:lnTo>
                      <a:lnTo>
                        <a:pt x="93" y="2"/>
                      </a:lnTo>
                      <a:lnTo>
                        <a:pt x="94" y="2"/>
                      </a:lnTo>
                      <a:lnTo>
                        <a:pt x="95" y="1"/>
                      </a:lnTo>
                      <a:lnTo>
                        <a:pt x="97" y="1"/>
                      </a:lnTo>
                      <a:lnTo>
                        <a:pt x="98" y="1"/>
                      </a:lnTo>
                      <a:lnTo>
                        <a:pt x="99" y="0"/>
                      </a:lnTo>
                      <a:lnTo>
                        <a:pt x="101" y="0"/>
                      </a:lnTo>
                      <a:lnTo>
                        <a:pt x="102" y="0"/>
                      </a:lnTo>
                      <a:lnTo>
                        <a:pt x="104" y="0"/>
                      </a:lnTo>
                      <a:lnTo>
                        <a:pt x="106" y="0"/>
                      </a:lnTo>
                      <a:lnTo>
                        <a:pt x="107" y="0"/>
                      </a:lnTo>
                      <a:lnTo>
                        <a:pt x="109" y="0"/>
                      </a:lnTo>
                      <a:lnTo>
                        <a:pt x="110" y="0"/>
                      </a:lnTo>
                      <a:lnTo>
                        <a:pt x="112" y="0"/>
                      </a:lnTo>
                      <a:lnTo>
                        <a:pt x="113" y="0"/>
                      </a:lnTo>
                      <a:lnTo>
                        <a:pt x="115" y="0"/>
                      </a:lnTo>
                      <a:lnTo>
                        <a:pt x="116" y="0"/>
                      </a:lnTo>
                      <a:lnTo>
                        <a:pt x="117" y="0"/>
                      </a:lnTo>
                      <a:lnTo>
                        <a:pt x="119" y="0"/>
                      </a:lnTo>
                      <a:lnTo>
                        <a:pt x="120" y="0"/>
                      </a:lnTo>
                      <a:lnTo>
                        <a:pt x="122" y="0"/>
                      </a:lnTo>
                      <a:lnTo>
                        <a:pt x="124" y="1"/>
                      </a:lnTo>
                      <a:lnTo>
                        <a:pt x="125" y="1"/>
                      </a:lnTo>
                      <a:lnTo>
                        <a:pt x="126" y="2"/>
                      </a:lnTo>
                      <a:lnTo>
                        <a:pt x="127" y="2"/>
                      </a:lnTo>
                      <a:lnTo>
                        <a:pt x="128" y="3"/>
                      </a:lnTo>
                      <a:lnTo>
                        <a:pt x="130" y="3"/>
                      </a:lnTo>
                      <a:lnTo>
                        <a:pt x="131" y="4"/>
                      </a:lnTo>
                      <a:lnTo>
                        <a:pt x="132" y="5"/>
                      </a:lnTo>
                      <a:lnTo>
                        <a:pt x="134" y="6"/>
                      </a:lnTo>
                      <a:lnTo>
                        <a:pt x="135" y="7"/>
                      </a:lnTo>
                      <a:lnTo>
                        <a:pt x="137" y="9"/>
                      </a:lnTo>
                      <a:lnTo>
                        <a:pt x="138" y="10"/>
                      </a:lnTo>
                      <a:lnTo>
                        <a:pt x="140" y="11"/>
                      </a:lnTo>
                      <a:lnTo>
                        <a:pt x="141" y="13"/>
                      </a:lnTo>
                      <a:lnTo>
                        <a:pt x="143" y="14"/>
                      </a:lnTo>
                      <a:lnTo>
                        <a:pt x="144" y="15"/>
                      </a:lnTo>
                      <a:lnTo>
                        <a:pt x="145" y="17"/>
                      </a:lnTo>
                      <a:lnTo>
                        <a:pt x="146" y="18"/>
                      </a:lnTo>
                      <a:lnTo>
                        <a:pt x="148" y="20"/>
                      </a:lnTo>
                      <a:lnTo>
                        <a:pt x="149" y="21"/>
                      </a:lnTo>
                      <a:lnTo>
                        <a:pt x="150" y="23"/>
                      </a:lnTo>
                      <a:lnTo>
                        <a:pt x="151" y="24"/>
                      </a:lnTo>
                      <a:lnTo>
                        <a:pt x="153" y="25"/>
                      </a:lnTo>
                      <a:lnTo>
                        <a:pt x="154" y="27"/>
                      </a:lnTo>
                      <a:lnTo>
                        <a:pt x="155" y="29"/>
                      </a:lnTo>
                      <a:lnTo>
                        <a:pt x="156" y="30"/>
                      </a:lnTo>
                      <a:lnTo>
                        <a:pt x="158" y="32"/>
                      </a:lnTo>
                      <a:lnTo>
                        <a:pt x="158" y="33"/>
                      </a:lnTo>
                      <a:lnTo>
                        <a:pt x="159" y="35"/>
                      </a:lnTo>
                      <a:lnTo>
                        <a:pt x="161" y="37"/>
                      </a:lnTo>
                      <a:lnTo>
                        <a:pt x="162" y="38"/>
                      </a:lnTo>
                      <a:lnTo>
                        <a:pt x="163" y="40"/>
                      </a:lnTo>
                      <a:lnTo>
                        <a:pt x="164" y="41"/>
                      </a:lnTo>
                      <a:lnTo>
                        <a:pt x="165" y="43"/>
                      </a:lnTo>
                      <a:lnTo>
                        <a:pt x="166" y="44"/>
                      </a:lnTo>
                      <a:lnTo>
                        <a:pt x="168" y="46"/>
                      </a:lnTo>
                      <a:lnTo>
                        <a:pt x="169" y="48"/>
                      </a:lnTo>
                      <a:lnTo>
                        <a:pt x="170" y="49"/>
                      </a:lnTo>
                      <a:lnTo>
                        <a:pt x="171" y="51"/>
                      </a:lnTo>
                      <a:lnTo>
                        <a:pt x="173" y="53"/>
                      </a:lnTo>
                    </a:path>
                  </a:pathLst>
                </a:custGeom>
                <a:solidFill>
                  <a:srgbClr val="DDDDDD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1" name="Freeform 219"/>
                <p:cNvSpPr>
                  <a:spLocks/>
                </p:cNvSpPr>
                <p:nvPr/>
              </p:nvSpPr>
              <p:spPr bwMode="auto">
                <a:xfrm>
                  <a:off x="5212" y="2098"/>
                  <a:ext cx="174" cy="349"/>
                </a:xfrm>
                <a:custGeom>
                  <a:avLst/>
                  <a:gdLst>
                    <a:gd name="T0" fmla="*/ 171 w 174"/>
                    <a:gd name="T1" fmla="*/ 56 h 349"/>
                    <a:gd name="T2" fmla="*/ 168 w 174"/>
                    <a:gd name="T3" fmla="*/ 67 h 349"/>
                    <a:gd name="T4" fmla="*/ 164 w 174"/>
                    <a:gd name="T5" fmla="*/ 80 h 349"/>
                    <a:gd name="T6" fmla="*/ 159 w 174"/>
                    <a:gd name="T7" fmla="*/ 95 h 349"/>
                    <a:gd name="T8" fmla="*/ 156 w 174"/>
                    <a:gd name="T9" fmla="*/ 107 h 349"/>
                    <a:gd name="T10" fmla="*/ 153 w 174"/>
                    <a:gd name="T11" fmla="*/ 116 h 349"/>
                    <a:gd name="T12" fmla="*/ 151 w 174"/>
                    <a:gd name="T13" fmla="*/ 122 h 349"/>
                    <a:gd name="T14" fmla="*/ 147 w 174"/>
                    <a:gd name="T15" fmla="*/ 125 h 349"/>
                    <a:gd name="T16" fmla="*/ 145 w 174"/>
                    <a:gd name="T17" fmla="*/ 125 h 349"/>
                    <a:gd name="T18" fmla="*/ 100 w 174"/>
                    <a:gd name="T19" fmla="*/ 133 h 349"/>
                    <a:gd name="T20" fmla="*/ 97 w 174"/>
                    <a:gd name="T21" fmla="*/ 146 h 349"/>
                    <a:gd name="T22" fmla="*/ 93 w 174"/>
                    <a:gd name="T23" fmla="*/ 159 h 349"/>
                    <a:gd name="T24" fmla="*/ 90 w 174"/>
                    <a:gd name="T25" fmla="*/ 171 h 349"/>
                    <a:gd name="T26" fmla="*/ 86 w 174"/>
                    <a:gd name="T27" fmla="*/ 184 h 349"/>
                    <a:gd name="T28" fmla="*/ 83 w 174"/>
                    <a:gd name="T29" fmla="*/ 197 h 349"/>
                    <a:gd name="T30" fmla="*/ 83 w 174"/>
                    <a:gd name="T31" fmla="*/ 208 h 349"/>
                    <a:gd name="T32" fmla="*/ 88 w 174"/>
                    <a:gd name="T33" fmla="*/ 220 h 349"/>
                    <a:gd name="T34" fmla="*/ 91 w 174"/>
                    <a:gd name="T35" fmla="*/ 232 h 349"/>
                    <a:gd name="T36" fmla="*/ 94 w 174"/>
                    <a:gd name="T37" fmla="*/ 245 h 349"/>
                    <a:gd name="T38" fmla="*/ 95 w 174"/>
                    <a:gd name="T39" fmla="*/ 257 h 349"/>
                    <a:gd name="T40" fmla="*/ 96 w 174"/>
                    <a:gd name="T41" fmla="*/ 269 h 349"/>
                    <a:gd name="T42" fmla="*/ 96 w 174"/>
                    <a:gd name="T43" fmla="*/ 282 h 349"/>
                    <a:gd name="T44" fmla="*/ 96 w 174"/>
                    <a:gd name="T45" fmla="*/ 294 h 349"/>
                    <a:gd name="T46" fmla="*/ 95 w 174"/>
                    <a:gd name="T47" fmla="*/ 306 h 349"/>
                    <a:gd name="T48" fmla="*/ 93 w 174"/>
                    <a:gd name="T49" fmla="*/ 317 h 349"/>
                    <a:gd name="T50" fmla="*/ 89 w 174"/>
                    <a:gd name="T51" fmla="*/ 329 h 349"/>
                    <a:gd name="T52" fmla="*/ 84 w 174"/>
                    <a:gd name="T53" fmla="*/ 337 h 349"/>
                    <a:gd name="T54" fmla="*/ 76 w 174"/>
                    <a:gd name="T55" fmla="*/ 343 h 349"/>
                    <a:gd name="T56" fmla="*/ 65 w 174"/>
                    <a:gd name="T57" fmla="*/ 345 h 349"/>
                    <a:gd name="T58" fmla="*/ 55 w 174"/>
                    <a:gd name="T59" fmla="*/ 347 h 349"/>
                    <a:gd name="T60" fmla="*/ 45 w 174"/>
                    <a:gd name="T61" fmla="*/ 348 h 349"/>
                    <a:gd name="T62" fmla="*/ 35 w 174"/>
                    <a:gd name="T63" fmla="*/ 347 h 349"/>
                    <a:gd name="T64" fmla="*/ 25 w 174"/>
                    <a:gd name="T65" fmla="*/ 346 h 349"/>
                    <a:gd name="T66" fmla="*/ 15 w 174"/>
                    <a:gd name="T67" fmla="*/ 346 h 349"/>
                    <a:gd name="T68" fmla="*/ 5 w 174"/>
                    <a:gd name="T69" fmla="*/ 345 h 349"/>
                    <a:gd name="T70" fmla="*/ 0 w 174"/>
                    <a:gd name="T71" fmla="*/ 342 h 349"/>
                    <a:gd name="T72" fmla="*/ 0 w 174"/>
                    <a:gd name="T73" fmla="*/ 338 h 349"/>
                    <a:gd name="T74" fmla="*/ 1 w 174"/>
                    <a:gd name="T75" fmla="*/ 315 h 349"/>
                    <a:gd name="T76" fmla="*/ 8 w 174"/>
                    <a:gd name="T77" fmla="*/ 261 h 349"/>
                    <a:gd name="T78" fmla="*/ 18 w 174"/>
                    <a:gd name="T79" fmla="*/ 207 h 349"/>
                    <a:gd name="T80" fmla="*/ 31 w 174"/>
                    <a:gd name="T81" fmla="*/ 155 h 349"/>
                    <a:gd name="T82" fmla="*/ 46 w 174"/>
                    <a:gd name="T83" fmla="*/ 102 h 349"/>
                    <a:gd name="T84" fmla="*/ 65 w 174"/>
                    <a:gd name="T85" fmla="*/ 53 h 349"/>
                    <a:gd name="T86" fmla="*/ 88 w 174"/>
                    <a:gd name="T87" fmla="*/ 4 h 349"/>
                    <a:gd name="T88" fmla="*/ 94 w 174"/>
                    <a:gd name="T89" fmla="*/ 2 h 349"/>
                    <a:gd name="T90" fmla="*/ 101 w 174"/>
                    <a:gd name="T91" fmla="*/ 0 h 349"/>
                    <a:gd name="T92" fmla="*/ 109 w 174"/>
                    <a:gd name="T93" fmla="*/ 0 h 349"/>
                    <a:gd name="T94" fmla="*/ 116 w 174"/>
                    <a:gd name="T95" fmla="*/ 0 h 349"/>
                    <a:gd name="T96" fmla="*/ 124 w 174"/>
                    <a:gd name="T97" fmla="*/ 1 h 349"/>
                    <a:gd name="T98" fmla="*/ 130 w 174"/>
                    <a:gd name="T99" fmla="*/ 3 h 349"/>
                    <a:gd name="T100" fmla="*/ 137 w 174"/>
                    <a:gd name="T101" fmla="*/ 9 h 349"/>
                    <a:gd name="T102" fmla="*/ 144 w 174"/>
                    <a:gd name="T103" fmla="*/ 15 h 349"/>
                    <a:gd name="T104" fmla="*/ 150 w 174"/>
                    <a:gd name="T105" fmla="*/ 23 h 349"/>
                    <a:gd name="T106" fmla="*/ 156 w 174"/>
                    <a:gd name="T107" fmla="*/ 30 h 349"/>
                    <a:gd name="T108" fmla="*/ 162 w 174"/>
                    <a:gd name="T109" fmla="*/ 38 h 349"/>
                    <a:gd name="T110" fmla="*/ 168 w 174"/>
                    <a:gd name="T111" fmla="*/ 46 h 349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w 174"/>
                    <a:gd name="T169" fmla="*/ 0 h 349"/>
                    <a:gd name="T170" fmla="*/ 174 w 174"/>
                    <a:gd name="T171" fmla="*/ 349 h 349"/>
                  </a:gdLst>
                  <a:ahLst/>
                  <a:cxnLst>
                    <a:cxn ang="T112">
                      <a:pos x="T0" y="T1"/>
                    </a:cxn>
                    <a:cxn ang="T113">
                      <a:pos x="T2" y="T3"/>
                    </a:cxn>
                    <a:cxn ang="T114">
                      <a:pos x="T4" y="T5"/>
                    </a:cxn>
                    <a:cxn ang="T115">
                      <a:pos x="T6" y="T7"/>
                    </a:cxn>
                    <a:cxn ang="T116">
                      <a:pos x="T8" y="T9"/>
                    </a:cxn>
                    <a:cxn ang="T117">
                      <a:pos x="T10" y="T11"/>
                    </a:cxn>
                    <a:cxn ang="T118">
                      <a:pos x="T12" y="T13"/>
                    </a:cxn>
                    <a:cxn ang="T119">
                      <a:pos x="T14" y="T15"/>
                    </a:cxn>
                    <a:cxn ang="T120">
                      <a:pos x="T16" y="T17"/>
                    </a:cxn>
                    <a:cxn ang="T121">
                      <a:pos x="T18" y="T19"/>
                    </a:cxn>
                    <a:cxn ang="T122">
                      <a:pos x="T20" y="T21"/>
                    </a:cxn>
                    <a:cxn ang="T123">
                      <a:pos x="T22" y="T23"/>
                    </a:cxn>
                    <a:cxn ang="T124">
                      <a:pos x="T24" y="T25"/>
                    </a:cxn>
                    <a:cxn ang="T125">
                      <a:pos x="T26" y="T27"/>
                    </a:cxn>
                    <a:cxn ang="T126">
                      <a:pos x="T28" y="T29"/>
                    </a:cxn>
                    <a:cxn ang="T127">
                      <a:pos x="T30" y="T31"/>
                    </a:cxn>
                    <a:cxn ang="T128">
                      <a:pos x="T32" y="T33"/>
                    </a:cxn>
                    <a:cxn ang="T129">
                      <a:pos x="T34" y="T35"/>
                    </a:cxn>
                    <a:cxn ang="T130">
                      <a:pos x="T36" y="T37"/>
                    </a:cxn>
                    <a:cxn ang="T131">
                      <a:pos x="T38" y="T39"/>
                    </a:cxn>
                    <a:cxn ang="T132">
                      <a:pos x="T40" y="T41"/>
                    </a:cxn>
                    <a:cxn ang="T133">
                      <a:pos x="T42" y="T43"/>
                    </a:cxn>
                    <a:cxn ang="T134">
                      <a:pos x="T44" y="T45"/>
                    </a:cxn>
                    <a:cxn ang="T135">
                      <a:pos x="T46" y="T47"/>
                    </a:cxn>
                    <a:cxn ang="T136">
                      <a:pos x="T48" y="T49"/>
                    </a:cxn>
                    <a:cxn ang="T137">
                      <a:pos x="T50" y="T51"/>
                    </a:cxn>
                    <a:cxn ang="T138">
                      <a:pos x="T52" y="T53"/>
                    </a:cxn>
                    <a:cxn ang="T139">
                      <a:pos x="T54" y="T55"/>
                    </a:cxn>
                    <a:cxn ang="T140">
                      <a:pos x="T56" y="T57"/>
                    </a:cxn>
                    <a:cxn ang="T141">
                      <a:pos x="T58" y="T59"/>
                    </a:cxn>
                    <a:cxn ang="T142">
                      <a:pos x="T60" y="T61"/>
                    </a:cxn>
                    <a:cxn ang="T143">
                      <a:pos x="T62" y="T63"/>
                    </a:cxn>
                    <a:cxn ang="T144">
                      <a:pos x="T64" y="T65"/>
                    </a:cxn>
                    <a:cxn ang="T145">
                      <a:pos x="T66" y="T67"/>
                    </a:cxn>
                    <a:cxn ang="T146">
                      <a:pos x="T68" y="T69"/>
                    </a:cxn>
                    <a:cxn ang="T147">
                      <a:pos x="T70" y="T71"/>
                    </a:cxn>
                    <a:cxn ang="T148">
                      <a:pos x="T72" y="T73"/>
                    </a:cxn>
                    <a:cxn ang="T149">
                      <a:pos x="T74" y="T75"/>
                    </a:cxn>
                    <a:cxn ang="T150">
                      <a:pos x="T76" y="T77"/>
                    </a:cxn>
                    <a:cxn ang="T151">
                      <a:pos x="T78" y="T79"/>
                    </a:cxn>
                    <a:cxn ang="T152">
                      <a:pos x="T80" y="T81"/>
                    </a:cxn>
                    <a:cxn ang="T153">
                      <a:pos x="T82" y="T83"/>
                    </a:cxn>
                    <a:cxn ang="T154">
                      <a:pos x="T84" y="T85"/>
                    </a:cxn>
                    <a:cxn ang="T155">
                      <a:pos x="T86" y="T87"/>
                    </a:cxn>
                    <a:cxn ang="T156">
                      <a:pos x="T88" y="T89"/>
                    </a:cxn>
                    <a:cxn ang="T157">
                      <a:pos x="T90" y="T91"/>
                    </a:cxn>
                    <a:cxn ang="T158">
                      <a:pos x="T92" y="T93"/>
                    </a:cxn>
                    <a:cxn ang="T159">
                      <a:pos x="T94" y="T95"/>
                    </a:cxn>
                    <a:cxn ang="T160">
                      <a:pos x="T96" y="T97"/>
                    </a:cxn>
                    <a:cxn ang="T161">
                      <a:pos x="T98" y="T99"/>
                    </a:cxn>
                    <a:cxn ang="T162">
                      <a:pos x="T100" y="T101"/>
                    </a:cxn>
                    <a:cxn ang="T163">
                      <a:pos x="T102" y="T103"/>
                    </a:cxn>
                    <a:cxn ang="T164">
                      <a:pos x="T104" y="T105"/>
                    </a:cxn>
                    <a:cxn ang="T165">
                      <a:pos x="T106" y="T107"/>
                    </a:cxn>
                    <a:cxn ang="T166">
                      <a:pos x="T108" y="T109"/>
                    </a:cxn>
                    <a:cxn ang="T167">
                      <a:pos x="T110" y="T111"/>
                    </a:cxn>
                  </a:cxnLst>
                  <a:rect l="T168" t="T169" r="T170" b="T171"/>
                  <a:pathLst>
                    <a:path w="174" h="349">
                      <a:moveTo>
                        <a:pt x="173" y="53"/>
                      </a:moveTo>
                      <a:lnTo>
                        <a:pt x="172" y="53"/>
                      </a:lnTo>
                      <a:lnTo>
                        <a:pt x="172" y="54"/>
                      </a:lnTo>
                      <a:lnTo>
                        <a:pt x="171" y="55"/>
                      </a:lnTo>
                      <a:lnTo>
                        <a:pt x="171" y="56"/>
                      </a:lnTo>
                      <a:lnTo>
                        <a:pt x="171" y="58"/>
                      </a:lnTo>
                      <a:lnTo>
                        <a:pt x="170" y="60"/>
                      </a:lnTo>
                      <a:lnTo>
                        <a:pt x="169" y="62"/>
                      </a:lnTo>
                      <a:lnTo>
                        <a:pt x="169" y="64"/>
                      </a:lnTo>
                      <a:lnTo>
                        <a:pt x="168" y="67"/>
                      </a:lnTo>
                      <a:lnTo>
                        <a:pt x="167" y="69"/>
                      </a:lnTo>
                      <a:lnTo>
                        <a:pt x="166" y="71"/>
                      </a:lnTo>
                      <a:lnTo>
                        <a:pt x="166" y="74"/>
                      </a:lnTo>
                      <a:lnTo>
                        <a:pt x="165" y="77"/>
                      </a:lnTo>
                      <a:lnTo>
                        <a:pt x="164" y="80"/>
                      </a:lnTo>
                      <a:lnTo>
                        <a:pt x="163" y="83"/>
                      </a:lnTo>
                      <a:lnTo>
                        <a:pt x="162" y="86"/>
                      </a:lnTo>
                      <a:lnTo>
                        <a:pt x="161" y="89"/>
                      </a:lnTo>
                      <a:lnTo>
                        <a:pt x="160" y="92"/>
                      </a:lnTo>
                      <a:lnTo>
                        <a:pt x="159" y="95"/>
                      </a:lnTo>
                      <a:lnTo>
                        <a:pt x="159" y="97"/>
                      </a:lnTo>
                      <a:lnTo>
                        <a:pt x="158" y="100"/>
                      </a:lnTo>
                      <a:lnTo>
                        <a:pt x="157" y="102"/>
                      </a:lnTo>
                      <a:lnTo>
                        <a:pt x="156" y="105"/>
                      </a:lnTo>
                      <a:lnTo>
                        <a:pt x="156" y="107"/>
                      </a:lnTo>
                      <a:lnTo>
                        <a:pt x="155" y="109"/>
                      </a:lnTo>
                      <a:lnTo>
                        <a:pt x="155" y="111"/>
                      </a:lnTo>
                      <a:lnTo>
                        <a:pt x="154" y="113"/>
                      </a:lnTo>
                      <a:lnTo>
                        <a:pt x="154" y="115"/>
                      </a:lnTo>
                      <a:lnTo>
                        <a:pt x="153" y="116"/>
                      </a:lnTo>
                      <a:lnTo>
                        <a:pt x="153" y="118"/>
                      </a:lnTo>
                      <a:lnTo>
                        <a:pt x="152" y="119"/>
                      </a:lnTo>
                      <a:lnTo>
                        <a:pt x="151" y="120"/>
                      </a:lnTo>
                      <a:lnTo>
                        <a:pt x="151" y="122"/>
                      </a:lnTo>
                      <a:lnTo>
                        <a:pt x="150" y="122"/>
                      </a:lnTo>
                      <a:lnTo>
                        <a:pt x="150" y="123"/>
                      </a:lnTo>
                      <a:lnTo>
                        <a:pt x="149" y="124"/>
                      </a:lnTo>
                      <a:lnTo>
                        <a:pt x="148" y="125"/>
                      </a:lnTo>
                      <a:lnTo>
                        <a:pt x="147" y="125"/>
                      </a:lnTo>
                      <a:lnTo>
                        <a:pt x="146" y="125"/>
                      </a:lnTo>
                      <a:lnTo>
                        <a:pt x="145" y="125"/>
                      </a:lnTo>
                      <a:lnTo>
                        <a:pt x="104" y="123"/>
                      </a:lnTo>
                      <a:lnTo>
                        <a:pt x="102" y="125"/>
                      </a:lnTo>
                      <a:lnTo>
                        <a:pt x="102" y="128"/>
                      </a:lnTo>
                      <a:lnTo>
                        <a:pt x="101" y="131"/>
                      </a:lnTo>
                      <a:lnTo>
                        <a:pt x="100" y="133"/>
                      </a:lnTo>
                      <a:lnTo>
                        <a:pt x="100" y="136"/>
                      </a:lnTo>
                      <a:lnTo>
                        <a:pt x="99" y="139"/>
                      </a:lnTo>
                      <a:lnTo>
                        <a:pt x="98" y="141"/>
                      </a:lnTo>
                      <a:lnTo>
                        <a:pt x="97" y="143"/>
                      </a:lnTo>
                      <a:lnTo>
                        <a:pt x="97" y="146"/>
                      </a:lnTo>
                      <a:lnTo>
                        <a:pt x="96" y="148"/>
                      </a:lnTo>
                      <a:lnTo>
                        <a:pt x="96" y="151"/>
                      </a:lnTo>
                      <a:lnTo>
                        <a:pt x="95" y="153"/>
                      </a:lnTo>
                      <a:lnTo>
                        <a:pt x="94" y="156"/>
                      </a:lnTo>
                      <a:lnTo>
                        <a:pt x="93" y="159"/>
                      </a:lnTo>
                      <a:lnTo>
                        <a:pt x="93" y="161"/>
                      </a:lnTo>
                      <a:lnTo>
                        <a:pt x="92" y="164"/>
                      </a:lnTo>
                      <a:lnTo>
                        <a:pt x="91" y="167"/>
                      </a:lnTo>
                      <a:lnTo>
                        <a:pt x="91" y="169"/>
                      </a:lnTo>
                      <a:lnTo>
                        <a:pt x="90" y="171"/>
                      </a:lnTo>
                      <a:lnTo>
                        <a:pt x="89" y="174"/>
                      </a:lnTo>
                      <a:lnTo>
                        <a:pt x="89" y="176"/>
                      </a:lnTo>
                      <a:lnTo>
                        <a:pt x="88" y="179"/>
                      </a:lnTo>
                      <a:lnTo>
                        <a:pt x="87" y="181"/>
                      </a:lnTo>
                      <a:lnTo>
                        <a:pt x="86" y="184"/>
                      </a:lnTo>
                      <a:lnTo>
                        <a:pt x="86" y="187"/>
                      </a:lnTo>
                      <a:lnTo>
                        <a:pt x="85" y="189"/>
                      </a:lnTo>
                      <a:lnTo>
                        <a:pt x="84" y="192"/>
                      </a:lnTo>
                      <a:lnTo>
                        <a:pt x="84" y="194"/>
                      </a:lnTo>
                      <a:lnTo>
                        <a:pt x="83" y="197"/>
                      </a:lnTo>
                      <a:lnTo>
                        <a:pt x="83" y="199"/>
                      </a:lnTo>
                      <a:lnTo>
                        <a:pt x="81" y="201"/>
                      </a:lnTo>
                      <a:lnTo>
                        <a:pt x="81" y="204"/>
                      </a:lnTo>
                      <a:lnTo>
                        <a:pt x="82" y="207"/>
                      </a:lnTo>
                      <a:lnTo>
                        <a:pt x="83" y="208"/>
                      </a:lnTo>
                      <a:lnTo>
                        <a:pt x="84" y="211"/>
                      </a:lnTo>
                      <a:lnTo>
                        <a:pt x="85" y="213"/>
                      </a:lnTo>
                      <a:lnTo>
                        <a:pt x="86" y="215"/>
                      </a:lnTo>
                      <a:lnTo>
                        <a:pt x="87" y="218"/>
                      </a:lnTo>
                      <a:lnTo>
                        <a:pt x="88" y="220"/>
                      </a:lnTo>
                      <a:lnTo>
                        <a:pt x="89" y="223"/>
                      </a:lnTo>
                      <a:lnTo>
                        <a:pt x="89" y="225"/>
                      </a:lnTo>
                      <a:lnTo>
                        <a:pt x="90" y="227"/>
                      </a:lnTo>
                      <a:lnTo>
                        <a:pt x="91" y="230"/>
                      </a:lnTo>
                      <a:lnTo>
                        <a:pt x="91" y="232"/>
                      </a:lnTo>
                      <a:lnTo>
                        <a:pt x="92" y="235"/>
                      </a:lnTo>
                      <a:lnTo>
                        <a:pt x="93" y="237"/>
                      </a:lnTo>
                      <a:lnTo>
                        <a:pt x="93" y="240"/>
                      </a:lnTo>
                      <a:lnTo>
                        <a:pt x="93" y="242"/>
                      </a:lnTo>
                      <a:lnTo>
                        <a:pt x="94" y="245"/>
                      </a:lnTo>
                      <a:lnTo>
                        <a:pt x="94" y="247"/>
                      </a:lnTo>
                      <a:lnTo>
                        <a:pt x="94" y="250"/>
                      </a:lnTo>
                      <a:lnTo>
                        <a:pt x="94" y="252"/>
                      </a:lnTo>
                      <a:lnTo>
                        <a:pt x="95" y="255"/>
                      </a:lnTo>
                      <a:lnTo>
                        <a:pt x="95" y="257"/>
                      </a:lnTo>
                      <a:lnTo>
                        <a:pt x="95" y="259"/>
                      </a:lnTo>
                      <a:lnTo>
                        <a:pt x="95" y="262"/>
                      </a:lnTo>
                      <a:lnTo>
                        <a:pt x="95" y="264"/>
                      </a:lnTo>
                      <a:lnTo>
                        <a:pt x="96" y="267"/>
                      </a:lnTo>
                      <a:lnTo>
                        <a:pt x="96" y="269"/>
                      </a:lnTo>
                      <a:lnTo>
                        <a:pt x="96" y="272"/>
                      </a:lnTo>
                      <a:lnTo>
                        <a:pt x="96" y="275"/>
                      </a:lnTo>
                      <a:lnTo>
                        <a:pt x="96" y="277"/>
                      </a:lnTo>
                      <a:lnTo>
                        <a:pt x="96" y="280"/>
                      </a:lnTo>
                      <a:lnTo>
                        <a:pt x="96" y="282"/>
                      </a:lnTo>
                      <a:lnTo>
                        <a:pt x="96" y="285"/>
                      </a:lnTo>
                      <a:lnTo>
                        <a:pt x="96" y="287"/>
                      </a:lnTo>
                      <a:lnTo>
                        <a:pt x="96" y="289"/>
                      </a:lnTo>
                      <a:lnTo>
                        <a:pt x="96" y="291"/>
                      </a:lnTo>
                      <a:lnTo>
                        <a:pt x="96" y="294"/>
                      </a:lnTo>
                      <a:lnTo>
                        <a:pt x="95" y="296"/>
                      </a:lnTo>
                      <a:lnTo>
                        <a:pt x="95" y="299"/>
                      </a:lnTo>
                      <a:lnTo>
                        <a:pt x="95" y="301"/>
                      </a:lnTo>
                      <a:lnTo>
                        <a:pt x="95" y="303"/>
                      </a:lnTo>
                      <a:lnTo>
                        <a:pt x="95" y="306"/>
                      </a:lnTo>
                      <a:lnTo>
                        <a:pt x="94" y="308"/>
                      </a:lnTo>
                      <a:lnTo>
                        <a:pt x="94" y="310"/>
                      </a:lnTo>
                      <a:lnTo>
                        <a:pt x="94" y="313"/>
                      </a:lnTo>
                      <a:lnTo>
                        <a:pt x="94" y="315"/>
                      </a:lnTo>
                      <a:lnTo>
                        <a:pt x="93" y="317"/>
                      </a:lnTo>
                      <a:lnTo>
                        <a:pt x="93" y="320"/>
                      </a:lnTo>
                      <a:lnTo>
                        <a:pt x="92" y="322"/>
                      </a:lnTo>
                      <a:lnTo>
                        <a:pt x="91" y="324"/>
                      </a:lnTo>
                      <a:lnTo>
                        <a:pt x="91" y="327"/>
                      </a:lnTo>
                      <a:lnTo>
                        <a:pt x="89" y="329"/>
                      </a:lnTo>
                      <a:lnTo>
                        <a:pt x="89" y="331"/>
                      </a:lnTo>
                      <a:lnTo>
                        <a:pt x="88" y="332"/>
                      </a:lnTo>
                      <a:lnTo>
                        <a:pt x="86" y="334"/>
                      </a:lnTo>
                      <a:lnTo>
                        <a:pt x="85" y="336"/>
                      </a:lnTo>
                      <a:lnTo>
                        <a:pt x="84" y="337"/>
                      </a:lnTo>
                      <a:lnTo>
                        <a:pt x="83" y="339"/>
                      </a:lnTo>
                      <a:lnTo>
                        <a:pt x="81" y="340"/>
                      </a:lnTo>
                      <a:lnTo>
                        <a:pt x="79" y="341"/>
                      </a:lnTo>
                      <a:lnTo>
                        <a:pt x="78" y="342"/>
                      </a:lnTo>
                      <a:lnTo>
                        <a:pt x="76" y="343"/>
                      </a:lnTo>
                      <a:lnTo>
                        <a:pt x="74" y="344"/>
                      </a:lnTo>
                      <a:lnTo>
                        <a:pt x="71" y="345"/>
                      </a:lnTo>
                      <a:lnTo>
                        <a:pt x="70" y="345"/>
                      </a:lnTo>
                      <a:lnTo>
                        <a:pt x="68" y="345"/>
                      </a:lnTo>
                      <a:lnTo>
                        <a:pt x="65" y="345"/>
                      </a:lnTo>
                      <a:lnTo>
                        <a:pt x="63" y="346"/>
                      </a:lnTo>
                      <a:lnTo>
                        <a:pt x="62" y="346"/>
                      </a:lnTo>
                      <a:lnTo>
                        <a:pt x="60" y="346"/>
                      </a:lnTo>
                      <a:lnTo>
                        <a:pt x="57" y="347"/>
                      </a:lnTo>
                      <a:lnTo>
                        <a:pt x="55" y="347"/>
                      </a:lnTo>
                      <a:lnTo>
                        <a:pt x="53" y="347"/>
                      </a:lnTo>
                      <a:lnTo>
                        <a:pt x="52" y="347"/>
                      </a:lnTo>
                      <a:lnTo>
                        <a:pt x="49" y="347"/>
                      </a:lnTo>
                      <a:lnTo>
                        <a:pt x="47" y="347"/>
                      </a:lnTo>
                      <a:lnTo>
                        <a:pt x="45" y="348"/>
                      </a:lnTo>
                      <a:lnTo>
                        <a:pt x="44" y="348"/>
                      </a:lnTo>
                      <a:lnTo>
                        <a:pt x="41" y="348"/>
                      </a:lnTo>
                      <a:lnTo>
                        <a:pt x="39" y="347"/>
                      </a:lnTo>
                      <a:lnTo>
                        <a:pt x="37" y="347"/>
                      </a:lnTo>
                      <a:lnTo>
                        <a:pt x="35" y="347"/>
                      </a:lnTo>
                      <a:lnTo>
                        <a:pt x="33" y="347"/>
                      </a:lnTo>
                      <a:lnTo>
                        <a:pt x="31" y="347"/>
                      </a:lnTo>
                      <a:lnTo>
                        <a:pt x="29" y="347"/>
                      </a:lnTo>
                      <a:lnTo>
                        <a:pt x="27" y="347"/>
                      </a:lnTo>
                      <a:lnTo>
                        <a:pt x="25" y="346"/>
                      </a:lnTo>
                      <a:lnTo>
                        <a:pt x="23" y="346"/>
                      </a:lnTo>
                      <a:lnTo>
                        <a:pt x="21" y="346"/>
                      </a:lnTo>
                      <a:lnTo>
                        <a:pt x="19" y="346"/>
                      </a:lnTo>
                      <a:lnTo>
                        <a:pt x="17" y="346"/>
                      </a:lnTo>
                      <a:lnTo>
                        <a:pt x="15" y="346"/>
                      </a:lnTo>
                      <a:lnTo>
                        <a:pt x="13" y="345"/>
                      </a:lnTo>
                      <a:lnTo>
                        <a:pt x="11" y="345"/>
                      </a:lnTo>
                      <a:lnTo>
                        <a:pt x="9" y="345"/>
                      </a:lnTo>
                      <a:lnTo>
                        <a:pt x="7" y="345"/>
                      </a:lnTo>
                      <a:lnTo>
                        <a:pt x="5" y="345"/>
                      </a:lnTo>
                      <a:lnTo>
                        <a:pt x="4" y="345"/>
                      </a:lnTo>
                      <a:lnTo>
                        <a:pt x="3" y="344"/>
                      </a:lnTo>
                      <a:lnTo>
                        <a:pt x="2" y="343"/>
                      </a:lnTo>
                      <a:lnTo>
                        <a:pt x="1" y="343"/>
                      </a:lnTo>
                      <a:lnTo>
                        <a:pt x="0" y="342"/>
                      </a:lnTo>
                      <a:lnTo>
                        <a:pt x="0" y="341"/>
                      </a:lnTo>
                      <a:lnTo>
                        <a:pt x="0" y="340"/>
                      </a:lnTo>
                      <a:lnTo>
                        <a:pt x="0" y="339"/>
                      </a:lnTo>
                      <a:lnTo>
                        <a:pt x="0" y="338"/>
                      </a:lnTo>
                      <a:lnTo>
                        <a:pt x="0" y="337"/>
                      </a:lnTo>
                      <a:lnTo>
                        <a:pt x="0" y="336"/>
                      </a:lnTo>
                      <a:lnTo>
                        <a:pt x="0" y="326"/>
                      </a:lnTo>
                      <a:lnTo>
                        <a:pt x="1" y="315"/>
                      </a:lnTo>
                      <a:lnTo>
                        <a:pt x="3" y="304"/>
                      </a:lnTo>
                      <a:lnTo>
                        <a:pt x="4" y="293"/>
                      </a:lnTo>
                      <a:lnTo>
                        <a:pt x="5" y="283"/>
                      </a:lnTo>
                      <a:lnTo>
                        <a:pt x="7" y="272"/>
                      </a:lnTo>
                      <a:lnTo>
                        <a:pt x="8" y="261"/>
                      </a:lnTo>
                      <a:lnTo>
                        <a:pt x="10" y="250"/>
                      </a:lnTo>
                      <a:lnTo>
                        <a:pt x="12" y="239"/>
                      </a:lnTo>
                      <a:lnTo>
                        <a:pt x="14" y="229"/>
                      </a:lnTo>
                      <a:lnTo>
                        <a:pt x="16" y="218"/>
                      </a:lnTo>
                      <a:lnTo>
                        <a:pt x="18" y="207"/>
                      </a:lnTo>
                      <a:lnTo>
                        <a:pt x="20" y="197"/>
                      </a:lnTo>
                      <a:lnTo>
                        <a:pt x="22" y="186"/>
                      </a:lnTo>
                      <a:lnTo>
                        <a:pt x="25" y="176"/>
                      </a:lnTo>
                      <a:lnTo>
                        <a:pt x="28" y="164"/>
                      </a:lnTo>
                      <a:lnTo>
                        <a:pt x="31" y="155"/>
                      </a:lnTo>
                      <a:lnTo>
                        <a:pt x="34" y="144"/>
                      </a:lnTo>
                      <a:lnTo>
                        <a:pt x="36" y="134"/>
                      </a:lnTo>
                      <a:lnTo>
                        <a:pt x="40" y="123"/>
                      </a:lnTo>
                      <a:lnTo>
                        <a:pt x="43" y="113"/>
                      </a:lnTo>
                      <a:lnTo>
                        <a:pt x="46" y="102"/>
                      </a:lnTo>
                      <a:lnTo>
                        <a:pt x="50" y="92"/>
                      </a:lnTo>
                      <a:lnTo>
                        <a:pt x="53" y="83"/>
                      </a:lnTo>
                      <a:lnTo>
                        <a:pt x="57" y="72"/>
                      </a:lnTo>
                      <a:lnTo>
                        <a:pt x="61" y="62"/>
                      </a:lnTo>
                      <a:lnTo>
                        <a:pt x="65" y="53"/>
                      </a:lnTo>
                      <a:lnTo>
                        <a:pt x="70" y="42"/>
                      </a:lnTo>
                      <a:lnTo>
                        <a:pt x="74" y="33"/>
                      </a:lnTo>
                      <a:lnTo>
                        <a:pt x="78" y="23"/>
                      </a:lnTo>
                      <a:lnTo>
                        <a:pt x="83" y="13"/>
                      </a:lnTo>
                      <a:lnTo>
                        <a:pt x="88" y="4"/>
                      </a:lnTo>
                      <a:lnTo>
                        <a:pt x="89" y="3"/>
                      </a:lnTo>
                      <a:lnTo>
                        <a:pt x="90" y="3"/>
                      </a:lnTo>
                      <a:lnTo>
                        <a:pt x="91" y="2"/>
                      </a:lnTo>
                      <a:lnTo>
                        <a:pt x="93" y="2"/>
                      </a:lnTo>
                      <a:lnTo>
                        <a:pt x="94" y="2"/>
                      </a:lnTo>
                      <a:lnTo>
                        <a:pt x="95" y="1"/>
                      </a:lnTo>
                      <a:lnTo>
                        <a:pt x="97" y="1"/>
                      </a:lnTo>
                      <a:lnTo>
                        <a:pt x="98" y="1"/>
                      </a:lnTo>
                      <a:lnTo>
                        <a:pt x="99" y="0"/>
                      </a:lnTo>
                      <a:lnTo>
                        <a:pt x="101" y="0"/>
                      </a:lnTo>
                      <a:lnTo>
                        <a:pt x="102" y="0"/>
                      </a:lnTo>
                      <a:lnTo>
                        <a:pt x="104" y="0"/>
                      </a:lnTo>
                      <a:lnTo>
                        <a:pt x="106" y="0"/>
                      </a:lnTo>
                      <a:lnTo>
                        <a:pt x="107" y="0"/>
                      </a:lnTo>
                      <a:lnTo>
                        <a:pt x="109" y="0"/>
                      </a:lnTo>
                      <a:lnTo>
                        <a:pt x="110" y="0"/>
                      </a:lnTo>
                      <a:lnTo>
                        <a:pt x="112" y="0"/>
                      </a:lnTo>
                      <a:lnTo>
                        <a:pt x="113" y="0"/>
                      </a:lnTo>
                      <a:lnTo>
                        <a:pt x="115" y="0"/>
                      </a:lnTo>
                      <a:lnTo>
                        <a:pt x="116" y="0"/>
                      </a:lnTo>
                      <a:lnTo>
                        <a:pt x="117" y="0"/>
                      </a:lnTo>
                      <a:lnTo>
                        <a:pt x="119" y="0"/>
                      </a:lnTo>
                      <a:lnTo>
                        <a:pt x="120" y="0"/>
                      </a:lnTo>
                      <a:lnTo>
                        <a:pt x="122" y="0"/>
                      </a:lnTo>
                      <a:lnTo>
                        <a:pt x="124" y="1"/>
                      </a:lnTo>
                      <a:lnTo>
                        <a:pt x="125" y="1"/>
                      </a:lnTo>
                      <a:lnTo>
                        <a:pt x="126" y="2"/>
                      </a:lnTo>
                      <a:lnTo>
                        <a:pt x="127" y="2"/>
                      </a:lnTo>
                      <a:lnTo>
                        <a:pt x="128" y="3"/>
                      </a:lnTo>
                      <a:lnTo>
                        <a:pt x="130" y="3"/>
                      </a:lnTo>
                      <a:lnTo>
                        <a:pt x="131" y="4"/>
                      </a:lnTo>
                      <a:lnTo>
                        <a:pt x="132" y="5"/>
                      </a:lnTo>
                      <a:lnTo>
                        <a:pt x="134" y="6"/>
                      </a:lnTo>
                      <a:lnTo>
                        <a:pt x="135" y="7"/>
                      </a:lnTo>
                      <a:lnTo>
                        <a:pt x="137" y="9"/>
                      </a:lnTo>
                      <a:lnTo>
                        <a:pt x="138" y="10"/>
                      </a:lnTo>
                      <a:lnTo>
                        <a:pt x="140" y="11"/>
                      </a:lnTo>
                      <a:lnTo>
                        <a:pt x="141" y="13"/>
                      </a:lnTo>
                      <a:lnTo>
                        <a:pt x="143" y="14"/>
                      </a:lnTo>
                      <a:lnTo>
                        <a:pt x="144" y="15"/>
                      </a:lnTo>
                      <a:lnTo>
                        <a:pt x="145" y="17"/>
                      </a:lnTo>
                      <a:lnTo>
                        <a:pt x="146" y="18"/>
                      </a:lnTo>
                      <a:lnTo>
                        <a:pt x="148" y="20"/>
                      </a:lnTo>
                      <a:lnTo>
                        <a:pt x="149" y="21"/>
                      </a:lnTo>
                      <a:lnTo>
                        <a:pt x="150" y="23"/>
                      </a:lnTo>
                      <a:lnTo>
                        <a:pt x="151" y="24"/>
                      </a:lnTo>
                      <a:lnTo>
                        <a:pt x="153" y="25"/>
                      </a:lnTo>
                      <a:lnTo>
                        <a:pt x="154" y="27"/>
                      </a:lnTo>
                      <a:lnTo>
                        <a:pt x="155" y="29"/>
                      </a:lnTo>
                      <a:lnTo>
                        <a:pt x="156" y="30"/>
                      </a:lnTo>
                      <a:lnTo>
                        <a:pt x="158" y="32"/>
                      </a:lnTo>
                      <a:lnTo>
                        <a:pt x="158" y="33"/>
                      </a:lnTo>
                      <a:lnTo>
                        <a:pt x="159" y="35"/>
                      </a:lnTo>
                      <a:lnTo>
                        <a:pt x="161" y="37"/>
                      </a:lnTo>
                      <a:lnTo>
                        <a:pt x="162" y="38"/>
                      </a:lnTo>
                      <a:lnTo>
                        <a:pt x="163" y="40"/>
                      </a:lnTo>
                      <a:lnTo>
                        <a:pt x="164" y="41"/>
                      </a:lnTo>
                      <a:lnTo>
                        <a:pt x="165" y="43"/>
                      </a:lnTo>
                      <a:lnTo>
                        <a:pt x="166" y="44"/>
                      </a:lnTo>
                      <a:lnTo>
                        <a:pt x="168" y="46"/>
                      </a:lnTo>
                      <a:lnTo>
                        <a:pt x="169" y="48"/>
                      </a:lnTo>
                      <a:lnTo>
                        <a:pt x="170" y="49"/>
                      </a:lnTo>
                      <a:lnTo>
                        <a:pt x="171" y="51"/>
                      </a:lnTo>
                      <a:lnTo>
                        <a:pt x="173" y="53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2" name="Freeform 220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3" name="Freeform 221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0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4" name="Freeform 222"/>
                <p:cNvSpPr>
                  <a:spLocks/>
                </p:cNvSpPr>
                <p:nvPr/>
              </p:nvSpPr>
              <p:spPr bwMode="auto">
                <a:xfrm>
                  <a:off x="5222" y="2451"/>
                  <a:ext cx="29" cy="28"/>
                </a:xfrm>
                <a:custGeom>
                  <a:avLst/>
                  <a:gdLst>
                    <a:gd name="T0" fmla="*/ 2 w 29"/>
                    <a:gd name="T1" fmla="*/ 0 h 28"/>
                    <a:gd name="T2" fmla="*/ 28 w 29"/>
                    <a:gd name="T3" fmla="*/ 22 h 28"/>
                    <a:gd name="T4" fmla="*/ 24 w 29"/>
                    <a:gd name="T5" fmla="*/ 27 h 28"/>
                    <a:gd name="T6" fmla="*/ 0 w 29"/>
                    <a:gd name="T7" fmla="*/ 2 h 28"/>
                    <a:gd name="T8" fmla="*/ 2 w 29"/>
                    <a:gd name="T9" fmla="*/ 0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" y="0"/>
                      </a:moveTo>
                      <a:lnTo>
                        <a:pt x="28" y="22"/>
                      </a:lnTo>
                      <a:lnTo>
                        <a:pt x="24" y="27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5" name="Freeform 223"/>
                <p:cNvSpPr>
                  <a:spLocks/>
                </p:cNvSpPr>
                <p:nvPr/>
              </p:nvSpPr>
              <p:spPr bwMode="auto">
                <a:xfrm>
                  <a:off x="5222" y="2451"/>
                  <a:ext cx="29" cy="28"/>
                </a:xfrm>
                <a:custGeom>
                  <a:avLst/>
                  <a:gdLst>
                    <a:gd name="T0" fmla="*/ 2 w 29"/>
                    <a:gd name="T1" fmla="*/ 0 h 28"/>
                    <a:gd name="T2" fmla="*/ 28 w 29"/>
                    <a:gd name="T3" fmla="*/ 22 h 28"/>
                    <a:gd name="T4" fmla="*/ 24 w 29"/>
                    <a:gd name="T5" fmla="*/ 27 h 28"/>
                    <a:gd name="T6" fmla="*/ 0 w 29"/>
                    <a:gd name="T7" fmla="*/ 2 h 28"/>
                    <a:gd name="T8" fmla="*/ 2 w 29"/>
                    <a:gd name="T9" fmla="*/ 0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" y="0"/>
                      </a:moveTo>
                      <a:lnTo>
                        <a:pt x="28" y="22"/>
                      </a:lnTo>
                      <a:lnTo>
                        <a:pt x="24" y="27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6" name="Freeform 224"/>
                <p:cNvSpPr>
                  <a:spLocks/>
                </p:cNvSpPr>
                <p:nvPr/>
              </p:nvSpPr>
              <p:spPr bwMode="auto">
                <a:xfrm>
                  <a:off x="5217" y="2456"/>
                  <a:ext cx="26" cy="31"/>
                </a:xfrm>
                <a:custGeom>
                  <a:avLst/>
                  <a:gdLst>
                    <a:gd name="T0" fmla="*/ 2 w 26"/>
                    <a:gd name="T1" fmla="*/ 0 h 31"/>
                    <a:gd name="T2" fmla="*/ 25 w 26"/>
                    <a:gd name="T3" fmla="*/ 26 h 31"/>
                    <a:gd name="T4" fmla="*/ 21 w 26"/>
                    <a:gd name="T5" fmla="*/ 30 h 31"/>
                    <a:gd name="T6" fmla="*/ 0 w 26"/>
                    <a:gd name="T7" fmla="*/ 2 h 31"/>
                    <a:gd name="T8" fmla="*/ 2 w 26"/>
                    <a:gd name="T9" fmla="*/ 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" y="0"/>
                      </a:moveTo>
                      <a:lnTo>
                        <a:pt x="25" y="26"/>
                      </a:lnTo>
                      <a:lnTo>
                        <a:pt x="21" y="30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7" name="Freeform 225"/>
                <p:cNvSpPr>
                  <a:spLocks/>
                </p:cNvSpPr>
                <p:nvPr/>
              </p:nvSpPr>
              <p:spPr bwMode="auto">
                <a:xfrm>
                  <a:off x="5217" y="2456"/>
                  <a:ext cx="26" cy="31"/>
                </a:xfrm>
                <a:custGeom>
                  <a:avLst/>
                  <a:gdLst>
                    <a:gd name="T0" fmla="*/ 2 w 26"/>
                    <a:gd name="T1" fmla="*/ 0 h 31"/>
                    <a:gd name="T2" fmla="*/ 25 w 26"/>
                    <a:gd name="T3" fmla="*/ 26 h 31"/>
                    <a:gd name="T4" fmla="*/ 21 w 26"/>
                    <a:gd name="T5" fmla="*/ 30 h 31"/>
                    <a:gd name="T6" fmla="*/ 0 w 26"/>
                    <a:gd name="T7" fmla="*/ 2 h 31"/>
                    <a:gd name="T8" fmla="*/ 2 w 26"/>
                    <a:gd name="T9" fmla="*/ 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" y="0"/>
                      </a:moveTo>
                      <a:lnTo>
                        <a:pt x="25" y="26"/>
                      </a:lnTo>
                      <a:lnTo>
                        <a:pt x="21" y="30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8" name="Freeform 226"/>
                <p:cNvSpPr>
                  <a:spLocks/>
                </p:cNvSpPr>
                <p:nvPr/>
              </p:nvSpPr>
              <p:spPr bwMode="auto">
                <a:xfrm>
                  <a:off x="5212" y="2462"/>
                  <a:ext cx="24" cy="32"/>
                </a:xfrm>
                <a:custGeom>
                  <a:avLst/>
                  <a:gdLst>
                    <a:gd name="T0" fmla="*/ 3 w 24"/>
                    <a:gd name="T1" fmla="*/ 0 h 32"/>
                    <a:gd name="T2" fmla="*/ 23 w 24"/>
                    <a:gd name="T3" fmla="*/ 28 h 32"/>
                    <a:gd name="T4" fmla="*/ 19 w 24"/>
                    <a:gd name="T5" fmla="*/ 31 h 32"/>
                    <a:gd name="T6" fmla="*/ 0 w 24"/>
                    <a:gd name="T7" fmla="*/ 2 h 32"/>
                    <a:gd name="T8" fmla="*/ 3 w 24"/>
                    <a:gd name="T9" fmla="*/ 0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2"/>
                    <a:gd name="T17" fmla="*/ 24 w 24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2">
                      <a:moveTo>
                        <a:pt x="3" y="0"/>
                      </a:moveTo>
                      <a:lnTo>
                        <a:pt x="23" y="28"/>
                      </a:lnTo>
                      <a:lnTo>
                        <a:pt x="19" y="31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49" name="Freeform 227"/>
                <p:cNvSpPr>
                  <a:spLocks/>
                </p:cNvSpPr>
                <p:nvPr/>
              </p:nvSpPr>
              <p:spPr bwMode="auto">
                <a:xfrm>
                  <a:off x="5212" y="2462"/>
                  <a:ext cx="24" cy="32"/>
                </a:xfrm>
                <a:custGeom>
                  <a:avLst/>
                  <a:gdLst>
                    <a:gd name="T0" fmla="*/ 3 w 24"/>
                    <a:gd name="T1" fmla="*/ 0 h 32"/>
                    <a:gd name="T2" fmla="*/ 23 w 24"/>
                    <a:gd name="T3" fmla="*/ 28 h 32"/>
                    <a:gd name="T4" fmla="*/ 19 w 24"/>
                    <a:gd name="T5" fmla="*/ 31 h 32"/>
                    <a:gd name="T6" fmla="*/ 0 w 24"/>
                    <a:gd name="T7" fmla="*/ 2 h 32"/>
                    <a:gd name="T8" fmla="*/ 3 w 24"/>
                    <a:gd name="T9" fmla="*/ 0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2"/>
                    <a:gd name="T17" fmla="*/ 24 w 24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2">
                      <a:moveTo>
                        <a:pt x="3" y="0"/>
                      </a:moveTo>
                      <a:lnTo>
                        <a:pt x="23" y="28"/>
                      </a:lnTo>
                      <a:lnTo>
                        <a:pt x="19" y="31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0" name="Freeform 228"/>
                <p:cNvSpPr>
                  <a:spLocks/>
                </p:cNvSpPr>
                <p:nvPr/>
              </p:nvSpPr>
              <p:spPr bwMode="auto">
                <a:xfrm>
                  <a:off x="5206" y="2466"/>
                  <a:ext cx="23" cy="34"/>
                </a:xfrm>
                <a:custGeom>
                  <a:avLst/>
                  <a:gdLst>
                    <a:gd name="T0" fmla="*/ 3 w 23"/>
                    <a:gd name="T1" fmla="*/ 0 h 34"/>
                    <a:gd name="T2" fmla="*/ 22 w 23"/>
                    <a:gd name="T3" fmla="*/ 30 h 34"/>
                    <a:gd name="T4" fmla="*/ 18 w 23"/>
                    <a:gd name="T5" fmla="*/ 33 h 34"/>
                    <a:gd name="T6" fmla="*/ 0 w 23"/>
                    <a:gd name="T7" fmla="*/ 2 h 34"/>
                    <a:gd name="T8" fmla="*/ 3 w 23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4"/>
                    <a:gd name="T17" fmla="*/ 23 w 23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4">
                      <a:moveTo>
                        <a:pt x="3" y="0"/>
                      </a:moveTo>
                      <a:lnTo>
                        <a:pt x="22" y="30"/>
                      </a:lnTo>
                      <a:lnTo>
                        <a:pt x="18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1" name="Freeform 229"/>
                <p:cNvSpPr>
                  <a:spLocks/>
                </p:cNvSpPr>
                <p:nvPr/>
              </p:nvSpPr>
              <p:spPr bwMode="auto">
                <a:xfrm>
                  <a:off x="5206" y="2466"/>
                  <a:ext cx="23" cy="34"/>
                </a:xfrm>
                <a:custGeom>
                  <a:avLst/>
                  <a:gdLst>
                    <a:gd name="T0" fmla="*/ 3 w 23"/>
                    <a:gd name="T1" fmla="*/ 0 h 34"/>
                    <a:gd name="T2" fmla="*/ 22 w 23"/>
                    <a:gd name="T3" fmla="*/ 30 h 34"/>
                    <a:gd name="T4" fmla="*/ 18 w 23"/>
                    <a:gd name="T5" fmla="*/ 33 h 34"/>
                    <a:gd name="T6" fmla="*/ 0 w 23"/>
                    <a:gd name="T7" fmla="*/ 2 h 34"/>
                    <a:gd name="T8" fmla="*/ 3 w 23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4"/>
                    <a:gd name="T17" fmla="*/ 23 w 23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4">
                      <a:moveTo>
                        <a:pt x="3" y="0"/>
                      </a:moveTo>
                      <a:lnTo>
                        <a:pt x="22" y="30"/>
                      </a:lnTo>
                      <a:lnTo>
                        <a:pt x="18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2" name="Freeform 230"/>
                <p:cNvSpPr>
                  <a:spLocks/>
                </p:cNvSpPr>
                <p:nvPr/>
              </p:nvSpPr>
              <p:spPr bwMode="auto">
                <a:xfrm>
                  <a:off x="5200" y="2470"/>
                  <a:ext cx="23" cy="36"/>
                </a:xfrm>
                <a:custGeom>
                  <a:avLst/>
                  <a:gdLst>
                    <a:gd name="T0" fmla="*/ 0 w 23"/>
                    <a:gd name="T1" fmla="*/ 2 h 36"/>
                    <a:gd name="T2" fmla="*/ 3 w 23"/>
                    <a:gd name="T3" fmla="*/ 0 h 36"/>
                    <a:gd name="T4" fmla="*/ 22 w 23"/>
                    <a:gd name="T5" fmla="*/ 32 h 36"/>
                    <a:gd name="T6" fmla="*/ 18 w 23"/>
                    <a:gd name="T7" fmla="*/ 35 h 36"/>
                    <a:gd name="T8" fmla="*/ 0 w 23"/>
                    <a:gd name="T9" fmla="*/ 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6"/>
                    <a:gd name="T17" fmla="*/ 23 w 23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6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22" y="32"/>
                      </a:lnTo>
                      <a:lnTo>
                        <a:pt x="18" y="35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3" name="Freeform 231"/>
                <p:cNvSpPr>
                  <a:spLocks/>
                </p:cNvSpPr>
                <p:nvPr/>
              </p:nvSpPr>
              <p:spPr bwMode="auto">
                <a:xfrm>
                  <a:off x="5200" y="2470"/>
                  <a:ext cx="23" cy="36"/>
                </a:xfrm>
                <a:custGeom>
                  <a:avLst/>
                  <a:gdLst>
                    <a:gd name="T0" fmla="*/ 0 w 23"/>
                    <a:gd name="T1" fmla="*/ 2 h 36"/>
                    <a:gd name="T2" fmla="*/ 3 w 23"/>
                    <a:gd name="T3" fmla="*/ 0 h 36"/>
                    <a:gd name="T4" fmla="*/ 22 w 23"/>
                    <a:gd name="T5" fmla="*/ 32 h 36"/>
                    <a:gd name="T6" fmla="*/ 18 w 23"/>
                    <a:gd name="T7" fmla="*/ 35 h 3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3"/>
                    <a:gd name="T13" fmla="*/ 0 h 36"/>
                    <a:gd name="T14" fmla="*/ 23 w 23"/>
                    <a:gd name="T15" fmla="*/ 36 h 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3" h="36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22" y="32"/>
                      </a:lnTo>
                      <a:lnTo>
                        <a:pt x="18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4" name="Freeform 232"/>
                <p:cNvSpPr>
                  <a:spLocks/>
                </p:cNvSpPr>
                <p:nvPr/>
              </p:nvSpPr>
              <p:spPr bwMode="auto">
                <a:xfrm>
                  <a:off x="5194" y="2476"/>
                  <a:ext cx="21" cy="34"/>
                </a:xfrm>
                <a:custGeom>
                  <a:avLst/>
                  <a:gdLst>
                    <a:gd name="T0" fmla="*/ 3 w 21"/>
                    <a:gd name="T1" fmla="*/ 0 h 34"/>
                    <a:gd name="T2" fmla="*/ 20 w 21"/>
                    <a:gd name="T3" fmla="*/ 30 h 34"/>
                    <a:gd name="T4" fmla="*/ 16 w 21"/>
                    <a:gd name="T5" fmla="*/ 33 h 34"/>
                    <a:gd name="T6" fmla="*/ 0 w 21"/>
                    <a:gd name="T7" fmla="*/ 2 h 34"/>
                    <a:gd name="T8" fmla="*/ 3 w 21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3" y="0"/>
                      </a:moveTo>
                      <a:lnTo>
                        <a:pt x="20" y="30"/>
                      </a:lnTo>
                      <a:lnTo>
                        <a:pt x="16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5" name="Freeform 233"/>
                <p:cNvSpPr>
                  <a:spLocks/>
                </p:cNvSpPr>
                <p:nvPr/>
              </p:nvSpPr>
              <p:spPr bwMode="auto">
                <a:xfrm>
                  <a:off x="5194" y="2476"/>
                  <a:ext cx="21" cy="34"/>
                </a:xfrm>
                <a:custGeom>
                  <a:avLst/>
                  <a:gdLst>
                    <a:gd name="T0" fmla="*/ 3 w 21"/>
                    <a:gd name="T1" fmla="*/ 0 h 34"/>
                    <a:gd name="T2" fmla="*/ 20 w 21"/>
                    <a:gd name="T3" fmla="*/ 30 h 34"/>
                    <a:gd name="T4" fmla="*/ 16 w 21"/>
                    <a:gd name="T5" fmla="*/ 33 h 34"/>
                    <a:gd name="T6" fmla="*/ 0 w 21"/>
                    <a:gd name="T7" fmla="*/ 2 h 34"/>
                    <a:gd name="T8" fmla="*/ 3 w 21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3" y="0"/>
                      </a:moveTo>
                      <a:lnTo>
                        <a:pt x="20" y="30"/>
                      </a:lnTo>
                      <a:lnTo>
                        <a:pt x="16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6" name="Freeform 234"/>
                <p:cNvSpPr>
                  <a:spLocks/>
                </p:cNvSpPr>
                <p:nvPr/>
              </p:nvSpPr>
              <p:spPr bwMode="auto">
                <a:xfrm>
                  <a:off x="5187" y="2480"/>
                  <a:ext cx="20" cy="36"/>
                </a:xfrm>
                <a:custGeom>
                  <a:avLst/>
                  <a:gdLst>
                    <a:gd name="T0" fmla="*/ 3 w 20"/>
                    <a:gd name="T1" fmla="*/ 0 h 36"/>
                    <a:gd name="T2" fmla="*/ 19 w 20"/>
                    <a:gd name="T3" fmla="*/ 32 h 36"/>
                    <a:gd name="T4" fmla="*/ 15 w 20"/>
                    <a:gd name="T5" fmla="*/ 35 h 36"/>
                    <a:gd name="T6" fmla="*/ 0 w 20"/>
                    <a:gd name="T7" fmla="*/ 2 h 36"/>
                    <a:gd name="T8" fmla="*/ 3 w 20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3" y="0"/>
                      </a:moveTo>
                      <a:lnTo>
                        <a:pt x="19" y="32"/>
                      </a:lnTo>
                      <a:lnTo>
                        <a:pt x="15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7" name="Freeform 235"/>
                <p:cNvSpPr>
                  <a:spLocks/>
                </p:cNvSpPr>
                <p:nvPr/>
              </p:nvSpPr>
              <p:spPr bwMode="auto">
                <a:xfrm>
                  <a:off x="5187" y="2480"/>
                  <a:ext cx="20" cy="36"/>
                </a:xfrm>
                <a:custGeom>
                  <a:avLst/>
                  <a:gdLst>
                    <a:gd name="T0" fmla="*/ 3 w 20"/>
                    <a:gd name="T1" fmla="*/ 0 h 36"/>
                    <a:gd name="T2" fmla="*/ 19 w 20"/>
                    <a:gd name="T3" fmla="*/ 32 h 36"/>
                    <a:gd name="T4" fmla="*/ 15 w 20"/>
                    <a:gd name="T5" fmla="*/ 35 h 36"/>
                    <a:gd name="T6" fmla="*/ 0 w 20"/>
                    <a:gd name="T7" fmla="*/ 2 h 36"/>
                    <a:gd name="T8" fmla="*/ 3 w 20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3" y="0"/>
                      </a:moveTo>
                      <a:lnTo>
                        <a:pt x="19" y="32"/>
                      </a:lnTo>
                      <a:lnTo>
                        <a:pt x="15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8" name="Freeform 236"/>
                <p:cNvSpPr>
                  <a:spLocks/>
                </p:cNvSpPr>
                <p:nvPr/>
              </p:nvSpPr>
              <p:spPr bwMode="auto">
                <a:xfrm>
                  <a:off x="5181" y="2483"/>
                  <a:ext cx="19" cy="37"/>
                </a:xfrm>
                <a:custGeom>
                  <a:avLst/>
                  <a:gdLst>
                    <a:gd name="T0" fmla="*/ 3 w 19"/>
                    <a:gd name="T1" fmla="*/ 0 h 37"/>
                    <a:gd name="T2" fmla="*/ 18 w 19"/>
                    <a:gd name="T3" fmla="*/ 33 h 37"/>
                    <a:gd name="T4" fmla="*/ 14 w 19"/>
                    <a:gd name="T5" fmla="*/ 36 h 37"/>
                    <a:gd name="T6" fmla="*/ 0 w 19"/>
                    <a:gd name="T7" fmla="*/ 2 h 37"/>
                    <a:gd name="T8" fmla="*/ 3 w 19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3" y="0"/>
                      </a:moveTo>
                      <a:lnTo>
                        <a:pt x="18" y="33"/>
                      </a:lnTo>
                      <a:lnTo>
                        <a:pt x="14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59" name="Freeform 237"/>
                <p:cNvSpPr>
                  <a:spLocks/>
                </p:cNvSpPr>
                <p:nvPr/>
              </p:nvSpPr>
              <p:spPr bwMode="auto">
                <a:xfrm>
                  <a:off x="5181" y="2483"/>
                  <a:ext cx="19" cy="37"/>
                </a:xfrm>
                <a:custGeom>
                  <a:avLst/>
                  <a:gdLst>
                    <a:gd name="T0" fmla="*/ 3 w 19"/>
                    <a:gd name="T1" fmla="*/ 0 h 37"/>
                    <a:gd name="T2" fmla="*/ 18 w 19"/>
                    <a:gd name="T3" fmla="*/ 33 h 37"/>
                    <a:gd name="T4" fmla="*/ 14 w 19"/>
                    <a:gd name="T5" fmla="*/ 36 h 37"/>
                    <a:gd name="T6" fmla="*/ 0 w 19"/>
                    <a:gd name="T7" fmla="*/ 2 h 37"/>
                    <a:gd name="T8" fmla="*/ 3 w 19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3" y="0"/>
                      </a:moveTo>
                      <a:lnTo>
                        <a:pt x="18" y="33"/>
                      </a:lnTo>
                      <a:lnTo>
                        <a:pt x="14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0" name="Freeform 238"/>
                <p:cNvSpPr>
                  <a:spLocks/>
                </p:cNvSpPr>
                <p:nvPr/>
              </p:nvSpPr>
              <p:spPr bwMode="auto">
                <a:xfrm>
                  <a:off x="5167" y="2490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1" name="Freeform 239"/>
                <p:cNvSpPr>
                  <a:spLocks/>
                </p:cNvSpPr>
                <p:nvPr/>
              </p:nvSpPr>
              <p:spPr bwMode="auto">
                <a:xfrm>
                  <a:off x="5167" y="2490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2" name="Freeform 240"/>
                <p:cNvSpPr>
                  <a:spLocks/>
                </p:cNvSpPr>
                <p:nvPr/>
              </p:nvSpPr>
              <p:spPr bwMode="auto">
                <a:xfrm>
                  <a:off x="5161" y="2494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2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3" name="Freeform 241"/>
                <p:cNvSpPr>
                  <a:spLocks/>
                </p:cNvSpPr>
                <p:nvPr/>
              </p:nvSpPr>
              <p:spPr bwMode="auto">
                <a:xfrm>
                  <a:off x="5161" y="2494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2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4" name="Freeform 242"/>
                <p:cNvSpPr>
                  <a:spLocks/>
                </p:cNvSpPr>
                <p:nvPr/>
              </p:nvSpPr>
              <p:spPr bwMode="auto">
                <a:xfrm>
                  <a:off x="5154" y="2497"/>
                  <a:ext cx="17" cy="38"/>
                </a:xfrm>
                <a:custGeom>
                  <a:avLst/>
                  <a:gdLst>
                    <a:gd name="T0" fmla="*/ 3 w 17"/>
                    <a:gd name="T1" fmla="*/ 0 h 38"/>
                    <a:gd name="T2" fmla="*/ 16 w 17"/>
                    <a:gd name="T3" fmla="*/ 34 h 38"/>
                    <a:gd name="T4" fmla="*/ 11 w 17"/>
                    <a:gd name="T5" fmla="*/ 37 h 38"/>
                    <a:gd name="T6" fmla="*/ 0 w 17"/>
                    <a:gd name="T7" fmla="*/ 1 h 38"/>
                    <a:gd name="T8" fmla="*/ 3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3" y="0"/>
                      </a:moveTo>
                      <a:lnTo>
                        <a:pt x="16" y="34"/>
                      </a:lnTo>
                      <a:lnTo>
                        <a:pt x="11" y="37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5" name="Freeform 243"/>
                <p:cNvSpPr>
                  <a:spLocks/>
                </p:cNvSpPr>
                <p:nvPr/>
              </p:nvSpPr>
              <p:spPr bwMode="auto">
                <a:xfrm>
                  <a:off x="5154" y="2497"/>
                  <a:ext cx="17" cy="38"/>
                </a:xfrm>
                <a:custGeom>
                  <a:avLst/>
                  <a:gdLst>
                    <a:gd name="T0" fmla="*/ 3 w 17"/>
                    <a:gd name="T1" fmla="*/ 0 h 38"/>
                    <a:gd name="T2" fmla="*/ 16 w 17"/>
                    <a:gd name="T3" fmla="*/ 34 h 38"/>
                    <a:gd name="T4" fmla="*/ 11 w 17"/>
                    <a:gd name="T5" fmla="*/ 37 h 38"/>
                    <a:gd name="T6" fmla="*/ 0 w 17"/>
                    <a:gd name="T7" fmla="*/ 1 h 38"/>
                    <a:gd name="T8" fmla="*/ 3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3" y="0"/>
                      </a:moveTo>
                      <a:lnTo>
                        <a:pt x="16" y="34"/>
                      </a:lnTo>
                      <a:lnTo>
                        <a:pt x="11" y="37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6" name="Freeform 244"/>
                <p:cNvSpPr>
                  <a:spLocks/>
                </p:cNvSpPr>
                <p:nvPr/>
              </p:nvSpPr>
              <p:spPr bwMode="auto">
                <a:xfrm>
                  <a:off x="5147" y="2500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1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7" name="Freeform 245"/>
                <p:cNvSpPr>
                  <a:spLocks/>
                </p:cNvSpPr>
                <p:nvPr/>
              </p:nvSpPr>
              <p:spPr bwMode="auto">
                <a:xfrm>
                  <a:off x="5147" y="2500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1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8" name="Freeform 246"/>
                <p:cNvSpPr>
                  <a:spLocks/>
                </p:cNvSpPr>
                <p:nvPr/>
              </p:nvSpPr>
              <p:spPr bwMode="auto">
                <a:xfrm>
                  <a:off x="5139" y="2503"/>
                  <a:ext cx="17" cy="38"/>
                </a:xfrm>
                <a:custGeom>
                  <a:avLst/>
                  <a:gdLst>
                    <a:gd name="T0" fmla="*/ 4 w 17"/>
                    <a:gd name="T1" fmla="*/ 0 h 38"/>
                    <a:gd name="T2" fmla="*/ 16 w 17"/>
                    <a:gd name="T3" fmla="*/ 35 h 38"/>
                    <a:gd name="T4" fmla="*/ 10 w 17"/>
                    <a:gd name="T5" fmla="*/ 37 h 38"/>
                    <a:gd name="T6" fmla="*/ 0 w 17"/>
                    <a:gd name="T7" fmla="*/ 0 h 38"/>
                    <a:gd name="T8" fmla="*/ 4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4" y="0"/>
                      </a:moveTo>
                      <a:lnTo>
                        <a:pt x="16" y="35"/>
                      </a:lnTo>
                      <a:lnTo>
                        <a:pt x="10" y="37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69" name="Freeform 247"/>
                <p:cNvSpPr>
                  <a:spLocks/>
                </p:cNvSpPr>
                <p:nvPr/>
              </p:nvSpPr>
              <p:spPr bwMode="auto">
                <a:xfrm>
                  <a:off x="5139" y="2503"/>
                  <a:ext cx="17" cy="38"/>
                </a:xfrm>
                <a:custGeom>
                  <a:avLst/>
                  <a:gdLst>
                    <a:gd name="T0" fmla="*/ 4 w 17"/>
                    <a:gd name="T1" fmla="*/ 0 h 38"/>
                    <a:gd name="T2" fmla="*/ 16 w 17"/>
                    <a:gd name="T3" fmla="*/ 35 h 38"/>
                    <a:gd name="T4" fmla="*/ 10 w 17"/>
                    <a:gd name="T5" fmla="*/ 37 h 38"/>
                    <a:gd name="T6" fmla="*/ 0 w 17"/>
                    <a:gd name="T7" fmla="*/ 0 h 38"/>
                    <a:gd name="T8" fmla="*/ 4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4" y="0"/>
                      </a:moveTo>
                      <a:lnTo>
                        <a:pt x="16" y="35"/>
                      </a:lnTo>
                      <a:lnTo>
                        <a:pt x="10" y="37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0" name="Freeform 248"/>
                <p:cNvSpPr>
                  <a:spLocks/>
                </p:cNvSpPr>
                <p:nvPr/>
              </p:nvSpPr>
              <p:spPr bwMode="auto">
                <a:xfrm>
                  <a:off x="5132" y="2505"/>
                  <a:ext cx="17" cy="37"/>
                </a:xfrm>
                <a:custGeom>
                  <a:avLst/>
                  <a:gdLst>
                    <a:gd name="T0" fmla="*/ 5 w 17"/>
                    <a:gd name="T1" fmla="*/ 0 h 37"/>
                    <a:gd name="T2" fmla="*/ 16 w 17"/>
                    <a:gd name="T3" fmla="*/ 34 h 37"/>
                    <a:gd name="T4" fmla="*/ 9 w 17"/>
                    <a:gd name="T5" fmla="*/ 36 h 37"/>
                    <a:gd name="T6" fmla="*/ 0 w 17"/>
                    <a:gd name="T7" fmla="*/ 0 h 37"/>
                    <a:gd name="T8" fmla="*/ 5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5" y="0"/>
                      </a:moveTo>
                      <a:lnTo>
                        <a:pt x="16" y="34"/>
                      </a:lnTo>
                      <a:lnTo>
                        <a:pt x="9" y="36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1" name="Freeform 249"/>
                <p:cNvSpPr>
                  <a:spLocks/>
                </p:cNvSpPr>
                <p:nvPr/>
              </p:nvSpPr>
              <p:spPr bwMode="auto">
                <a:xfrm>
                  <a:off x="5132" y="2505"/>
                  <a:ext cx="17" cy="37"/>
                </a:xfrm>
                <a:custGeom>
                  <a:avLst/>
                  <a:gdLst>
                    <a:gd name="T0" fmla="*/ 5 w 17"/>
                    <a:gd name="T1" fmla="*/ 0 h 37"/>
                    <a:gd name="T2" fmla="*/ 16 w 17"/>
                    <a:gd name="T3" fmla="*/ 34 h 37"/>
                    <a:gd name="T4" fmla="*/ 9 w 17"/>
                    <a:gd name="T5" fmla="*/ 36 h 37"/>
                    <a:gd name="T6" fmla="*/ 0 w 17"/>
                    <a:gd name="T7" fmla="*/ 0 h 37"/>
                    <a:gd name="T8" fmla="*/ 5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5" y="0"/>
                      </a:moveTo>
                      <a:lnTo>
                        <a:pt x="16" y="34"/>
                      </a:lnTo>
                      <a:lnTo>
                        <a:pt x="9" y="36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2" name="Freeform 250"/>
                <p:cNvSpPr>
                  <a:spLocks/>
                </p:cNvSpPr>
                <p:nvPr/>
              </p:nvSpPr>
              <p:spPr bwMode="auto">
                <a:xfrm>
                  <a:off x="5118" y="2508"/>
                  <a:ext cx="17" cy="37"/>
                </a:xfrm>
                <a:custGeom>
                  <a:avLst/>
                  <a:gdLst>
                    <a:gd name="T0" fmla="*/ 12 w 17"/>
                    <a:gd name="T1" fmla="*/ 0 h 37"/>
                    <a:gd name="T2" fmla="*/ 16 w 17"/>
                    <a:gd name="T3" fmla="*/ 36 h 37"/>
                    <a:gd name="T4" fmla="*/ 3 w 17"/>
                    <a:gd name="T5" fmla="*/ 36 h 37"/>
                    <a:gd name="T6" fmla="*/ 0 w 17"/>
                    <a:gd name="T7" fmla="*/ 0 h 37"/>
                    <a:gd name="T8" fmla="*/ 12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0"/>
                      </a:moveTo>
                      <a:lnTo>
                        <a:pt x="16" y="36"/>
                      </a:lnTo>
                      <a:lnTo>
                        <a:pt x="3" y="36"/>
                      </a:lnTo>
                      <a:lnTo>
                        <a:pt x="0" y="0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3" name="Freeform 251"/>
                <p:cNvSpPr>
                  <a:spLocks/>
                </p:cNvSpPr>
                <p:nvPr/>
              </p:nvSpPr>
              <p:spPr bwMode="auto">
                <a:xfrm>
                  <a:off x="5118" y="2508"/>
                  <a:ext cx="17" cy="37"/>
                </a:xfrm>
                <a:custGeom>
                  <a:avLst/>
                  <a:gdLst>
                    <a:gd name="T0" fmla="*/ 12 w 17"/>
                    <a:gd name="T1" fmla="*/ 0 h 37"/>
                    <a:gd name="T2" fmla="*/ 16 w 17"/>
                    <a:gd name="T3" fmla="*/ 36 h 37"/>
                    <a:gd name="T4" fmla="*/ 3 w 17"/>
                    <a:gd name="T5" fmla="*/ 36 h 37"/>
                    <a:gd name="T6" fmla="*/ 0 w 17"/>
                    <a:gd name="T7" fmla="*/ 0 h 37"/>
                    <a:gd name="T8" fmla="*/ 12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0"/>
                      </a:moveTo>
                      <a:lnTo>
                        <a:pt x="16" y="36"/>
                      </a:lnTo>
                      <a:lnTo>
                        <a:pt x="3" y="36"/>
                      </a:lnTo>
                      <a:lnTo>
                        <a:pt x="0" y="0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4" name="Freeform 252"/>
                <p:cNvSpPr>
                  <a:spLocks/>
                </p:cNvSpPr>
                <p:nvPr/>
              </p:nvSpPr>
              <p:spPr bwMode="auto">
                <a:xfrm>
                  <a:off x="5106" y="2507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6 w 17"/>
                    <a:gd name="T3" fmla="*/ 36 h 37"/>
                    <a:gd name="T4" fmla="*/ 0 w 17"/>
                    <a:gd name="T5" fmla="*/ 34 h 37"/>
                    <a:gd name="T6" fmla="*/ 8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6" y="36"/>
                      </a:lnTo>
                      <a:lnTo>
                        <a:pt x="0" y="34"/>
                      </a:lnTo>
                      <a:lnTo>
                        <a:pt x="8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5" name="Freeform 253"/>
                <p:cNvSpPr>
                  <a:spLocks/>
                </p:cNvSpPr>
                <p:nvPr/>
              </p:nvSpPr>
              <p:spPr bwMode="auto">
                <a:xfrm>
                  <a:off x="5106" y="2507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6 w 17"/>
                    <a:gd name="T3" fmla="*/ 36 h 37"/>
                    <a:gd name="T4" fmla="*/ 0 w 17"/>
                    <a:gd name="T5" fmla="*/ 34 h 37"/>
                    <a:gd name="T6" fmla="*/ 8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6" y="36"/>
                      </a:lnTo>
                      <a:lnTo>
                        <a:pt x="0" y="34"/>
                      </a:lnTo>
                      <a:lnTo>
                        <a:pt x="8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6" name="Freeform 254"/>
                <p:cNvSpPr>
                  <a:spLocks/>
                </p:cNvSpPr>
                <p:nvPr/>
              </p:nvSpPr>
              <p:spPr bwMode="auto">
                <a:xfrm>
                  <a:off x="5092" y="2503"/>
                  <a:ext cx="20" cy="36"/>
                </a:xfrm>
                <a:custGeom>
                  <a:avLst/>
                  <a:gdLst>
                    <a:gd name="T0" fmla="*/ 19 w 20"/>
                    <a:gd name="T1" fmla="*/ 2 h 36"/>
                    <a:gd name="T2" fmla="*/ 3 w 20"/>
                    <a:gd name="T3" fmla="*/ 35 h 36"/>
                    <a:gd name="T4" fmla="*/ 0 w 20"/>
                    <a:gd name="T5" fmla="*/ 32 h 36"/>
                    <a:gd name="T6" fmla="*/ 15 w 20"/>
                    <a:gd name="T7" fmla="*/ 0 h 36"/>
                    <a:gd name="T8" fmla="*/ 19 w 20"/>
                    <a:gd name="T9" fmla="*/ 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9" y="2"/>
                      </a:moveTo>
                      <a:lnTo>
                        <a:pt x="3" y="35"/>
                      </a:lnTo>
                      <a:lnTo>
                        <a:pt x="0" y="32"/>
                      </a:lnTo>
                      <a:lnTo>
                        <a:pt x="15" y="0"/>
                      </a:lnTo>
                      <a:lnTo>
                        <a:pt x="19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7" name="Freeform 255"/>
                <p:cNvSpPr>
                  <a:spLocks/>
                </p:cNvSpPr>
                <p:nvPr/>
              </p:nvSpPr>
              <p:spPr bwMode="auto">
                <a:xfrm>
                  <a:off x="5092" y="2503"/>
                  <a:ext cx="20" cy="36"/>
                </a:xfrm>
                <a:custGeom>
                  <a:avLst/>
                  <a:gdLst>
                    <a:gd name="T0" fmla="*/ 19 w 20"/>
                    <a:gd name="T1" fmla="*/ 2 h 36"/>
                    <a:gd name="T2" fmla="*/ 3 w 20"/>
                    <a:gd name="T3" fmla="*/ 35 h 36"/>
                    <a:gd name="T4" fmla="*/ 0 w 20"/>
                    <a:gd name="T5" fmla="*/ 32 h 36"/>
                    <a:gd name="T6" fmla="*/ 15 w 20"/>
                    <a:gd name="T7" fmla="*/ 0 h 36"/>
                    <a:gd name="T8" fmla="*/ 19 w 20"/>
                    <a:gd name="T9" fmla="*/ 2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9" y="2"/>
                      </a:moveTo>
                      <a:lnTo>
                        <a:pt x="3" y="35"/>
                      </a:lnTo>
                      <a:lnTo>
                        <a:pt x="0" y="32"/>
                      </a:lnTo>
                      <a:lnTo>
                        <a:pt x="15" y="0"/>
                      </a:lnTo>
                      <a:lnTo>
                        <a:pt x="19" y="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8" name="Freeform 256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1" cy="22"/>
                </a:xfrm>
                <a:custGeom>
                  <a:avLst/>
                  <a:gdLst>
                    <a:gd name="T0" fmla="*/ 1 w 31"/>
                    <a:gd name="T1" fmla="*/ 21 h 22"/>
                    <a:gd name="T2" fmla="*/ 0 w 31"/>
                    <a:gd name="T3" fmla="*/ 16 h 22"/>
                    <a:gd name="T4" fmla="*/ 28 w 31"/>
                    <a:gd name="T5" fmla="*/ 0 h 22"/>
                    <a:gd name="T6" fmla="*/ 30 w 31"/>
                    <a:gd name="T7" fmla="*/ 3 h 22"/>
                    <a:gd name="T8" fmla="*/ 1 w 31"/>
                    <a:gd name="T9" fmla="*/ 21 h 2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22"/>
                    <a:gd name="T17" fmla="*/ 31 w 31"/>
                    <a:gd name="T18" fmla="*/ 22 h 2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22">
                      <a:moveTo>
                        <a:pt x="1" y="21"/>
                      </a:moveTo>
                      <a:lnTo>
                        <a:pt x="0" y="16"/>
                      </a:lnTo>
                      <a:lnTo>
                        <a:pt x="28" y="0"/>
                      </a:lnTo>
                      <a:lnTo>
                        <a:pt x="30" y="3"/>
                      </a:lnTo>
                      <a:lnTo>
                        <a:pt x="1" y="21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79" name="Freeform 257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1" cy="22"/>
                </a:xfrm>
                <a:custGeom>
                  <a:avLst/>
                  <a:gdLst>
                    <a:gd name="T0" fmla="*/ 1 w 31"/>
                    <a:gd name="T1" fmla="*/ 21 h 22"/>
                    <a:gd name="T2" fmla="*/ 0 w 31"/>
                    <a:gd name="T3" fmla="*/ 16 h 22"/>
                    <a:gd name="T4" fmla="*/ 28 w 31"/>
                    <a:gd name="T5" fmla="*/ 0 h 22"/>
                    <a:gd name="T6" fmla="*/ 30 w 31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1"/>
                    <a:gd name="T13" fmla="*/ 0 h 22"/>
                    <a:gd name="T14" fmla="*/ 31 w 31"/>
                    <a:gd name="T15" fmla="*/ 22 h 2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1" h="22">
                      <a:moveTo>
                        <a:pt x="1" y="21"/>
                      </a:moveTo>
                      <a:lnTo>
                        <a:pt x="0" y="16"/>
                      </a:lnTo>
                      <a:lnTo>
                        <a:pt x="28" y="0"/>
                      </a:lnTo>
                      <a:lnTo>
                        <a:pt x="30" y="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0" name="Freeform 258"/>
                <p:cNvSpPr>
                  <a:spLocks/>
                </p:cNvSpPr>
                <p:nvPr/>
              </p:nvSpPr>
              <p:spPr bwMode="auto">
                <a:xfrm>
                  <a:off x="5074" y="2495"/>
                  <a:ext cx="34" cy="17"/>
                </a:xfrm>
                <a:custGeom>
                  <a:avLst/>
                  <a:gdLst>
                    <a:gd name="T0" fmla="*/ 33 w 34"/>
                    <a:gd name="T1" fmla="*/ 16 h 17"/>
                    <a:gd name="T2" fmla="*/ 0 w 34"/>
                    <a:gd name="T3" fmla="*/ 10 h 17"/>
                    <a:gd name="T4" fmla="*/ 0 w 34"/>
                    <a:gd name="T5" fmla="*/ 0 h 17"/>
                    <a:gd name="T6" fmla="*/ 33 w 34"/>
                    <a:gd name="T7" fmla="*/ 4 h 17"/>
                    <a:gd name="T8" fmla="*/ 33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3" y="16"/>
                      </a:move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33" y="4"/>
                      </a:lnTo>
                      <a:lnTo>
                        <a:pt x="33" y="1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1" name="Freeform 259"/>
                <p:cNvSpPr>
                  <a:spLocks/>
                </p:cNvSpPr>
                <p:nvPr/>
              </p:nvSpPr>
              <p:spPr bwMode="auto">
                <a:xfrm>
                  <a:off x="5074" y="2495"/>
                  <a:ext cx="34" cy="17"/>
                </a:xfrm>
                <a:custGeom>
                  <a:avLst/>
                  <a:gdLst>
                    <a:gd name="T0" fmla="*/ 33 w 34"/>
                    <a:gd name="T1" fmla="*/ 16 h 17"/>
                    <a:gd name="T2" fmla="*/ 0 w 34"/>
                    <a:gd name="T3" fmla="*/ 10 h 17"/>
                    <a:gd name="T4" fmla="*/ 0 w 34"/>
                    <a:gd name="T5" fmla="*/ 0 h 17"/>
                    <a:gd name="T6" fmla="*/ 33 w 34"/>
                    <a:gd name="T7" fmla="*/ 4 h 17"/>
                    <a:gd name="T8" fmla="*/ 33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3" y="16"/>
                      </a:moveTo>
                      <a:lnTo>
                        <a:pt x="0" y="10"/>
                      </a:lnTo>
                      <a:lnTo>
                        <a:pt x="0" y="0"/>
                      </a:lnTo>
                      <a:lnTo>
                        <a:pt x="33" y="4"/>
                      </a:lnTo>
                      <a:lnTo>
                        <a:pt x="33" y="1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2" name="Freeform 260"/>
                <p:cNvSpPr>
                  <a:spLocks/>
                </p:cNvSpPr>
                <p:nvPr/>
              </p:nvSpPr>
              <p:spPr bwMode="auto">
                <a:xfrm>
                  <a:off x="5077" y="2476"/>
                  <a:ext cx="32" cy="21"/>
                </a:xfrm>
                <a:custGeom>
                  <a:avLst/>
                  <a:gdLst>
                    <a:gd name="T0" fmla="*/ 0 w 32"/>
                    <a:gd name="T1" fmla="*/ 3 h 21"/>
                    <a:gd name="T2" fmla="*/ 1 w 32"/>
                    <a:gd name="T3" fmla="*/ 0 h 21"/>
                    <a:gd name="T4" fmla="*/ 31 w 32"/>
                    <a:gd name="T5" fmla="*/ 15 h 21"/>
                    <a:gd name="T6" fmla="*/ 28 w 32"/>
                    <a:gd name="T7" fmla="*/ 20 h 21"/>
                    <a:gd name="T8" fmla="*/ 0 w 32"/>
                    <a:gd name="T9" fmla="*/ 3 h 2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1"/>
                    <a:gd name="T17" fmla="*/ 32 w 32"/>
                    <a:gd name="T18" fmla="*/ 21 h 2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1">
                      <a:moveTo>
                        <a:pt x="0" y="3"/>
                      </a:moveTo>
                      <a:lnTo>
                        <a:pt x="1" y="0"/>
                      </a:lnTo>
                      <a:lnTo>
                        <a:pt x="31" y="15"/>
                      </a:lnTo>
                      <a:lnTo>
                        <a:pt x="28" y="2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3" name="Freeform 261"/>
                <p:cNvSpPr>
                  <a:spLocks/>
                </p:cNvSpPr>
                <p:nvPr/>
              </p:nvSpPr>
              <p:spPr bwMode="auto">
                <a:xfrm>
                  <a:off x="5077" y="2476"/>
                  <a:ext cx="32" cy="21"/>
                </a:xfrm>
                <a:custGeom>
                  <a:avLst/>
                  <a:gdLst>
                    <a:gd name="T0" fmla="*/ 0 w 32"/>
                    <a:gd name="T1" fmla="*/ 3 h 21"/>
                    <a:gd name="T2" fmla="*/ 1 w 32"/>
                    <a:gd name="T3" fmla="*/ 0 h 21"/>
                    <a:gd name="T4" fmla="*/ 31 w 32"/>
                    <a:gd name="T5" fmla="*/ 15 h 21"/>
                    <a:gd name="T6" fmla="*/ 28 w 32"/>
                    <a:gd name="T7" fmla="*/ 20 h 21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2"/>
                    <a:gd name="T13" fmla="*/ 0 h 21"/>
                    <a:gd name="T14" fmla="*/ 32 w 32"/>
                    <a:gd name="T15" fmla="*/ 21 h 21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2" h="21">
                      <a:moveTo>
                        <a:pt x="0" y="3"/>
                      </a:moveTo>
                      <a:lnTo>
                        <a:pt x="1" y="0"/>
                      </a:lnTo>
                      <a:lnTo>
                        <a:pt x="31" y="15"/>
                      </a:lnTo>
                      <a:lnTo>
                        <a:pt x="28" y="2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4" name="Freeform 262"/>
                <p:cNvSpPr>
                  <a:spLocks/>
                </p:cNvSpPr>
                <p:nvPr/>
              </p:nvSpPr>
              <p:spPr bwMode="auto">
                <a:xfrm>
                  <a:off x="5085" y="2464"/>
                  <a:ext cx="29" cy="27"/>
                </a:xfrm>
                <a:custGeom>
                  <a:avLst/>
                  <a:gdLst>
                    <a:gd name="T0" fmla="*/ 0 w 29"/>
                    <a:gd name="T1" fmla="*/ 3 h 27"/>
                    <a:gd name="T2" fmla="*/ 2 w 29"/>
                    <a:gd name="T3" fmla="*/ 0 h 27"/>
                    <a:gd name="T4" fmla="*/ 28 w 29"/>
                    <a:gd name="T5" fmla="*/ 21 h 27"/>
                    <a:gd name="T6" fmla="*/ 24 w 29"/>
                    <a:gd name="T7" fmla="*/ 26 h 27"/>
                    <a:gd name="T8" fmla="*/ 0 w 29"/>
                    <a:gd name="T9" fmla="*/ 3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7"/>
                    <a:gd name="T17" fmla="*/ 29 w 29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7">
                      <a:moveTo>
                        <a:pt x="0" y="3"/>
                      </a:moveTo>
                      <a:lnTo>
                        <a:pt x="2" y="0"/>
                      </a:lnTo>
                      <a:lnTo>
                        <a:pt x="28" y="21"/>
                      </a:lnTo>
                      <a:lnTo>
                        <a:pt x="24" y="26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5" name="Freeform 263"/>
                <p:cNvSpPr>
                  <a:spLocks/>
                </p:cNvSpPr>
                <p:nvPr/>
              </p:nvSpPr>
              <p:spPr bwMode="auto">
                <a:xfrm>
                  <a:off x="5085" y="2464"/>
                  <a:ext cx="29" cy="27"/>
                </a:xfrm>
                <a:custGeom>
                  <a:avLst/>
                  <a:gdLst>
                    <a:gd name="T0" fmla="*/ 0 w 29"/>
                    <a:gd name="T1" fmla="*/ 3 h 27"/>
                    <a:gd name="T2" fmla="*/ 2 w 29"/>
                    <a:gd name="T3" fmla="*/ 0 h 27"/>
                    <a:gd name="T4" fmla="*/ 28 w 29"/>
                    <a:gd name="T5" fmla="*/ 21 h 27"/>
                    <a:gd name="T6" fmla="*/ 24 w 29"/>
                    <a:gd name="T7" fmla="*/ 26 h 2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9"/>
                    <a:gd name="T13" fmla="*/ 0 h 27"/>
                    <a:gd name="T14" fmla="*/ 29 w 29"/>
                    <a:gd name="T15" fmla="*/ 27 h 2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9" h="27">
                      <a:moveTo>
                        <a:pt x="0" y="3"/>
                      </a:moveTo>
                      <a:lnTo>
                        <a:pt x="2" y="0"/>
                      </a:lnTo>
                      <a:lnTo>
                        <a:pt x="28" y="21"/>
                      </a:lnTo>
                      <a:lnTo>
                        <a:pt x="24" y="2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6" name="Freeform 264"/>
                <p:cNvSpPr>
                  <a:spLocks/>
                </p:cNvSpPr>
                <p:nvPr/>
              </p:nvSpPr>
              <p:spPr bwMode="auto">
                <a:xfrm>
                  <a:off x="5091" y="2455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7" name="Freeform 265"/>
                <p:cNvSpPr>
                  <a:spLocks/>
                </p:cNvSpPr>
                <p:nvPr/>
              </p:nvSpPr>
              <p:spPr bwMode="auto">
                <a:xfrm>
                  <a:off x="5091" y="2455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8" name="Freeform 266"/>
                <p:cNvSpPr>
                  <a:spLocks/>
                </p:cNvSpPr>
                <p:nvPr/>
              </p:nvSpPr>
              <p:spPr bwMode="auto">
                <a:xfrm>
                  <a:off x="5099" y="2448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8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8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89" name="Freeform 267"/>
                <p:cNvSpPr>
                  <a:spLocks/>
                </p:cNvSpPr>
                <p:nvPr/>
              </p:nvSpPr>
              <p:spPr bwMode="auto">
                <a:xfrm>
                  <a:off x="5099" y="2448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8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8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0" name="Freeform 268"/>
                <p:cNvSpPr>
                  <a:spLocks/>
                </p:cNvSpPr>
                <p:nvPr/>
              </p:nvSpPr>
              <p:spPr bwMode="auto">
                <a:xfrm>
                  <a:off x="5105" y="2442"/>
                  <a:ext cx="24" cy="33"/>
                </a:xfrm>
                <a:custGeom>
                  <a:avLst/>
                  <a:gdLst>
                    <a:gd name="T0" fmla="*/ 19 w 24"/>
                    <a:gd name="T1" fmla="*/ 32 h 33"/>
                    <a:gd name="T2" fmla="*/ 0 w 24"/>
                    <a:gd name="T3" fmla="*/ 2 h 33"/>
                    <a:gd name="T4" fmla="*/ 3 w 24"/>
                    <a:gd name="T5" fmla="*/ 0 h 33"/>
                    <a:gd name="T6" fmla="*/ 23 w 24"/>
                    <a:gd name="T7" fmla="*/ 28 h 33"/>
                    <a:gd name="T8" fmla="*/ 19 w 24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3"/>
                    <a:gd name="T17" fmla="*/ 24 w 24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3">
                      <a:moveTo>
                        <a:pt x="19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3" y="28"/>
                      </a:lnTo>
                      <a:lnTo>
                        <a:pt x="19" y="3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1" name="Freeform 269"/>
                <p:cNvSpPr>
                  <a:spLocks/>
                </p:cNvSpPr>
                <p:nvPr/>
              </p:nvSpPr>
              <p:spPr bwMode="auto">
                <a:xfrm>
                  <a:off x="5105" y="2442"/>
                  <a:ext cx="24" cy="33"/>
                </a:xfrm>
                <a:custGeom>
                  <a:avLst/>
                  <a:gdLst>
                    <a:gd name="T0" fmla="*/ 19 w 24"/>
                    <a:gd name="T1" fmla="*/ 32 h 33"/>
                    <a:gd name="T2" fmla="*/ 0 w 24"/>
                    <a:gd name="T3" fmla="*/ 2 h 33"/>
                    <a:gd name="T4" fmla="*/ 3 w 24"/>
                    <a:gd name="T5" fmla="*/ 0 h 33"/>
                    <a:gd name="T6" fmla="*/ 23 w 24"/>
                    <a:gd name="T7" fmla="*/ 28 h 33"/>
                    <a:gd name="T8" fmla="*/ 19 w 24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4"/>
                    <a:gd name="T16" fmla="*/ 0 h 33"/>
                    <a:gd name="T17" fmla="*/ 24 w 24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4" h="33">
                      <a:moveTo>
                        <a:pt x="19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3" y="28"/>
                      </a:lnTo>
                      <a:lnTo>
                        <a:pt x="19" y="3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2" name="Freeform 270"/>
                <p:cNvSpPr>
                  <a:spLocks/>
                </p:cNvSpPr>
                <p:nvPr/>
              </p:nvSpPr>
              <p:spPr bwMode="auto">
                <a:xfrm>
                  <a:off x="5113" y="2436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3" name="Freeform 271"/>
                <p:cNvSpPr>
                  <a:spLocks/>
                </p:cNvSpPr>
                <p:nvPr/>
              </p:nvSpPr>
              <p:spPr bwMode="auto">
                <a:xfrm>
                  <a:off x="5113" y="2436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4" name="Freeform 272"/>
                <p:cNvSpPr>
                  <a:spLocks/>
                </p:cNvSpPr>
                <p:nvPr/>
              </p:nvSpPr>
              <p:spPr bwMode="auto">
                <a:xfrm>
                  <a:off x="5120" y="2431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5" name="Freeform 273"/>
                <p:cNvSpPr>
                  <a:spLocks/>
                </p:cNvSpPr>
                <p:nvPr/>
              </p:nvSpPr>
              <p:spPr bwMode="auto">
                <a:xfrm>
                  <a:off x="5120" y="2431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2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6" name="Freeform 274"/>
                <p:cNvSpPr>
                  <a:spLocks/>
                </p:cNvSpPr>
                <p:nvPr/>
              </p:nvSpPr>
              <p:spPr bwMode="auto">
                <a:xfrm>
                  <a:off x="5127" y="2426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7" name="Freeform 275"/>
                <p:cNvSpPr>
                  <a:spLocks/>
                </p:cNvSpPr>
                <p:nvPr/>
              </p:nvSpPr>
              <p:spPr bwMode="auto">
                <a:xfrm>
                  <a:off x="5127" y="2426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8" name="Freeform 276"/>
                <p:cNvSpPr>
                  <a:spLocks/>
                </p:cNvSpPr>
                <p:nvPr/>
              </p:nvSpPr>
              <p:spPr bwMode="auto">
                <a:xfrm>
                  <a:off x="5134" y="2422"/>
                  <a:ext cx="21" cy="36"/>
                </a:xfrm>
                <a:custGeom>
                  <a:avLst/>
                  <a:gdLst>
                    <a:gd name="T0" fmla="*/ 15 w 21"/>
                    <a:gd name="T1" fmla="*/ 35 h 36"/>
                    <a:gd name="T2" fmla="*/ 0 w 21"/>
                    <a:gd name="T3" fmla="*/ 1 h 36"/>
                    <a:gd name="T4" fmla="*/ 3 w 21"/>
                    <a:gd name="T5" fmla="*/ 0 h 36"/>
                    <a:gd name="T6" fmla="*/ 20 w 21"/>
                    <a:gd name="T7" fmla="*/ 32 h 36"/>
                    <a:gd name="T8" fmla="*/ 15 w 21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15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0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499" name="Freeform 277"/>
                <p:cNvSpPr>
                  <a:spLocks/>
                </p:cNvSpPr>
                <p:nvPr/>
              </p:nvSpPr>
              <p:spPr bwMode="auto">
                <a:xfrm>
                  <a:off x="5134" y="2422"/>
                  <a:ext cx="21" cy="36"/>
                </a:xfrm>
                <a:custGeom>
                  <a:avLst/>
                  <a:gdLst>
                    <a:gd name="T0" fmla="*/ 15 w 21"/>
                    <a:gd name="T1" fmla="*/ 35 h 36"/>
                    <a:gd name="T2" fmla="*/ 0 w 21"/>
                    <a:gd name="T3" fmla="*/ 1 h 36"/>
                    <a:gd name="T4" fmla="*/ 3 w 21"/>
                    <a:gd name="T5" fmla="*/ 0 h 36"/>
                    <a:gd name="T6" fmla="*/ 20 w 21"/>
                    <a:gd name="T7" fmla="*/ 32 h 36"/>
                    <a:gd name="T8" fmla="*/ 15 w 21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15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0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0" name="Freeform 278"/>
                <p:cNvSpPr>
                  <a:spLocks/>
                </p:cNvSpPr>
                <p:nvPr/>
              </p:nvSpPr>
              <p:spPr bwMode="auto">
                <a:xfrm>
                  <a:off x="5142" y="2418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1" name="Freeform 279"/>
                <p:cNvSpPr>
                  <a:spLocks/>
                </p:cNvSpPr>
                <p:nvPr/>
              </p:nvSpPr>
              <p:spPr bwMode="auto">
                <a:xfrm>
                  <a:off x="5142" y="2418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2" name="Freeform 280"/>
                <p:cNvSpPr>
                  <a:spLocks/>
                </p:cNvSpPr>
                <p:nvPr/>
              </p:nvSpPr>
              <p:spPr bwMode="auto">
                <a:xfrm>
                  <a:off x="5150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3" name="Freeform 281"/>
                <p:cNvSpPr>
                  <a:spLocks/>
                </p:cNvSpPr>
                <p:nvPr/>
              </p:nvSpPr>
              <p:spPr bwMode="auto">
                <a:xfrm>
                  <a:off x="5150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4" name="Freeform 282"/>
                <p:cNvSpPr>
                  <a:spLocks/>
                </p:cNvSpPr>
                <p:nvPr/>
              </p:nvSpPr>
              <p:spPr bwMode="auto">
                <a:xfrm>
                  <a:off x="5157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5" name="Freeform 283"/>
                <p:cNvSpPr>
                  <a:spLocks/>
                </p:cNvSpPr>
                <p:nvPr/>
              </p:nvSpPr>
              <p:spPr bwMode="auto">
                <a:xfrm>
                  <a:off x="5157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6" name="Freeform 284"/>
                <p:cNvSpPr>
                  <a:spLocks/>
                </p:cNvSpPr>
                <p:nvPr/>
              </p:nvSpPr>
              <p:spPr bwMode="auto">
                <a:xfrm>
                  <a:off x="5166" y="2407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4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7" name="Freeform 285"/>
                <p:cNvSpPr>
                  <a:spLocks/>
                </p:cNvSpPr>
                <p:nvPr/>
              </p:nvSpPr>
              <p:spPr bwMode="auto">
                <a:xfrm>
                  <a:off x="5166" y="2407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4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8" name="Freeform 286"/>
                <p:cNvSpPr>
                  <a:spLocks/>
                </p:cNvSpPr>
                <p:nvPr/>
              </p:nvSpPr>
              <p:spPr bwMode="auto">
                <a:xfrm>
                  <a:off x="5172" y="2403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09" name="Freeform 287"/>
                <p:cNvSpPr>
                  <a:spLocks/>
                </p:cNvSpPr>
                <p:nvPr/>
              </p:nvSpPr>
              <p:spPr bwMode="auto">
                <a:xfrm>
                  <a:off x="5172" y="2403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0" name="Freeform 288"/>
                <p:cNvSpPr>
                  <a:spLocks/>
                </p:cNvSpPr>
                <p:nvPr/>
              </p:nvSpPr>
              <p:spPr bwMode="auto">
                <a:xfrm>
                  <a:off x="5224" y="2448"/>
                  <a:ext cx="30" cy="27"/>
                </a:xfrm>
                <a:custGeom>
                  <a:avLst/>
                  <a:gdLst>
                    <a:gd name="T0" fmla="*/ 2 w 30"/>
                    <a:gd name="T1" fmla="*/ 0 h 27"/>
                    <a:gd name="T2" fmla="*/ 29 w 30"/>
                    <a:gd name="T3" fmla="*/ 21 h 27"/>
                    <a:gd name="T4" fmla="*/ 25 w 30"/>
                    <a:gd name="T5" fmla="*/ 26 h 27"/>
                    <a:gd name="T6" fmla="*/ 0 w 30"/>
                    <a:gd name="T7" fmla="*/ 3 h 27"/>
                    <a:gd name="T8" fmla="*/ 2 w 30"/>
                    <a:gd name="T9" fmla="*/ 0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27"/>
                    <a:gd name="T17" fmla="*/ 30 w 30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27">
                      <a:moveTo>
                        <a:pt x="2" y="0"/>
                      </a:move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0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1" name="Freeform 289"/>
                <p:cNvSpPr>
                  <a:spLocks/>
                </p:cNvSpPr>
                <p:nvPr/>
              </p:nvSpPr>
              <p:spPr bwMode="auto">
                <a:xfrm>
                  <a:off x="5224" y="2448"/>
                  <a:ext cx="30" cy="27"/>
                </a:xfrm>
                <a:custGeom>
                  <a:avLst/>
                  <a:gdLst>
                    <a:gd name="T0" fmla="*/ 2 w 30"/>
                    <a:gd name="T1" fmla="*/ 0 h 27"/>
                    <a:gd name="T2" fmla="*/ 29 w 30"/>
                    <a:gd name="T3" fmla="*/ 21 h 27"/>
                    <a:gd name="T4" fmla="*/ 25 w 30"/>
                    <a:gd name="T5" fmla="*/ 26 h 27"/>
                    <a:gd name="T6" fmla="*/ 0 w 30"/>
                    <a:gd name="T7" fmla="*/ 3 h 27"/>
                    <a:gd name="T8" fmla="*/ 2 w 30"/>
                    <a:gd name="T9" fmla="*/ 0 h 2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0"/>
                    <a:gd name="T16" fmla="*/ 0 h 27"/>
                    <a:gd name="T17" fmla="*/ 30 w 30"/>
                    <a:gd name="T18" fmla="*/ 27 h 2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0" h="27">
                      <a:moveTo>
                        <a:pt x="2" y="0"/>
                      </a:moveTo>
                      <a:lnTo>
                        <a:pt x="29" y="21"/>
                      </a:lnTo>
                      <a:lnTo>
                        <a:pt x="25" y="26"/>
                      </a:lnTo>
                      <a:lnTo>
                        <a:pt x="0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2" name="Freeform 290"/>
                <p:cNvSpPr>
                  <a:spLocks/>
                </p:cNvSpPr>
                <p:nvPr/>
              </p:nvSpPr>
              <p:spPr bwMode="auto">
                <a:xfrm>
                  <a:off x="5219" y="2454"/>
                  <a:ext cx="27" cy="30"/>
                </a:xfrm>
                <a:custGeom>
                  <a:avLst/>
                  <a:gdLst>
                    <a:gd name="T0" fmla="*/ 2 w 27"/>
                    <a:gd name="T1" fmla="*/ 0 h 30"/>
                    <a:gd name="T2" fmla="*/ 26 w 27"/>
                    <a:gd name="T3" fmla="*/ 25 h 30"/>
                    <a:gd name="T4" fmla="*/ 22 w 27"/>
                    <a:gd name="T5" fmla="*/ 29 h 30"/>
                    <a:gd name="T6" fmla="*/ 0 w 27"/>
                    <a:gd name="T7" fmla="*/ 2 h 30"/>
                    <a:gd name="T8" fmla="*/ 2 w 27"/>
                    <a:gd name="T9" fmla="*/ 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"/>
                    <a:gd name="T16" fmla="*/ 0 h 30"/>
                    <a:gd name="T17" fmla="*/ 27 w 27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" h="30">
                      <a:moveTo>
                        <a:pt x="2" y="0"/>
                      </a:moveTo>
                      <a:lnTo>
                        <a:pt x="26" y="25"/>
                      </a:lnTo>
                      <a:lnTo>
                        <a:pt x="22" y="29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3" name="Freeform 291"/>
                <p:cNvSpPr>
                  <a:spLocks/>
                </p:cNvSpPr>
                <p:nvPr/>
              </p:nvSpPr>
              <p:spPr bwMode="auto">
                <a:xfrm>
                  <a:off x="5219" y="2454"/>
                  <a:ext cx="27" cy="30"/>
                </a:xfrm>
                <a:custGeom>
                  <a:avLst/>
                  <a:gdLst>
                    <a:gd name="T0" fmla="*/ 2 w 27"/>
                    <a:gd name="T1" fmla="*/ 0 h 30"/>
                    <a:gd name="T2" fmla="*/ 26 w 27"/>
                    <a:gd name="T3" fmla="*/ 25 h 30"/>
                    <a:gd name="T4" fmla="*/ 22 w 27"/>
                    <a:gd name="T5" fmla="*/ 29 h 30"/>
                    <a:gd name="T6" fmla="*/ 0 w 27"/>
                    <a:gd name="T7" fmla="*/ 2 h 30"/>
                    <a:gd name="T8" fmla="*/ 2 w 27"/>
                    <a:gd name="T9" fmla="*/ 0 h 3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7"/>
                    <a:gd name="T16" fmla="*/ 0 h 30"/>
                    <a:gd name="T17" fmla="*/ 27 w 27"/>
                    <a:gd name="T18" fmla="*/ 30 h 3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7" h="30">
                      <a:moveTo>
                        <a:pt x="2" y="0"/>
                      </a:moveTo>
                      <a:lnTo>
                        <a:pt x="26" y="25"/>
                      </a:lnTo>
                      <a:lnTo>
                        <a:pt x="22" y="29"/>
                      </a:ln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4" name="Freeform 292"/>
                <p:cNvSpPr>
                  <a:spLocks/>
                </p:cNvSpPr>
                <p:nvPr/>
              </p:nvSpPr>
              <p:spPr bwMode="auto">
                <a:xfrm>
                  <a:off x="5214" y="2459"/>
                  <a:ext cx="25" cy="32"/>
                </a:xfrm>
                <a:custGeom>
                  <a:avLst/>
                  <a:gdLst>
                    <a:gd name="T0" fmla="*/ 0 w 25"/>
                    <a:gd name="T1" fmla="*/ 2 h 32"/>
                    <a:gd name="T2" fmla="*/ 2 w 25"/>
                    <a:gd name="T3" fmla="*/ 0 h 32"/>
                    <a:gd name="T4" fmla="*/ 24 w 25"/>
                    <a:gd name="T5" fmla="*/ 27 h 32"/>
                    <a:gd name="T6" fmla="*/ 20 w 25"/>
                    <a:gd name="T7" fmla="*/ 31 h 32"/>
                    <a:gd name="T8" fmla="*/ 0 w 25"/>
                    <a:gd name="T9" fmla="*/ 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2"/>
                    <a:gd name="T17" fmla="*/ 25 w 25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4" y="27"/>
                      </a:lnTo>
                      <a:lnTo>
                        <a:pt x="20" y="3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5" name="Freeform 293"/>
                <p:cNvSpPr>
                  <a:spLocks/>
                </p:cNvSpPr>
                <p:nvPr/>
              </p:nvSpPr>
              <p:spPr bwMode="auto">
                <a:xfrm>
                  <a:off x="5214" y="2459"/>
                  <a:ext cx="25" cy="32"/>
                </a:xfrm>
                <a:custGeom>
                  <a:avLst/>
                  <a:gdLst>
                    <a:gd name="T0" fmla="*/ 0 w 25"/>
                    <a:gd name="T1" fmla="*/ 2 h 32"/>
                    <a:gd name="T2" fmla="*/ 2 w 25"/>
                    <a:gd name="T3" fmla="*/ 0 h 32"/>
                    <a:gd name="T4" fmla="*/ 24 w 25"/>
                    <a:gd name="T5" fmla="*/ 27 h 32"/>
                    <a:gd name="T6" fmla="*/ 20 w 25"/>
                    <a:gd name="T7" fmla="*/ 31 h 32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5"/>
                    <a:gd name="T13" fmla="*/ 0 h 32"/>
                    <a:gd name="T14" fmla="*/ 25 w 25"/>
                    <a:gd name="T15" fmla="*/ 32 h 32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5" h="3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24" y="27"/>
                      </a:lnTo>
                      <a:lnTo>
                        <a:pt x="20" y="31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6" name="Freeform 294"/>
                <p:cNvSpPr>
                  <a:spLocks/>
                </p:cNvSpPr>
                <p:nvPr/>
              </p:nvSpPr>
              <p:spPr bwMode="auto">
                <a:xfrm>
                  <a:off x="5202" y="2469"/>
                  <a:ext cx="23" cy="35"/>
                </a:xfrm>
                <a:custGeom>
                  <a:avLst/>
                  <a:gdLst>
                    <a:gd name="T0" fmla="*/ 22 w 23"/>
                    <a:gd name="T1" fmla="*/ 31 h 35"/>
                    <a:gd name="T2" fmla="*/ 18 w 23"/>
                    <a:gd name="T3" fmla="*/ 34 h 35"/>
                    <a:gd name="T4" fmla="*/ 0 w 23"/>
                    <a:gd name="T5" fmla="*/ 2 h 35"/>
                    <a:gd name="T6" fmla="*/ 3 w 23"/>
                    <a:gd name="T7" fmla="*/ 0 h 35"/>
                    <a:gd name="T8" fmla="*/ 22 w 23"/>
                    <a:gd name="T9" fmla="*/ 31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22" y="31"/>
                      </a:moveTo>
                      <a:lnTo>
                        <a:pt x="18" y="34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1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7" name="Freeform 295"/>
                <p:cNvSpPr>
                  <a:spLocks/>
                </p:cNvSpPr>
                <p:nvPr/>
              </p:nvSpPr>
              <p:spPr bwMode="auto">
                <a:xfrm>
                  <a:off x="5202" y="2469"/>
                  <a:ext cx="23" cy="35"/>
                </a:xfrm>
                <a:custGeom>
                  <a:avLst/>
                  <a:gdLst>
                    <a:gd name="T0" fmla="*/ 22 w 23"/>
                    <a:gd name="T1" fmla="*/ 31 h 35"/>
                    <a:gd name="T2" fmla="*/ 18 w 23"/>
                    <a:gd name="T3" fmla="*/ 34 h 35"/>
                    <a:gd name="T4" fmla="*/ 0 w 23"/>
                    <a:gd name="T5" fmla="*/ 2 h 35"/>
                    <a:gd name="T6" fmla="*/ 3 w 23"/>
                    <a:gd name="T7" fmla="*/ 0 h 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3"/>
                    <a:gd name="T13" fmla="*/ 0 h 35"/>
                    <a:gd name="T14" fmla="*/ 23 w 23"/>
                    <a:gd name="T15" fmla="*/ 35 h 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3" h="35">
                      <a:moveTo>
                        <a:pt x="22" y="31"/>
                      </a:moveTo>
                      <a:lnTo>
                        <a:pt x="18" y="34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8" name="Freeform 296"/>
                <p:cNvSpPr>
                  <a:spLocks/>
                </p:cNvSpPr>
                <p:nvPr/>
              </p:nvSpPr>
              <p:spPr bwMode="auto">
                <a:xfrm>
                  <a:off x="5197" y="2473"/>
                  <a:ext cx="21" cy="36"/>
                </a:xfrm>
                <a:custGeom>
                  <a:avLst/>
                  <a:gdLst>
                    <a:gd name="T0" fmla="*/ 3 w 21"/>
                    <a:gd name="T1" fmla="*/ 0 h 36"/>
                    <a:gd name="T2" fmla="*/ 20 w 21"/>
                    <a:gd name="T3" fmla="*/ 32 h 36"/>
                    <a:gd name="T4" fmla="*/ 16 w 21"/>
                    <a:gd name="T5" fmla="*/ 35 h 36"/>
                    <a:gd name="T6" fmla="*/ 0 w 21"/>
                    <a:gd name="T7" fmla="*/ 2 h 36"/>
                    <a:gd name="T8" fmla="*/ 3 w 21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3" y="0"/>
                      </a:moveTo>
                      <a:lnTo>
                        <a:pt x="20" y="32"/>
                      </a:lnTo>
                      <a:lnTo>
                        <a:pt x="16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19" name="Freeform 297"/>
                <p:cNvSpPr>
                  <a:spLocks/>
                </p:cNvSpPr>
                <p:nvPr/>
              </p:nvSpPr>
              <p:spPr bwMode="auto">
                <a:xfrm>
                  <a:off x="5197" y="2473"/>
                  <a:ext cx="21" cy="36"/>
                </a:xfrm>
                <a:custGeom>
                  <a:avLst/>
                  <a:gdLst>
                    <a:gd name="T0" fmla="*/ 3 w 21"/>
                    <a:gd name="T1" fmla="*/ 0 h 36"/>
                    <a:gd name="T2" fmla="*/ 20 w 21"/>
                    <a:gd name="T3" fmla="*/ 32 h 36"/>
                    <a:gd name="T4" fmla="*/ 16 w 21"/>
                    <a:gd name="T5" fmla="*/ 35 h 36"/>
                    <a:gd name="T6" fmla="*/ 0 w 21"/>
                    <a:gd name="T7" fmla="*/ 2 h 36"/>
                    <a:gd name="T8" fmla="*/ 3 w 21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6"/>
                    <a:gd name="T17" fmla="*/ 21 w 21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6">
                      <a:moveTo>
                        <a:pt x="3" y="0"/>
                      </a:moveTo>
                      <a:lnTo>
                        <a:pt x="20" y="32"/>
                      </a:lnTo>
                      <a:lnTo>
                        <a:pt x="16" y="35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0" name="Freeform 298"/>
                <p:cNvSpPr>
                  <a:spLocks/>
                </p:cNvSpPr>
                <p:nvPr/>
              </p:nvSpPr>
              <p:spPr bwMode="auto">
                <a:xfrm>
                  <a:off x="5184" y="2482"/>
                  <a:ext cx="20" cy="35"/>
                </a:xfrm>
                <a:custGeom>
                  <a:avLst/>
                  <a:gdLst>
                    <a:gd name="T0" fmla="*/ 0 w 20"/>
                    <a:gd name="T1" fmla="*/ 2 h 35"/>
                    <a:gd name="T2" fmla="*/ 3 w 20"/>
                    <a:gd name="T3" fmla="*/ 0 h 35"/>
                    <a:gd name="T4" fmla="*/ 19 w 20"/>
                    <a:gd name="T5" fmla="*/ 31 h 35"/>
                    <a:gd name="T6" fmla="*/ 15 w 20"/>
                    <a:gd name="T7" fmla="*/ 34 h 35"/>
                    <a:gd name="T8" fmla="*/ 0 w 20"/>
                    <a:gd name="T9" fmla="*/ 2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5"/>
                    <a:gd name="T17" fmla="*/ 20 w 20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5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19" y="31"/>
                      </a:lnTo>
                      <a:lnTo>
                        <a:pt x="15" y="34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1" name="Freeform 299"/>
                <p:cNvSpPr>
                  <a:spLocks/>
                </p:cNvSpPr>
                <p:nvPr/>
              </p:nvSpPr>
              <p:spPr bwMode="auto">
                <a:xfrm>
                  <a:off x="5184" y="2482"/>
                  <a:ext cx="20" cy="35"/>
                </a:xfrm>
                <a:custGeom>
                  <a:avLst/>
                  <a:gdLst>
                    <a:gd name="T0" fmla="*/ 0 w 20"/>
                    <a:gd name="T1" fmla="*/ 2 h 35"/>
                    <a:gd name="T2" fmla="*/ 3 w 20"/>
                    <a:gd name="T3" fmla="*/ 0 h 35"/>
                    <a:gd name="T4" fmla="*/ 19 w 20"/>
                    <a:gd name="T5" fmla="*/ 31 h 35"/>
                    <a:gd name="T6" fmla="*/ 15 w 20"/>
                    <a:gd name="T7" fmla="*/ 34 h 35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0"/>
                    <a:gd name="T13" fmla="*/ 0 h 35"/>
                    <a:gd name="T14" fmla="*/ 20 w 20"/>
                    <a:gd name="T15" fmla="*/ 35 h 35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0" h="35">
                      <a:moveTo>
                        <a:pt x="0" y="2"/>
                      </a:moveTo>
                      <a:lnTo>
                        <a:pt x="3" y="0"/>
                      </a:lnTo>
                      <a:lnTo>
                        <a:pt x="19" y="31"/>
                      </a:lnTo>
                      <a:lnTo>
                        <a:pt x="15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2" name="Freeform 300"/>
                <p:cNvSpPr>
                  <a:spLocks/>
                </p:cNvSpPr>
                <p:nvPr/>
              </p:nvSpPr>
              <p:spPr bwMode="auto">
                <a:xfrm>
                  <a:off x="5178" y="2485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2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3" name="Freeform 301"/>
                <p:cNvSpPr>
                  <a:spLocks/>
                </p:cNvSpPr>
                <p:nvPr/>
              </p:nvSpPr>
              <p:spPr bwMode="auto">
                <a:xfrm>
                  <a:off x="5178" y="2485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3 w 18"/>
                    <a:gd name="T5" fmla="*/ 36 h 37"/>
                    <a:gd name="T6" fmla="*/ 0 w 18"/>
                    <a:gd name="T7" fmla="*/ 2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3" y="36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4" name="Freeform 302"/>
                <p:cNvSpPr>
                  <a:spLocks/>
                </p:cNvSpPr>
                <p:nvPr/>
              </p:nvSpPr>
              <p:spPr bwMode="auto">
                <a:xfrm>
                  <a:off x="5171" y="2489"/>
                  <a:ext cx="18" cy="36"/>
                </a:xfrm>
                <a:custGeom>
                  <a:avLst/>
                  <a:gdLst>
                    <a:gd name="T0" fmla="*/ 3 w 18"/>
                    <a:gd name="T1" fmla="*/ 0 h 36"/>
                    <a:gd name="T2" fmla="*/ 17 w 18"/>
                    <a:gd name="T3" fmla="*/ 32 h 36"/>
                    <a:gd name="T4" fmla="*/ 13 w 18"/>
                    <a:gd name="T5" fmla="*/ 35 h 36"/>
                    <a:gd name="T6" fmla="*/ 0 w 18"/>
                    <a:gd name="T7" fmla="*/ 1 h 36"/>
                    <a:gd name="T8" fmla="*/ 3 w 18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3" y="0"/>
                      </a:moveTo>
                      <a:lnTo>
                        <a:pt x="17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5" name="Freeform 303"/>
                <p:cNvSpPr>
                  <a:spLocks/>
                </p:cNvSpPr>
                <p:nvPr/>
              </p:nvSpPr>
              <p:spPr bwMode="auto">
                <a:xfrm>
                  <a:off x="5171" y="2489"/>
                  <a:ext cx="18" cy="36"/>
                </a:xfrm>
                <a:custGeom>
                  <a:avLst/>
                  <a:gdLst>
                    <a:gd name="T0" fmla="*/ 3 w 18"/>
                    <a:gd name="T1" fmla="*/ 0 h 36"/>
                    <a:gd name="T2" fmla="*/ 17 w 18"/>
                    <a:gd name="T3" fmla="*/ 32 h 36"/>
                    <a:gd name="T4" fmla="*/ 13 w 18"/>
                    <a:gd name="T5" fmla="*/ 35 h 36"/>
                    <a:gd name="T6" fmla="*/ 0 w 18"/>
                    <a:gd name="T7" fmla="*/ 1 h 36"/>
                    <a:gd name="T8" fmla="*/ 3 w 18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3" y="0"/>
                      </a:moveTo>
                      <a:lnTo>
                        <a:pt x="17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6" name="Freeform 304"/>
                <p:cNvSpPr>
                  <a:spLocks/>
                </p:cNvSpPr>
                <p:nvPr/>
              </p:nvSpPr>
              <p:spPr bwMode="auto">
                <a:xfrm>
                  <a:off x="5164" y="2493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2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7" name="Freeform 305"/>
                <p:cNvSpPr>
                  <a:spLocks/>
                </p:cNvSpPr>
                <p:nvPr/>
              </p:nvSpPr>
              <p:spPr bwMode="auto">
                <a:xfrm>
                  <a:off x="5164" y="2493"/>
                  <a:ext cx="18" cy="37"/>
                </a:xfrm>
                <a:custGeom>
                  <a:avLst/>
                  <a:gdLst>
                    <a:gd name="T0" fmla="*/ 3 w 18"/>
                    <a:gd name="T1" fmla="*/ 0 h 37"/>
                    <a:gd name="T2" fmla="*/ 17 w 18"/>
                    <a:gd name="T3" fmla="*/ 33 h 37"/>
                    <a:gd name="T4" fmla="*/ 12 w 18"/>
                    <a:gd name="T5" fmla="*/ 36 h 37"/>
                    <a:gd name="T6" fmla="*/ 0 w 18"/>
                    <a:gd name="T7" fmla="*/ 1 h 37"/>
                    <a:gd name="T8" fmla="*/ 3 w 18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3" y="0"/>
                      </a:moveTo>
                      <a:lnTo>
                        <a:pt x="17" y="33"/>
                      </a:lnTo>
                      <a:lnTo>
                        <a:pt x="12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8" name="Freeform 306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7"/>
                </a:xfrm>
                <a:custGeom>
                  <a:avLst/>
                  <a:gdLst>
                    <a:gd name="T0" fmla="*/ 0 w 17"/>
                    <a:gd name="T1" fmla="*/ 1 h 37"/>
                    <a:gd name="T2" fmla="*/ 3 w 17"/>
                    <a:gd name="T3" fmla="*/ 0 h 37"/>
                    <a:gd name="T4" fmla="*/ 16 w 17"/>
                    <a:gd name="T5" fmla="*/ 33 h 37"/>
                    <a:gd name="T6" fmla="*/ 11 w 17"/>
                    <a:gd name="T7" fmla="*/ 36 h 37"/>
                    <a:gd name="T8" fmla="*/ 0 w 17"/>
                    <a:gd name="T9" fmla="*/ 1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1" y="36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29" name="Freeform 307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7"/>
                </a:xfrm>
                <a:custGeom>
                  <a:avLst/>
                  <a:gdLst>
                    <a:gd name="T0" fmla="*/ 0 w 17"/>
                    <a:gd name="T1" fmla="*/ 1 h 37"/>
                    <a:gd name="T2" fmla="*/ 3 w 17"/>
                    <a:gd name="T3" fmla="*/ 0 h 37"/>
                    <a:gd name="T4" fmla="*/ 16 w 17"/>
                    <a:gd name="T5" fmla="*/ 33 h 37"/>
                    <a:gd name="T6" fmla="*/ 11 w 17"/>
                    <a:gd name="T7" fmla="*/ 36 h 3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"/>
                    <a:gd name="T13" fmla="*/ 0 h 37"/>
                    <a:gd name="T14" fmla="*/ 17 w 17"/>
                    <a:gd name="T15" fmla="*/ 37 h 3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" h="37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1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0" name="Freeform 308"/>
                <p:cNvSpPr>
                  <a:spLocks/>
                </p:cNvSpPr>
                <p:nvPr/>
              </p:nvSpPr>
              <p:spPr bwMode="auto">
                <a:xfrm>
                  <a:off x="5150" y="2499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1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1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1" name="Freeform 309"/>
                <p:cNvSpPr>
                  <a:spLocks/>
                </p:cNvSpPr>
                <p:nvPr/>
              </p:nvSpPr>
              <p:spPr bwMode="auto">
                <a:xfrm>
                  <a:off x="5150" y="2499"/>
                  <a:ext cx="17" cy="37"/>
                </a:xfrm>
                <a:custGeom>
                  <a:avLst/>
                  <a:gdLst>
                    <a:gd name="T0" fmla="*/ 3 w 17"/>
                    <a:gd name="T1" fmla="*/ 0 h 37"/>
                    <a:gd name="T2" fmla="*/ 16 w 17"/>
                    <a:gd name="T3" fmla="*/ 33 h 37"/>
                    <a:gd name="T4" fmla="*/ 11 w 17"/>
                    <a:gd name="T5" fmla="*/ 36 h 37"/>
                    <a:gd name="T6" fmla="*/ 0 w 17"/>
                    <a:gd name="T7" fmla="*/ 1 h 37"/>
                    <a:gd name="T8" fmla="*/ 3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3" y="0"/>
                      </a:moveTo>
                      <a:lnTo>
                        <a:pt x="16" y="33"/>
                      </a:lnTo>
                      <a:lnTo>
                        <a:pt x="11" y="36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2" name="Freeform 310"/>
                <p:cNvSpPr>
                  <a:spLocks/>
                </p:cNvSpPr>
                <p:nvPr/>
              </p:nvSpPr>
              <p:spPr bwMode="auto">
                <a:xfrm>
                  <a:off x="5143" y="2502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0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3" name="Freeform 311"/>
                <p:cNvSpPr>
                  <a:spLocks/>
                </p:cNvSpPr>
                <p:nvPr/>
              </p:nvSpPr>
              <p:spPr bwMode="auto">
                <a:xfrm>
                  <a:off x="5143" y="2502"/>
                  <a:ext cx="17" cy="37"/>
                </a:xfrm>
                <a:custGeom>
                  <a:avLst/>
                  <a:gdLst>
                    <a:gd name="T0" fmla="*/ 4 w 17"/>
                    <a:gd name="T1" fmla="*/ 0 h 37"/>
                    <a:gd name="T2" fmla="*/ 16 w 17"/>
                    <a:gd name="T3" fmla="*/ 34 h 37"/>
                    <a:gd name="T4" fmla="*/ 10 w 17"/>
                    <a:gd name="T5" fmla="*/ 36 h 37"/>
                    <a:gd name="T6" fmla="*/ 0 w 17"/>
                    <a:gd name="T7" fmla="*/ 0 h 37"/>
                    <a:gd name="T8" fmla="*/ 4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4" y="0"/>
                      </a:moveTo>
                      <a:lnTo>
                        <a:pt x="16" y="34"/>
                      </a:lnTo>
                      <a:lnTo>
                        <a:pt x="10" y="36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4" name="Freeform 312"/>
                <p:cNvSpPr>
                  <a:spLocks/>
                </p:cNvSpPr>
                <p:nvPr/>
              </p:nvSpPr>
              <p:spPr bwMode="auto">
                <a:xfrm>
                  <a:off x="5136" y="2503"/>
                  <a:ext cx="17" cy="39"/>
                </a:xfrm>
                <a:custGeom>
                  <a:avLst/>
                  <a:gdLst>
                    <a:gd name="T0" fmla="*/ 5 w 17"/>
                    <a:gd name="T1" fmla="*/ 0 h 39"/>
                    <a:gd name="T2" fmla="*/ 16 w 17"/>
                    <a:gd name="T3" fmla="*/ 36 h 39"/>
                    <a:gd name="T4" fmla="*/ 10 w 17"/>
                    <a:gd name="T5" fmla="*/ 38 h 39"/>
                    <a:gd name="T6" fmla="*/ 0 w 17"/>
                    <a:gd name="T7" fmla="*/ 0 h 39"/>
                    <a:gd name="T8" fmla="*/ 5 w 17"/>
                    <a:gd name="T9" fmla="*/ 0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9"/>
                    <a:gd name="T17" fmla="*/ 17 w 17"/>
                    <a:gd name="T18" fmla="*/ 39 h 3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9">
                      <a:moveTo>
                        <a:pt x="5" y="0"/>
                      </a:moveTo>
                      <a:lnTo>
                        <a:pt x="16" y="36"/>
                      </a:lnTo>
                      <a:lnTo>
                        <a:pt x="10" y="38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5" name="Freeform 313"/>
                <p:cNvSpPr>
                  <a:spLocks/>
                </p:cNvSpPr>
                <p:nvPr/>
              </p:nvSpPr>
              <p:spPr bwMode="auto">
                <a:xfrm>
                  <a:off x="5136" y="2503"/>
                  <a:ext cx="17" cy="39"/>
                </a:xfrm>
                <a:custGeom>
                  <a:avLst/>
                  <a:gdLst>
                    <a:gd name="T0" fmla="*/ 5 w 17"/>
                    <a:gd name="T1" fmla="*/ 0 h 39"/>
                    <a:gd name="T2" fmla="*/ 16 w 17"/>
                    <a:gd name="T3" fmla="*/ 36 h 39"/>
                    <a:gd name="T4" fmla="*/ 10 w 17"/>
                    <a:gd name="T5" fmla="*/ 38 h 39"/>
                    <a:gd name="T6" fmla="*/ 0 w 17"/>
                    <a:gd name="T7" fmla="*/ 0 h 39"/>
                    <a:gd name="T8" fmla="*/ 5 w 17"/>
                    <a:gd name="T9" fmla="*/ 0 h 3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9"/>
                    <a:gd name="T17" fmla="*/ 17 w 17"/>
                    <a:gd name="T18" fmla="*/ 39 h 3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9">
                      <a:moveTo>
                        <a:pt x="5" y="0"/>
                      </a:moveTo>
                      <a:lnTo>
                        <a:pt x="16" y="36"/>
                      </a:lnTo>
                      <a:lnTo>
                        <a:pt x="10" y="38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6" name="Freeform 314"/>
                <p:cNvSpPr>
                  <a:spLocks/>
                </p:cNvSpPr>
                <p:nvPr/>
              </p:nvSpPr>
              <p:spPr bwMode="auto">
                <a:xfrm>
                  <a:off x="5122" y="2507"/>
                  <a:ext cx="17" cy="38"/>
                </a:xfrm>
                <a:custGeom>
                  <a:avLst/>
                  <a:gdLst>
                    <a:gd name="T0" fmla="*/ 16 w 17"/>
                    <a:gd name="T1" fmla="*/ 36 h 38"/>
                    <a:gd name="T2" fmla="*/ 6 w 17"/>
                    <a:gd name="T3" fmla="*/ 37 h 38"/>
                    <a:gd name="T4" fmla="*/ 0 w 17"/>
                    <a:gd name="T5" fmla="*/ 0 h 38"/>
                    <a:gd name="T6" fmla="*/ 9 w 17"/>
                    <a:gd name="T7" fmla="*/ 0 h 38"/>
                    <a:gd name="T8" fmla="*/ 16 w 17"/>
                    <a:gd name="T9" fmla="*/ 36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6" y="36"/>
                      </a:moveTo>
                      <a:lnTo>
                        <a:pt x="6" y="37"/>
                      </a:lnTo>
                      <a:lnTo>
                        <a:pt x="0" y="0"/>
                      </a:lnTo>
                      <a:lnTo>
                        <a:pt x="9" y="0"/>
                      </a:lnTo>
                      <a:lnTo>
                        <a:pt x="16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7" name="Freeform 315"/>
                <p:cNvSpPr>
                  <a:spLocks/>
                </p:cNvSpPr>
                <p:nvPr/>
              </p:nvSpPr>
              <p:spPr bwMode="auto">
                <a:xfrm>
                  <a:off x="5122" y="2507"/>
                  <a:ext cx="17" cy="38"/>
                </a:xfrm>
                <a:custGeom>
                  <a:avLst/>
                  <a:gdLst>
                    <a:gd name="T0" fmla="*/ 16 w 17"/>
                    <a:gd name="T1" fmla="*/ 36 h 38"/>
                    <a:gd name="T2" fmla="*/ 6 w 17"/>
                    <a:gd name="T3" fmla="*/ 37 h 38"/>
                    <a:gd name="T4" fmla="*/ 0 w 17"/>
                    <a:gd name="T5" fmla="*/ 0 h 38"/>
                    <a:gd name="T6" fmla="*/ 9 w 17"/>
                    <a:gd name="T7" fmla="*/ 0 h 38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"/>
                    <a:gd name="T13" fmla="*/ 0 h 38"/>
                    <a:gd name="T14" fmla="*/ 17 w 17"/>
                    <a:gd name="T15" fmla="*/ 38 h 38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" h="38">
                      <a:moveTo>
                        <a:pt x="16" y="36"/>
                      </a:moveTo>
                      <a:lnTo>
                        <a:pt x="6" y="37"/>
                      </a:lnTo>
                      <a:lnTo>
                        <a:pt x="0" y="0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8" name="Freeform 316"/>
                <p:cNvSpPr>
                  <a:spLocks/>
                </p:cNvSpPr>
                <p:nvPr/>
              </p:nvSpPr>
              <p:spPr bwMode="auto">
                <a:xfrm>
                  <a:off x="5114" y="2507"/>
                  <a:ext cx="17" cy="38"/>
                </a:xfrm>
                <a:custGeom>
                  <a:avLst/>
                  <a:gdLst>
                    <a:gd name="T0" fmla="*/ 16 w 17"/>
                    <a:gd name="T1" fmla="*/ 0 h 38"/>
                    <a:gd name="T2" fmla="*/ 11 w 17"/>
                    <a:gd name="T3" fmla="*/ 37 h 38"/>
                    <a:gd name="T4" fmla="*/ 0 w 17"/>
                    <a:gd name="T5" fmla="*/ 36 h 38"/>
                    <a:gd name="T6" fmla="*/ 4 w 17"/>
                    <a:gd name="T7" fmla="*/ 0 h 38"/>
                    <a:gd name="T8" fmla="*/ 16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6" y="0"/>
                      </a:moveTo>
                      <a:lnTo>
                        <a:pt x="11" y="37"/>
                      </a:lnTo>
                      <a:lnTo>
                        <a:pt x="0" y="36"/>
                      </a:lnTo>
                      <a:lnTo>
                        <a:pt x="4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39" name="Freeform 317"/>
                <p:cNvSpPr>
                  <a:spLocks/>
                </p:cNvSpPr>
                <p:nvPr/>
              </p:nvSpPr>
              <p:spPr bwMode="auto">
                <a:xfrm>
                  <a:off x="5114" y="2507"/>
                  <a:ext cx="17" cy="38"/>
                </a:xfrm>
                <a:custGeom>
                  <a:avLst/>
                  <a:gdLst>
                    <a:gd name="T0" fmla="*/ 16 w 17"/>
                    <a:gd name="T1" fmla="*/ 0 h 38"/>
                    <a:gd name="T2" fmla="*/ 11 w 17"/>
                    <a:gd name="T3" fmla="*/ 37 h 38"/>
                    <a:gd name="T4" fmla="*/ 0 w 17"/>
                    <a:gd name="T5" fmla="*/ 36 h 38"/>
                    <a:gd name="T6" fmla="*/ 4 w 17"/>
                    <a:gd name="T7" fmla="*/ 0 h 38"/>
                    <a:gd name="T8" fmla="*/ 16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6" y="0"/>
                      </a:moveTo>
                      <a:lnTo>
                        <a:pt x="11" y="37"/>
                      </a:lnTo>
                      <a:lnTo>
                        <a:pt x="0" y="36"/>
                      </a:lnTo>
                      <a:lnTo>
                        <a:pt x="4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0" name="Freeform 318"/>
                <p:cNvSpPr>
                  <a:spLocks/>
                </p:cNvSpPr>
                <p:nvPr/>
              </p:nvSpPr>
              <p:spPr bwMode="auto">
                <a:xfrm>
                  <a:off x="5100" y="2506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4 w 17"/>
                    <a:gd name="T3" fmla="*/ 36 h 37"/>
                    <a:gd name="T4" fmla="*/ 0 w 17"/>
                    <a:gd name="T5" fmla="*/ 34 h 37"/>
                    <a:gd name="T6" fmla="*/ 11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4" y="36"/>
                      </a:lnTo>
                      <a:lnTo>
                        <a:pt x="0" y="34"/>
                      </a:lnTo>
                      <a:lnTo>
                        <a:pt x="11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1" name="Freeform 319"/>
                <p:cNvSpPr>
                  <a:spLocks/>
                </p:cNvSpPr>
                <p:nvPr/>
              </p:nvSpPr>
              <p:spPr bwMode="auto">
                <a:xfrm>
                  <a:off x="5100" y="2506"/>
                  <a:ext cx="17" cy="37"/>
                </a:xfrm>
                <a:custGeom>
                  <a:avLst/>
                  <a:gdLst>
                    <a:gd name="T0" fmla="*/ 16 w 17"/>
                    <a:gd name="T1" fmla="*/ 0 h 37"/>
                    <a:gd name="T2" fmla="*/ 4 w 17"/>
                    <a:gd name="T3" fmla="*/ 36 h 37"/>
                    <a:gd name="T4" fmla="*/ 0 w 17"/>
                    <a:gd name="T5" fmla="*/ 34 h 37"/>
                    <a:gd name="T6" fmla="*/ 11 w 17"/>
                    <a:gd name="T7" fmla="*/ 0 h 37"/>
                    <a:gd name="T8" fmla="*/ 16 w 17"/>
                    <a:gd name="T9" fmla="*/ 0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6" y="0"/>
                      </a:moveTo>
                      <a:lnTo>
                        <a:pt x="4" y="36"/>
                      </a:lnTo>
                      <a:lnTo>
                        <a:pt x="0" y="34"/>
                      </a:lnTo>
                      <a:lnTo>
                        <a:pt x="11" y="0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2" name="Freeform 320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3" cy="17"/>
                </a:xfrm>
                <a:custGeom>
                  <a:avLst/>
                  <a:gdLst>
                    <a:gd name="T0" fmla="*/ 32 w 33"/>
                    <a:gd name="T1" fmla="*/ 5 h 17"/>
                    <a:gd name="T2" fmla="*/ 0 w 33"/>
                    <a:gd name="T3" fmla="*/ 16 h 17"/>
                    <a:gd name="T4" fmla="*/ 0 w 33"/>
                    <a:gd name="T5" fmla="*/ 9 h 17"/>
                    <a:gd name="T6" fmla="*/ 30 w 33"/>
                    <a:gd name="T7" fmla="*/ 0 h 17"/>
                    <a:gd name="T8" fmla="*/ 32 w 33"/>
                    <a:gd name="T9" fmla="*/ 5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17"/>
                    <a:gd name="T17" fmla="*/ 33 w 33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17">
                      <a:moveTo>
                        <a:pt x="32" y="5"/>
                      </a:moveTo>
                      <a:lnTo>
                        <a:pt x="0" y="16"/>
                      </a:lnTo>
                      <a:lnTo>
                        <a:pt x="0" y="9"/>
                      </a:lnTo>
                      <a:lnTo>
                        <a:pt x="30" y="0"/>
                      </a:lnTo>
                      <a:lnTo>
                        <a:pt x="32" y="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3" name="Freeform 321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3" cy="17"/>
                </a:xfrm>
                <a:custGeom>
                  <a:avLst/>
                  <a:gdLst>
                    <a:gd name="T0" fmla="*/ 32 w 33"/>
                    <a:gd name="T1" fmla="*/ 5 h 17"/>
                    <a:gd name="T2" fmla="*/ 0 w 33"/>
                    <a:gd name="T3" fmla="*/ 16 h 17"/>
                    <a:gd name="T4" fmla="*/ 0 w 33"/>
                    <a:gd name="T5" fmla="*/ 9 h 17"/>
                    <a:gd name="T6" fmla="*/ 30 w 33"/>
                    <a:gd name="T7" fmla="*/ 0 h 17"/>
                    <a:gd name="T8" fmla="*/ 32 w 33"/>
                    <a:gd name="T9" fmla="*/ 5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17"/>
                    <a:gd name="T17" fmla="*/ 33 w 33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17">
                      <a:moveTo>
                        <a:pt x="32" y="5"/>
                      </a:moveTo>
                      <a:lnTo>
                        <a:pt x="0" y="16"/>
                      </a:lnTo>
                      <a:lnTo>
                        <a:pt x="0" y="9"/>
                      </a:lnTo>
                      <a:lnTo>
                        <a:pt x="30" y="0"/>
                      </a:lnTo>
                      <a:lnTo>
                        <a:pt x="32" y="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4" name="Freeform 322"/>
                <p:cNvSpPr>
                  <a:spLocks/>
                </p:cNvSpPr>
                <p:nvPr/>
              </p:nvSpPr>
              <p:spPr bwMode="auto">
                <a:xfrm>
                  <a:off x="5075" y="2484"/>
                  <a:ext cx="34" cy="17"/>
                </a:xfrm>
                <a:custGeom>
                  <a:avLst/>
                  <a:gdLst>
                    <a:gd name="T0" fmla="*/ 31 w 34"/>
                    <a:gd name="T1" fmla="*/ 16 h 17"/>
                    <a:gd name="T2" fmla="*/ 0 w 34"/>
                    <a:gd name="T3" fmla="*/ 4 h 17"/>
                    <a:gd name="T4" fmla="*/ 0 w 34"/>
                    <a:gd name="T5" fmla="*/ 0 h 17"/>
                    <a:gd name="T6" fmla="*/ 33 w 34"/>
                    <a:gd name="T7" fmla="*/ 10 h 17"/>
                    <a:gd name="T8" fmla="*/ 31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1" y="16"/>
                      </a:move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33" y="10"/>
                      </a:lnTo>
                      <a:lnTo>
                        <a:pt x="31" y="1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5" name="Freeform 323"/>
                <p:cNvSpPr>
                  <a:spLocks/>
                </p:cNvSpPr>
                <p:nvPr/>
              </p:nvSpPr>
              <p:spPr bwMode="auto">
                <a:xfrm>
                  <a:off x="5075" y="2484"/>
                  <a:ext cx="34" cy="17"/>
                </a:xfrm>
                <a:custGeom>
                  <a:avLst/>
                  <a:gdLst>
                    <a:gd name="T0" fmla="*/ 31 w 34"/>
                    <a:gd name="T1" fmla="*/ 16 h 17"/>
                    <a:gd name="T2" fmla="*/ 0 w 34"/>
                    <a:gd name="T3" fmla="*/ 4 h 17"/>
                    <a:gd name="T4" fmla="*/ 0 w 34"/>
                    <a:gd name="T5" fmla="*/ 0 h 17"/>
                    <a:gd name="T6" fmla="*/ 33 w 34"/>
                    <a:gd name="T7" fmla="*/ 10 h 17"/>
                    <a:gd name="T8" fmla="*/ 31 w 34"/>
                    <a:gd name="T9" fmla="*/ 16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1" y="16"/>
                      </a:move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33" y="10"/>
                      </a:lnTo>
                      <a:lnTo>
                        <a:pt x="31" y="1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6" name="Freeform 324"/>
                <p:cNvSpPr>
                  <a:spLocks/>
                </p:cNvSpPr>
                <p:nvPr/>
              </p:nvSpPr>
              <p:spPr bwMode="auto">
                <a:xfrm>
                  <a:off x="5081" y="2469"/>
                  <a:ext cx="31" cy="26"/>
                </a:xfrm>
                <a:custGeom>
                  <a:avLst/>
                  <a:gdLst>
                    <a:gd name="T0" fmla="*/ 27 w 31"/>
                    <a:gd name="T1" fmla="*/ 25 h 26"/>
                    <a:gd name="T2" fmla="*/ 0 w 31"/>
                    <a:gd name="T3" fmla="*/ 3 h 26"/>
                    <a:gd name="T4" fmla="*/ 1 w 31"/>
                    <a:gd name="T5" fmla="*/ 0 h 26"/>
                    <a:gd name="T6" fmla="*/ 30 w 31"/>
                    <a:gd name="T7" fmla="*/ 20 h 26"/>
                    <a:gd name="T8" fmla="*/ 27 w 31"/>
                    <a:gd name="T9" fmla="*/ 25 h 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26"/>
                    <a:gd name="T17" fmla="*/ 31 w 31"/>
                    <a:gd name="T18" fmla="*/ 26 h 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26">
                      <a:moveTo>
                        <a:pt x="27" y="25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0" y="20"/>
                      </a:lnTo>
                      <a:lnTo>
                        <a:pt x="27" y="2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7" name="Freeform 325"/>
                <p:cNvSpPr>
                  <a:spLocks/>
                </p:cNvSpPr>
                <p:nvPr/>
              </p:nvSpPr>
              <p:spPr bwMode="auto">
                <a:xfrm>
                  <a:off x="5081" y="2469"/>
                  <a:ext cx="31" cy="26"/>
                </a:xfrm>
                <a:custGeom>
                  <a:avLst/>
                  <a:gdLst>
                    <a:gd name="T0" fmla="*/ 27 w 31"/>
                    <a:gd name="T1" fmla="*/ 25 h 26"/>
                    <a:gd name="T2" fmla="*/ 0 w 31"/>
                    <a:gd name="T3" fmla="*/ 3 h 26"/>
                    <a:gd name="T4" fmla="*/ 1 w 31"/>
                    <a:gd name="T5" fmla="*/ 0 h 26"/>
                    <a:gd name="T6" fmla="*/ 30 w 31"/>
                    <a:gd name="T7" fmla="*/ 20 h 26"/>
                    <a:gd name="T8" fmla="*/ 27 w 31"/>
                    <a:gd name="T9" fmla="*/ 25 h 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1"/>
                    <a:gd name="T16" fmla="*/ 0 h 26"/>
                    <a:gd name="T17" fmla="*/ 31 w 31"/>
                    <a:gd name="T18" fmla="*/ 26 h 2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1" h="26">
                      <a:moveTo>
                        <a:pt x="27" y="25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0" y="20"/>
                      </a:lnTo>
                      <a:lnTo>
                        <a:pt x="27" y="2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8" name="Freeform 326"/>
                <p:cNvSpPr>
                  <a:spLocks/>
                </p:cNvSpPr>
                <p:nvPr/>
              </p:nvSpPr>
              <p:spPr bwMode="auto">
                <a:xfrm>
                  <a:off x="5088" y="2459"/>
                  <a:ext cx="28" cy="29"/>
                </a:xfrm>
                <a:custGeom>
                  <a:avLst/>
                  <a:gdLst>
                    <a:gd name="T0" fmla="*/ 23 w 28"/>
                    <a:gd name="T1" fmla="*/ 28 h 29"/>
                    <a:gd name="T2" fmla="*/ 0 w 28"/>
                    <a:gd name="T3" fmla="*/ 3 h 29"/>
                    <a:gd name="T4" fmla="*/ 2 w 28"/>
                    <a:gd name="T5" fmla="*/ 0 h 29"/>
                    <a:gd name="T6" fmla="*/ 27 w 28"/>
                    <a:gd name="T7" fmla="*/ 24 h 29"/>
                    <a:gd name="T8" fmla="*/ 23 w 28"/>
                    <a:gd name="T9" fmla="*/ 28 h 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"/>
                    <a:gd name="T16" fmla="*/ 0 h 29"/>
                    <a:gd name="T17" fmla="*/ 28 w 28"/>
                    <a:gd name="T18" fmla="*/ 29 h 2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" h="29">
                      <a:moveTo>
                        <a:pt x="23" y="28"/>
                      </a:moveTo>
                      <a:lnTo>
                        <a:pt x="0" y="3"/>
                      </a:lnTo>
                      <a:lnTo>
                        <a:pt x="2" y="0"/>
                      </a:lnTo>
                      <a:lnTo>
                        <a:pt x="27" y="24"/>
                      </a:lnTo>
                      <a:lnTo>
                        <a:pt x="23" y="28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49" name="Freeform 327"/>
                <p:cNvSpPr>
                  <a:spLocks/>
                </p:cNvSpPr>
                <p:nvPr/>
              </p:nvSpPr>
              <p:spPr bwMode="auto">
                <a:xfrm>
                  <a:off x="5088" y="2459"/>
                  <a:ext cx="28" cy="29"/>
                </a:xfrm>
                <a:custGeom>
                  <a:avLst/>
                  <a:gdLst>
                    <a:gd name="T0" fmla="*/ 23 w 28"/>
                    <a:gd name="T1" fmla="*/ 28 h 29"/>
                    <a:gd name="T2" fmla="*/ 0 w 28"/>
                    <a:gd name="T3" fmla="*/ 3 h 29"/>
                    <a:gd name="T4" fmla="*/ 2 w 28"/>
                    <a:gd name="T5" fmla="*/ 0 h 29"/>
                    <a:gd name="T6" fmla="*/ 27 w 28"/>
                    <a:gd name="T7" fmla="*/ 24 h 29"/>
                    <a:gd name="T8" fmla="*/ 23 w 28"/>
                    <a:gd name="T9" fmla="*/ 28 h 29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8"/>
                    <a:gd name="T16" fmla="*/ 0 h 29"/>
                    <a:gd name="T17" fmla="*/ 28 w 28"/>
                    <a:gd name="T18" fmla="*/ 29 h 29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8" h="29">
                      <a:moveTo>
                        <a:pt x="23" y="28"/>
                      </a:moveTo>
                      <a:lnTo>
                        <a:pt x="0" y="3"/>
                      </a:lnTo>
                      <a:lnTo>
                        <a:pt x="2" y="0"/>
                      </a:lnTo>
                      <a:lnTo>
                        <a:pt x="27" y="24"/>
                      </a:lnTo>
                      <a:lnTo>
                        <a:pt x="23" y="28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0" name="Freeform 328"/>
                <p:cNvSpPr>
                  <a:spLocks/>
                </p:cNvSpPr>
                <p:nvPr/>
              </p:nvSpPr>
              <p:spPr bwMode="auto">
                <a:xfrm>
                  <a:off x="5095" y="2452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1" name="Freeform 329"/>
                <p:cNvSpPr>
                  <a:spLocks/>
                </p:cNvSpPr>
                <p:nvPr/>
              </p:nvSpPr>
              <p:spPr bwMode="auto">
                <a:xfrm>
                  <a:off x="5095" y="2452"/>
                  <a:ext cx="26" cy="31"/>
                </a:xfrm>
                <a:custGeom>
                  <a:avLst/>
                  <a:gdLst>
                    <a:gd name="T0" fmla="*/ 21 w 26"/>
                    <a:gd name="T1" fmla="*/ 30 h 31"/>
                    <a:gd name="T2" fmla="*/ 0 w 26"/>
                    <a:gd name="T3" fmla="*/ 2 h 31"/>
                    <a:gd name="T4" fmla="*/ 2 w 26"/>
                    <a:gd name="T5" fmla="*/ 0 h 31"/>
                    <a:gd name="T6" fmla="*/ 25 w 26"/>
                    <a:gd name="T7" fmla="*/ 26 h 31"/>
                    <a:gd name="T8" fmla="*/ 21 w 26"/>
                    <a:gd name="T9" fmla="*/ 30 h 3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1"/>
                    <a:gd name="T17" fmla="*/ 26 w 26"/>
                    <a:gd name="T18" fmla="*/ 31 h 3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1">
                      <a:moveTo>
                        <a:pt x="21" y="30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5" y="26"/>
                      </a:lnTo>
                      <a:lnTo>
                        <a:pt x="21" y="3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2" name="Freeform 330"/>
                <p:cNvSpPr>
                  <a:spLocks/>
                </p:cNvSpPr>
                <p:nvPr/>
              </p:nvSpPr>
              <p:spPr bwMode="auto">
                <a:xfrm>
                  <a:off x="5102" y="2445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9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9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3" name="Freeform 331"/>
                <p:cNvSpPr>
                  <a:spLocks/>
                </p:cNvSpPr>
                <p:nvPr/>
              </p:nvSpPr>
              <p:spPr bwMode="auto">
                <a:xfrm>
                  <a:off x="5102" y="2445"/>
                  <a:ext cx="25" cy="33"/>
                </a:xfrm>
                <a:custGeom>
                  <a:avLst/>
                  <a:gdLst>
                    <a:gd name="T0" fmla="*/ 20 w 25"/>
                    <a:gd name="T1" fmla="*/ 32 h 33"/>
                    <a:gd name="T2" fmla="*/ 0 w 25"/>
                    <a:gd name="T3" fmla="*/ 2 h 33"/>
                    <a:gd name="T4" fmla="*/ 3 w 25"/>
                    <a:gd name="T5" fmla="*/ 0 h 33"/>
                    <a:gd name="T6" fmla="*/ 24 w 25"/>
                    <a:gd name="T7" fmla="*/ 29 h 33"/>
                    <a:gd name="T8" fmla="*/ 20 w 25"/>
                    <a:gd name="T9" fmla="*/ 32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0" y="32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9"/>
                      </a:lnTo>
                      <a:lnTo>
                        <a:pt x="20" y="3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4" name="Freeform 332"/>
                <p:cNvSpPr>
                  <a:spLocks/>
                </p:cNvSpPr>
                <p:nvPr/>
              </p:nvSpPr>
              <p:spPr bwMode="auto">
                <a:xfrm>
                  <a:off x="5109" y="2438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0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0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5" name="Freeform 333"/>
                <p:cNvSpPr>
                  <a:spLocks/>
                </p:cNvSpPr>
                <p:nvPr/>
              </p:nvSpPr>
              <p:spPr bwMode="auto">
                <a:xfrm>
                  <a:off x="5109" y="2438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0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0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6" name="Freeform 334"/>
                <p:cNvSpPr>
                  <a:spLocks/>
                </p:cNvSpPr>
                <p:nvPr/>
              </p:nvSpPr>
              <p:spPr bwMode="auto">
                <a:xfrm>
                  <a:off x="5116" y="2433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1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1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7" name="Freeform 335"/>
                <p:cNvSpPr>
                  <a:spLocks/>
                </p:cNvSpPr>
                <p:nvPr/>
              </p:nvSpPr>
              <p:spPr bwMode="auto">
                <a:xfrm>
                  <a:off x="5116" y="2433"/>
                  <a:ext cx="23" cy="35"/>
                </a:xfrm>
                <a:custGeom>
                  <a:avLst/>
                  <a:gdLst>
                    <a:gd name="T0" fmla="*/ 18 w 23"/>
                    <a:gd name="T1" fmla="*/ 34 h 35"/>
                    <a:gd name="T2" fmla="*/ 0 w 23"/>
                    <a:gd name="T3" fmla="*/ 2 h 35"/>
                    <a:gd name="T4" fmla="*/ 3 w 23"/>
                    <a:gd name="T5" fmla="*/ 0 h 35"/>
                    <a:gd name="T6" fmla="*/ 22 w 23"/>
                    <a:gd name="T7" fmla="*/ 31 h 35"/>
                    <a:gd name="T8" fmla="*/ 18 w 23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3"/>
                    <a:gd name="T16" fmla="*/ 0 h 35"/>
                    <a:gd name="T17" fmla="*/ 23 w 23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3" h="35">
                      <a:moveTo>
                        <a:pt x="18" y="34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2" y="31"/>
                      </a:lnTo>
                      <a:lnTo>
                        <a:pt x="18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8" name="Freeform 336"/>
                <p:cNvSpPr>
                  <a:spLocks/>
                </p:cNvSpPr>
                <p:nvPr/>
              </p:nvSpPr>
              <p:spPr bwMode="auto">
                <a:xfrm>
                  <a:off x="5123" y="2429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1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59" name="Freeform 337"/>
                <p:cNvSpPr>
                  <a:spLocks/>
                </p:cNvSpPr>
                <p:nvPr/>
              </p:nvSpPr>
              <p:spPr bwMode="auto">
                <a:xfrm>
                  <a:off x="5123" y="2429"/>
                  <a:ext cx="22" cy="35"/>
                </a:xfrm>
                <a:custGeom>
                  <a:avLst/>
                  <a:gdLst>
                    <a:gd name="T0" fmla="*/ 17 w 22"/>
                    <a:gd name="T1" fmla="*/ 34 h 35"/>
                    <a:gd name="T2" fmla="*/ 0 w 22"/>
                    <a:gd name="T3" fmla="*/ 1 h 35"/>
                    <a:gd name="T4" fmla="*/ 3 w 22"/>
                    <a:gd name="T5" fmla="*/ 0 h 35"/>
                    <a:gd name="T6" fmla="*/ 21 w 22"/>
                    <a:gd name="T7" fmla="*/ 31 h 35"/>
                    <a:gd name="T8" fmla="*/ 17 w 22"/>
                    <a:gd name="T9" fmla="*/ 34 h 3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5"/>
                    <a:gd name="T17" fmla="*/ 22 w 22"/>
                    <a:gd name="T18" fmla="*/ 35 h 3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5">
                      <a:moveTo>
                        <a:pt x="17" y="34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21" y="31"/>
                      </a:lnTo>
                      <a:lnTo>
                        <a:pt x="17" y="3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0" name="Freeform 338"/>
                <p:cNvSpPr>
                  <a:spLocks/>
                </p:cNvSpPr>
                <p:nvPr/>
              </p:nvSpPr>
              <p:spPr bwMode="auto">
                <a:xfrm>
                  <a:off x="5131" y="2424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1" name="Freeform 339"/>
                <p:cNvSpPr>
                  <a:spLocks/>
                </p:cNvSpPr>
                <p:nvPr/>
              </p:nvSpPr>
              <p:spPr bwMode="auto">
                <a:xfrm>
                  <a:off x="5131" y="2424"/>
                  <a:ext cx="20" cy="36"/>
                </a:xfrm>
                <a:custGeom>
                  <a:avLst/>
                  <a:gdLst>
                    <a:gd name="T0" fmla="*/ 15 w 20"/>
                    <a:gd name="T1" fmla="*/ 35 h 36"/>
                    <a:gd name="T2" fmla="*/ 0 w 20"/>
                    <a:gd name="T3" fmla="*/ 2 h 36"/>
                    <a:gd name="T4" fmla="*/ 3 w 20"/>
                    <a:gd name="T5" fmla="*/ 0 h 36"/>
                    <a:gd name="T6" fmla="*/ 19 w 20"/>
                    <a:gd name="T7" fmla="*/ 32 h 36"/>
                    <a:gd name="T8" fmla="*/ 15 w 20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0"/>
                    <a:gd name="T16" fmla="*/ 0 h 36"/>
                    <a:gd name="T17" fmla="*/ 20 w 20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0" h="36">
                      <a:moveTo>
                        <a:pt x="15" y="35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9" y="32"/>
                      </a:lnTo>
                      <a:lnTo>
                        <a:pt x="15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2" name="Freeform 340"/>
                <p:cNvSpPr>
                  <a:spLocks/>
                </p:cNvSpPr>
                <p:nvPr/>
              </p:nvSpPr>
              <p:spPr bwMode="auto">
                <a:xfrm>
                  <a:off x="5138" y="2419"/>
                  <a:ext cx="19" cy="37"/>
                </a:xfrm>
                <a:custGeom>
                  <a:avLst/>
                  <a:gdLst>
                    <a:gd name="T0" fmla="*/ 14 w 19"/>
                    <a:gd name="T1" fmla="*/ 36 h 37"/>
                    <a:gd name="T2" fmla="*/ 0 w 19"/>
                    <a:gd name="T3" fmla="*/ 2 h 37"/>
                    <a:gd name="T4" fmla="*/ 3 w 19"/>
                    <a:gd name="T5" fmla="*/ 0 h 37"/>
                    <a:gd name="T6" fmla="*/ 18 w 19"/>
                    <a:gd name="T7" fmla="*/ 33 h 37"/>
                    <a:gd name="T8" fmla="*/ 14 w 19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14" y="36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8" y="33"/>
                      </a:lnTo>
                      <a:lnTo>
                        <a:pt x="14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3" name="Freeform 341"/>
                <p:cNvSpPr>
                  <a:spLocks/>
                </p:cNvSpPr>
                <p:nvPr/>
              </p:nvSpPr>
              <p:spPr bwMode="auto">
                <a:xfrm>
                  <a:off x="5138" y="2419"/>
                  <a:ext cx="19" cy="37"/>
                </a:xfrm>
                <a:custGeom>
                  <a:avLst/>
                  <a:gdLst>
                    <a:gd name="T0" fmla="*/ 14 w 19"/>
                    <a:gd name="T1" fmla="*/ 36 h 37"/>
                    <a:gd name="T2" fmla="*/ 0 w 19"/>
                    <a:gd name="T3" fmla="*/ 2 h 37"/>
                    <a:gd name="T4" fmla="*/ 3 w 19"/>
                    <a:gd name="T5" fmla="*/ 0 h 37"/>
                    <a:gd name="T6" fmla="*/ 18 w 19"/>
                    <a:gd name="T7" fmla="*/ 33 h 37"/>
                    <a:gd name="T8" fmla="*/ 14 w 19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7"/>
                    <a:gd name="T17" fmla="*/ 19 w 19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7">
                      <a:moveTo>
                        <a:pt x="14" y="36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18" y="33"/>
                      </a:lnTo>
                      <a:lnTo>
                        <a:pt x="14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4" name="Freeform 342"/>
                <p:cNvSpPr>
                  <a:spLocks/>
                </p:cNvSpPr>
                <p:nvPr/>
              </p:nvSpPr>
              <p:spPr bwMode="auto">
                <a:xfrm>
                  <a:off x="5145" y="2415"/>
                  <a:ext cx="18" cy="37"/>
                </a:xfrm>
                <a:custGeom>
                  <a:avLst/>
                  <a:gdLst>
                    <a:gd name="T0" fmla="*/ 13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3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3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3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5" name="Freeform 343"/>
                <p:cNvSpPr>
                  <a:spLocks/>
                </p:cNvSpPr>
                <p:nvPr/>
              </p:nvSpPr>
              <p:spPr bwMode="auto">
                <a:xfrm>
                  <a:off x="5145" y="2415"/>
                  <a:ext cx="18" cy="37"/>
                </a:xfrm>
                <a:custGeom>
                  <a:avLst/>
                  <a:gdLst>
                    <a:gd name="T0" fmla="*/ 13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3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3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3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6" name="Freeform 344"/>
                <p:cNvSpPr>
                  <a:spLocks/>
                </p:cNvSpPr>
                <p:nvPr/>
              </p:nvSpPr>
              <p:spPr bwMode="auto">
                <a:xfrm>
                  <a:off x="5153" y="2413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7" name="Freeform 345"/>
                <p:cNvSpPr>
                  <a:spLocks/>
                </p:cNvSpPr>
                <p:nvPr/>
              </p:nvSpPr>
              <p:spPr bwMode="auto">
                <a:xfrm>
                  <a:off x="5153" y="2413"/>
                  <a:ext cx="18" cy="36"/>
                </a:xfrm>
                <a:custGeom>
                  <a:avLst/>
                  <a:gdLst>
                    <a:gd name="T0" fmla="*/ 13 w 18"/>
                    <a:gd name="T1" fmla="*/ 35 h 36"/>
                    <a:gd name="T2" fmla="*/ 0 w 18"/>
                    <a:gd name="T3" fmla="*/ 1 h 36"/>
                    <a:gd name="T4" fmla="*/ 3 w 18"/>
                    <a:gd name="T5" fmla="*/ 0 h 36"/>
                    <a:gd name="T6" fmla="*/ 17 w 18"/>
                    <a:gd name="T7" fmla="*/ 32 h 36"/>
                    <a:gd name="T8" fmla="*/ 13 w 18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6"/>
                    <a:gd name="T17" fmla="*/ 18 w 18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6">
                      <a:moveTo>
                        <a:pt x="13" y="35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2"/>
                      </a:lnTo>
                      <a:lnTo>
                        <a:pt x="13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8" name="Freeform 346"/>
                <p:cNvSpPr>
                  <a:spLocks/>
                </p:cNvSpPr>
                <p:nvPr/>
              </p:nvSpPr>
              <p:spPr bwMode="auto">
                <a:xfrm>
                  <a:off x="5169" y="2406"/>
                  <a:ext cx="17" cy="36"/>
                </a:xfrm>
                <a:custGeom>
                  <a:avLst/>
                  <a:gdLst>
                    <a:gd name="T0" fmla="*/ 11 w 17"/>
                    <a:gd name="T1" fmla="*/ 35 h 36"/>
                    <a:gd name="T2" fmla="*/ 0 w 17"/>
                    <a:gd name="T3" fmla="*/ 1 h 36"/>
                    <a:gd name="T4" fmla="*/ 4 w 17"/>
                    <a:gd name="T5" fmla="*/ 0 h 36"/>
                    <a:gd name="T6" fmla="*/ 16 w 17"/>
                    <a:gd name="T7" fmla="*/ 32 h 36"/>
                    <a:gd name="T8" fmla="*/ 11 w 17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11" y="35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2"/>
                      </a:lnTo>
                      <a:lnTo>
                        <a:pt x="11" y="35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69" name="Freeform 347"/>
                <p:cNvSpPr>
                  <a:spLocks/>
                </p:cNvSpPr>
                <p:nvPr/>
              </p:nvSpPr>
              <p:spPr bwMode="auto">
                <a:xfrm>
                  <a:off x="5169" y="2406"/>
                  <a:ext cx="17" cy="36"/>
                </a:xfrm>
                <a:custGeom>
                  <a:avLst/>
                  <a:gdLst>
                    <a:gd name="T0" fmla="*/ 11 w 17"/>
                    <a:gd name="T1" fmla="*/ 35 h 36"/>
                    <a:gd name="T2" fmla="*/ 0 w 17"/>
                    <a:gd name="T3" fmla="*/ 1 h 36"/>
                    <a:gd name="T4" fmla="*/ 4 w 17"/>
                    <a:gd name="T5" fmla="*/ 0 h 36"/>
                    <a:gd name="T6" fmla="*/ 16 w 17"/>
                    <a:gd name="T7" fmla="*/ 32 h 36"/>
                    <a:gd name="T8" fmla="*/ 11 w 17"/>
                    <a:gd name="T9" fmla="*/ 35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11" y="35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2"/>
                      </a:lnTo>
                      <a:lnTo>
                        <a:pt x="11" y="35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0" name="Freeform 348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1" name="Freeform 349"/>
                <p:cNvSpPr>
                  <a:spLocks/>
                </p:cNvSpPr>
                <p:nvPr/>
              </p:nvSpPr>
              <p:spPr bwMode="auto">
                <a:xfrm>
                  <a:off x="5177" y="2401"/>
                  <a:ext cx="17" cy="38"/>
                </a:xfrm>
                <a:custGeom>
                  <a:avLst/>
                  <a:gdLst>
                    <a:gd name="T0" fmla="*/ 10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5 h 38"/>
                    <a:gd name="T8" fmla="*/ 10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0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5"/>
                      </a:lnTo>
                      <a:lnTo>
                        <a:pt x="10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2" name="Freeform 350"/>
                <p:cNvSpPr>
                  <a:spLocks/>
                </p:cNvSpPr>
                <p:nvPr/>
              </p:nvSpPr>
              <p:spPr bwMode="auto">
                <a:xfrm>
                  <a:off x="5174" y="2487"/>
                  <a:ext cx="19" cy="36"/>
                </a:xfrm>
                <a:custGeom>
                  <a:avLst/>
                  <a:gdLst>
                    <a:gd name="T0" fmla="*/ 3 w 19"/>
                    <a:gd name="T1" fmla="*/ 0 h 36"/>
                    <a:gd name="T2" fmla="*/ 18 w 19"/>
                    <a:gd name="T3" fmla="*/ 32 h 36"/>
                    <a:gd name="T4" fmla="*/ 13 w 19"/>
                    <a:gd name="T5" fmla="*/ 35 h 36"/>
                    <a:gd name="T6" fmla="*/ 0 w 19"/>
                    <a:gd name="T7" fmla="*/ 1 h 36"/>
                    <a:gd name="T8" fmla="*/ 3 w 19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6"/>
                    <a:gd name="T17" fmla="*/ 19 w 19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6">
                      <a:moveTo>
                        <a:pt x="3" y="0"/>
                      </a:moveTo>
                      <a:lnTo>
                        <a:pt x="18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3" name="Freeform 351"/>
                <p:cNvSpPr>
                  <a:spLocks/>
                </p:cNvSpPr>
                <p:nvPr/>
              </p:nvSpPr>
              <p:spPr bwMode="auto">
                <a:xfrm>
                  <a:off x="5174" y="2487"/>
                  <a:ext cx="19" cy="36"/>
                </a:xfrm>
                <a:custGeom>
                  <a:avLst/>
                  <a:gdLst>
                    <a:gd name="T0" fmla="*/ 3 w 19"/>
                    <a:gd name="T1" fmla="*/ 0 h 36"/>
                    <a:gd name="T2" fmla="*/ 18 w 19"/>
                    <a:gd name="T3" fmla="*/ 32 h 36"/>
                    <a:gd name="T4" fmla="*/ 13 w 19"/>
                    <a:gd name="T5" fmla="*/ 35 h 36"/>
                    <a:gd name="T6" fmla="*/ 0 w 19"/>
                    <a:gd name="T7" fmla="*/ 1 h 36"/>
                    <a:gd name="T8" fmla="*/ 3 w 19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9"/>
                    <a:gd name="T16" fmla="*/ 0 h 36"/>
                    <a:gd name="T17" fmla="*/ 19 w 19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9" h="36">
                      <a:moveTo>
                        <a:pt x="3" y="0"/>
                      </a:moveTo>
                      <a:lnTo>
                        <a:pt x="18" y="32"/>
                      </a:lnTo>
                      <a:lnTo>
                        <a:pt x="13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4" name="Freeform 352"/>
                <p:cNvSpPr>
                  <a:spLocks/>
                </p:cNvSpPr>
                <p:nvPr/>
              </p:nvSpPr>
              <p:spPr bwMode="auto">
                <a:xfrm>
                  <a:off x="5129" y="2506"/>
                  <a:ext cx="17" cy="38"/>
                </a:xfrm>
                <a:custGeom>
                  <a:avLst/>
                  <a:gdLst>
                    <a:gd name="T0" fmla="*/ 5 w 17"/>
                    <a:gd name="T1" fmla="*/ 0 h 38"/>
                    <a:gd name="T2" fmla="*/ 16 w 17"/>
                    <a:gd name="T3" fmla="*/ 35 h 38"/>
                    <a:gd name="T4" fmla="*/ 9 w 17"/>
                    <a:gd name="T5" fmla="*/ 37 h 38"/>
                    <a:gd name="T6" fmla="*/ 0 w 17"/>
                    <a:gd name="T7" fmla="*/ 0 h 38"/>
                    <a:gd name="T8" fmla="*/ 5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5" y="0"/>
                      </a:moveTo>
                      <a:lnTo>
                        <a:pt x="16" y="35"/>
                      </a:lnTo>
                      <a:lnTo>
                        <a:pt x="9" y="37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5" name="Freeform 353"/>
                <p:cNvSpPr>
                  <a:spLocks/>
                </p:cNvSpPr>
                <p:nvPr/>
              </p:nvSpPr>
              <p:spPr bwMode="auto">
                <a:xfrm>
                  <a:off x="5129" y="2506"/>
                  <a:ext cx="17" cy="38"/>
                </a:xfrm>
                <a:custGeom>
                  <a:avLst/>
                  <a:gdLst>
                    <a:gd name="T0" fmla="*/ 5 w 17"/>
                    <a:gd name="T1" fmla="*/ 0 h 38"/>
                    <a:gd name="T2" fmla="*/ 16 w 17"/>
                    <a:gd name="T3" fmla="*/ 35 h 38"/>
                    <a:gd name="T4" fmla="*/ 9 w 17"/>
                    <a:gd name="T5" fmla="*/ 37 h 38"/>
                    <a:gd name="T6" fmla="*/ 0 w 17"/>
                    <a:gd name="T7" fmla="*/ 0 h 38"/>
                    <a:gd name="T8" fmla="*/ 5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5" y="0"/>
                      </a:moveTo>
                      <a:lnTo>
                        <a:pt x="16" y="35"/>
                      </a:lnTo>
                      <a:lnTo>
                        <a:pt x="9" y="37"/>
                      </a:lnTo>
                      <a:lnTo>
                        <a:pt x="0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6" name="Freeform 354"/>
                <p:cNvSpPr>
                  <a:spLocks/>
                </p:cNvSpPr>
                <p:nvPr/>
              </p:nvSpPr>
              <p:spPr bwMode="auto">
                <a:xfrm>
                  <a:off x="5126" y="2506"/>
                  <a:ext cx="17" cy="38"/>
                </a:xfrm>
                <a:custGeom>
                  <a:avLst/>
                  <a:gdLst>
                    <a:gd name="T0" fmla="*/ 7 w 17"/>
                    <a:gd name="T1" fmla="*/ 0 h 38"/>
                    <a:gd name="T2" fmla="*/ 16 w 17"/>
                    <a:gd name="T3" fmla="*/ 36 h 38"/>
                    <a:gd name="T4" fmla="*/ 8 w 17"/>
                    <a:gd name="T5" fmla="*/ 37 h 38"/>
                    <a:gd name="T6" fmla="*/ 0 w 17"/>
                    <a:gd name="T7" fmla="*/ 0 h 38"/>
                    <a:gd name="T8" fmla="*/ 7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7" y="0"/>
                      </a:moveTo>
                      <a:lnTo>
                        <a:pt x="16" y="36"/>
                      </a:lnTo>
                      <a:lnTo>
                        <a:pt x="8" y="37"/>
                      </a:lnTo>
                      <a:lnTo>
                        <a:pt x="0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7" name="Freeform 355"/>
                <p:cNvSpPr>
                  <a:spLocks/>
                </p:cNvSpPr>
                <p:nvPr/>
              </p:nvSpPr>
              <p:spPr bwMode="auto">
                <a:xfrm>
                  <a:off x="5126" y="2506"/>
                  <a:ext cx="17" cy="38"/>
                </a:xfrm>
                <a:custGeom>
                  <a:avLst/>
                  <a:gdLst>
                    <a:gd name="T0" fmla="*/ 7 w 17"/>
                    <a:gd name="T1" fmla="*/ 0 h 38"/>
                    <a:gd name="T2" fmla="*/ 16 w 17"/>
                    <a:gd name="T3" fmla="*/ 36 h 38"/>
                    <a:gd name="T4" fmla="*/ 8 w 17"/>
                    <a:gd name="T5" fmla="*/ 37 h 38"/>
                    <a:gd name="T6" fmla="*/ 0 w 17"/>
                    <a:gd name="T7" fmla="*/ 0 h 38"/>
                    <a:gd name="T8" fmla="*/ 7 w 17"/>
                    <a:gd name="T9" fmla="*/ 0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7" y="0"/>
                      </a:moveTo>
                      <a:lnTo>
                        <a:pt x="16" y="36"/>
                      </a:lnTo>
                      <a:lnTo>
                        <a:pt x="8" y="37"/>
                      </a:lnTo>
                      <a:lnTo>
                        <a:pt x="0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8" name="Freeform 356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2" cy="24"/>
                </a:xfrm>
                <a:custGeom>
                  <a:avLst/>
                  <a:gdLst>
                    <a:gd name="T0" fmla="*/ 31 w 32"/>
                    <a:gd name="T1" fmla="*/ 3 h 24"/>
                    <a:gd name="T2" fmla="*/ 1 w 32"/>
                    <a:gd name="T3" fmla="*/ 23 h 24"/>
                    <a:gd name="T4" fmla="*/ 0 w 32"/>
                    <a:gd name="T5" fmla="*/ 18 h 24"/>
                    <a:gd name="T6" fmla="*/ 28 w 32"/>
                    <a:gd name="T7" fmla="*/ 0 h 24"/>
                    <a:gd name="T8" fmla="*/ 31 w 32"/>
                    <a:gd name="T9" fmla="*/ 3 h 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4"/>
                    <a:gd name="T17" fmla="*/ 32 w 32"/>
                    <a:gd name="T18" fmla="*/ 24 h 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4">
                      <a:moveTo>
                        <a:pt x="31" y="3"/>
                      </a:moveTo>
                      <a:lnTo>
                        <a:pt x="1" y="23"/>
                      </a:lnTo>
                      <a:lnTo>
                        <a:pt x="0" y="18"/>
                      </a:lnTo>
                      <a:lnTo>
                        <a:pt x="28" y="0"/>
                      </a:lnTo>
                      <a:lnTo>
                        <a:pt x="31" y="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79" name="Freeform 357"/>
                <p:cNvSpPr>
                  <a:spLocks/>
                </p:cNvSpPr>
                <p:nvPr/>
              </p:nvSpPr>
              <p:spPr bwMode="auto">
                <a:xfrm>
                  <a:off x="5078" y="2501"/>
                  <a:ext cx="32" cy="24"/>
                </a:xfrm>
                <a:custGeom>
                  <a:avLst/>
                  <a:gdLst>
                    <a:gd name="T0" fmla="*/ 31 w 32"/>
                    <a:gd name="T1" fmla="*/ 3 h 24"/>
                    <a:gd name="T2" fmla="*/ 1 w 32"/>
                    <a:gd name="T3" fmla="*/ 23 h 24"/>
                    <a:gd name="T4" fmla="*/ 0 w 32"/>
                    <a:gd name="T5" fmla="*/ 18 h 24"/>
                    <a:gd name="T6" fmla="*/ 28 w 32"/>
                    <a:gd name="T7" fmla="*/ 0 h 24"/>
                    <a:gd name="T8" fmla="*/ 31 w 32"/>
                    <a:gd name="T9" fmla="*/ 3 h 2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2"/>
                    <a:gd name="T16" fmla="*/ 0 h 24"/>
                    <a:gd name="T17" fmla="*/ 32 w 32"/>
                    <a:gd name="T18" fmla="*/ 24 h 2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2" h="24">
                      <a:moveTo>
                        <a:pt x="31" y="3"/>
                      </a:moveTo>
                      <a:lnTo>
                        <a:pt x="1" y="23"/>
                      </a:lnTo>
                      <a:lnTo>
                        <a:pt x="0" y="18"/>
                      </a:lnTo>
                      <a:lnTo>
                        <a:pt x="28" y="0"/>
                      </a:lnTo>
                      <a:lnTo>
                        <a:pt x="31" y="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0" name="Freeform 358"/>
                <p:cNvSpPr>
                  <a:spLocks/>
                </p:cNvSpPr>
                <p:nvPr/>
              </p:nvSpPr>
              <p:spPr bwMode="auto">
                <a:xfrm>
                  <a:off x="5074" y="2496"/>
                  <a:ext cx="34" cy="17"/>
                </a:xfrm>
                <a:custGeom>
                  <a:avLst/>
                  <a:gdLst>
                    <a:gd name="T0" fmla="*/ 33 w 34"/>
                    <a:gd name="T1" fmla="*/ 2 h 17"/>
                    <a:gd name="T2" fmla="*/ 33 w 34"/>
                    <a:gd name="T3" fmla="*/ 16 h 17"/>
                    <a:gd name="T4" fmla="*/ 0 w 34"/>
                    <a:gd name="T5" fmla="*/ 12 h 17"/>
                    <a:gd name="T6" fmla="*/ 0 w 34"/>
                    <a:gd name="T7" fmla="*/ 0 h 17"/>
                    <a:gd name="T8" fmla="*/ 33 w 34"/>
                    <a:gd name="T9" fmla="*/ 2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3" y="2"/>
                      </a:moveTo>
                      <a:lnTo>
                        <a:pt x="33" y="16"/>
                      </a:lnTo>
                      <a:lnTo>
                        <a:pt x="0" y="12"/>
                      </a:lnTo>
                      <a:lnTo>
                        <a:pt x="0" y="0"/>
                      </a:lnTo>
                      <a:lnTo>
                        <a:pt x="33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1" name="Freeform 359"/>
                <p:cNvSpPr>
                  <a:spLocks/>
                </p:cNvSpPr>
                <p:nvPr/>
              </p:nvSpPr>
              <p:spPr bwMode="auto">
                <a:xfrm>
                  <a:off x="5074" y="2496"/>
                  <a:ext cx="34" cy="17"/>
                </a:xfrm>
                <a:custGeom>
                  <a:avLst/>
                  <a:gdLst>
                    <a:gd name="T0" fmla="*/ 33 w 34"/>
                    <a:gd name="T1" fmla="*/ 2 h 17"/>
                    <a:gd name="T2" fmla="*/ 33 w 34"/>
                    <a:gd name="T3" fmla="*/ 16 h 17"/>
                    <a:gd name="T4" fmla="*/ 0 w 34"/>
                    <a:gd name="T5" fmla="*/ 12 h 17"/>
                    <a:gd name="T6" fmla="*/ 0 w 34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4"/>
                    <a:gd name="T13" fmla="*/ 0 h 17"/>
                    <a:gd name="T14" fmla="*/ 34 w 34"/>
                    <a:gd name="T15" fmla="*/ 17 h 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4" h="17">
                      <a:moveTo>
                        <a:pt x="33" y="2"/>
                      </a:moveTo>
                      <a:lnTo>
                        <a:pt x="33" y="16"/>
                      </a:lnTo>
                      <a:lnTo>
                        <a:pt x="0" y="1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2" name="Freeform 360"/>
                <p:cNvSpPr>
                  <a:spLocks/>
                </p:cNvSpPr>
                <p:nvPr/>
              </p:nvSpPr>
              <p:spPr bwMode="auto">
                <a:xfrm>
                  <a:off x="5077" y="2477"/>
                  <a:ext cx="33" cy="20"/>
                </a:xfrm>
                <a:custGeom>
                  <a:avLst/>
                  <a:gdLst>
                    <a:gd name="T0" fmla="*/ 30 w 33"/>
                    <a:gd name="T1" fmla="*/ 19 h 20"/>
                    <a:gd name="T2" fmla="*/ 0 w 33"/>
                    <a:gd name="T3" fmla="*/ 3 h 20"/>
                    <a:gd name="T4" fmla="*/ 1 w 33"/>
                    <a:gd name="T5" fmla="*/ 0 h 20"/>
                    <a:gd name="T6" fmla="*/ 32 w 33"/>
                    <a:gd name="T7" fmla="*/ 14 h 20"/>
                    <a:gd name="T8" fmla="*/ 30 w 33"/>
                    <a:gd name="T9" fmla="*/ 19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20"/>
                    <a:gd name="T17" fmla="*/ 33 w 33"/>
                    <a:gd name="T18" fmla="*/ 20 h 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20">
                      <a:moveTo>
                        <a:pt x="30" y="19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2" y="14"/>
                      </a:lnTo>
                      <a:lnTo>
                        <a:pt x="30" y="19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3" name="Freeform 361"/>
                <p:cNvSpPr>
                  <a:spLocks/>
                </p:cNvSpPr>
                <p:nvPr/>
              </p:nvSpPr>
              <p:spPr bwMode="auto">
                <a:xfrm>
                  <a:off x="5077" y="2477"/>
                  <a:ext cx="33" cy="20"/>
                </a:xfrm>
                <a:custGeom>
                  <a:avLst/>
                  <a:gdLst>
                    <a:gd name="T0" fmla="*/ 30 w 33"/>
                    <a:gd name="T1" fmla="*/ 19 h 20"/>
                    <a:gd name="T2" fmla="*/ 0 w 33"/>
                    <a:gd name="T3" fmla="*/ 3 h 20"/>
                    <a:gd name="T4" fmla="*/ 1 w 33"/>
                    <a:gd name="T5" fmla="*/ 0 h 20"/>
                    <a:gd name="T6" fmla="*/ 32 w 33"/>
                    <a:gd name="T7" fmla="*/ 14 h 20"/>
                    <a:gd name="T8" fmla="*/ 30 w 33"/>
                    <a:gd name="T9" fmla="*/ 19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3"/>
                    <a:gd name="T16" fmla="*/ 0 h 20"/>
                    <a:gd name="T17" fmla="*/ 33 w 33"/>
                    <a:gd name="T18" fmla="*/ 20 h 20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3" h="20">
                      <a:moveTo>
                        <a:pt x="30" y="19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32" y="14"/>
                      </a:lnTo>
                      <a:lnTo>
                        <a:pt x="30" y="19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4" name="Freeform 362"/>
                <p:cNvSpPr>
                  <a:spLocks/>
                </p:cNvSpPr>
                <p:nvPr/>
              </p:nvSpPr>
              <p:spPr bwMode="auto">
                <a:xfrm>
                  <a:off x="5084" y="2464"/>
                  <a:ext cx="29" cy="28"/>
                </a:xfrm>
                <a:custGeom>
                  <a:avLst/>
                  <a:gdLst>
                    <a:gd name="T0" fmla="*/ 24 w 29"/>
                    <a:gd name="T1" fmla="*/ 27 h 28"/>
                    <a:gd name="T2" fmla="*/ 0 w 29"/>
                    <a:gd name="T3" fmla="*/ 3 h 28"/>
                    <a:gd name="T4" fmla="*/ 1 w 29"/>
                    <a:gd name="T5" fmla="*/ 0 h 28"/>
                    <a:gd name="T6" fmla="*/ 28 w 29"/>
                    <a:gd name="T7" fmla="*/ 22 h 28"/>
                    <a:gd name="T8" fmla="*/ 24 w 29"/>
                    <a:gd name="T9" fmla="*/ 27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4" y="27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28" y="22"/>
                      </a:lnTo>
                      <a:lnTo>
                        <a:pt x="24" y="2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5" name="Freeform 363"/>
                <p:cNvSpPr>
                  <a:spLocks/>
                </p:cNvSpPr>
                <p:nvPr/>
              </p:nvSpPr>
              <p:spPr bwMode="auto">
                <a:xfrm>
                  <a:off x="5084" y="2464"/>
                  <a:ext cx="29" cy="28"/>
                </a:xfrm>
                <a:custGeom>
                  <a:avLst/>
                  <a:gdLst>
                    <a:gd name="T0" fmla="*/ 24 w 29"/>
                    <a:gd name="T1" fmla="*/ 27 h 28"/>
                    <a:gd name="T2" fmla="*/ 0 w 29"/>
                    <a:gd name="T3" fmla="*/ 3 h 28"/>
                    <a:gd name="T4" fmla="*/ 1 w 29"/>
                    <a:gd name="T5" fmla="*/ 0 h 28"/>
                    <a:gd name="T6" fmla="*/ 28 w 29"/>
                    <a:gd name="T7" fmla="*/ 22 h 28"/>
                    <a:gd name="T8" fmla="*/ 24 w 29"/>
                    <a:gd name="T9" fmla="*/ 27 h 2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9"/>
                    <a:gd name="T16" fmla="*/ 0 h 28"/>
                    <a:gd name="T17" fmla="*/ 29 w 29"/>
                    <a:gd name="T18" fmla="*/ 28 h 2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9" h="28">
                      <a:moveTo>
                        <a:pt x="24" y="27"/>
                      </a:moveTo>
                      <a:lnTo>
                        <a:pt x="0" y="3"/>
                      </a:lnTo>
                      <a:lnTo>
                        <a:pt x="1" y="0"/>
                      </a:lnTo>
                      <a:lnTo>
                        <a:pt x="28" y="22"/>
                      </a:lnTo>
                      <a:lnTo>
                        <a:pt x="24" y="2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6" name="Freeform 364"/>
                <p:cNvSpPr>
                  <a:spLocks/>
                </p:cNvSpPr>
                <p:nvPr/>
              </p:nvSpPr>
              <p:spPr bwMode="auto">
                <a:xfrm>
                  <a:off x="5119" y="2432"/>
                  <a:ext cx="21" cy="34"/>
                </a:xfrm>
                <a:custGeom>
                  <a:avLst/>
                  <a:gdLst>
                    <a:gd name="T0" fmla="*/ 16 w 21"/>
                    <a:gd name="T1" fmla="*/ 33 h 34"/>
                    <a:gd name="T2" fmla="*/ 0 w 21"/>
                    <a:gd name="T3" fmla="*/ 2 h 34"/>
                    <a:gd name="T4" fmla="*/ 3 w 21"/>
                    <a:gd name="T5" fmla="*/ 0 h 34"/>
                    <a:gd name="T6" fmla="*/ 20 w 21"/>
                    <a:gd name="T7" fmla="*/ 30 h 34"/>
                    <a:gd name="T8" fmla="*/ 16 w 21"/>
                    <a:gd name="T9" fmla="*/ 33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16" y="33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0" y="30"/>
                      </a:lnTo>
                      <a:lnTo>
                        <a:pt x="16" y="33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7" name="Freeform 365"/>
                <p:cNvSpPr>
                  <a:spLocks/>
                </p:cNvSpPr>
                <p:nvPr/>
              </p:nvSpPr>
              <p:spPr bwMode="auto">
                <a:xfrm>
                  <a:off x="5119" y="2432"/>
                  <a:ext cx="21" cy="34"/>
                </a:xfrm>
                <a:custGeom>
                  <a:avLst/>
                  <a:gdLst>
                    <a:gd name="T0" fmla="*/ 16 w 21"/>
                    <a:gd name="T1" fmla="*/ 33 h 34"/>
                    <a:gd name="T2" fmla="*/ 0 w 21"/>
                    <a:gd name="T3" fmla="*/ 2 h 34"/>
                    <a:gd name="T4" fmla="*/ 3 w 21"/>
                    <a:gd name="T5" fmla="*/ 0 h 34"/>
                    <a:gd name="T6" fmla="*/ 20 w 21"/>
                    <a:gd name="T7" fmla="*/ 30 h 34"/>
                    <a:gd name="T8" fmla="*/ 16 w 21"/>
                    <a:gd name="T9" fmla="*/ 33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1"/>
                    <a:gd name="T16" fmla="*/ 0 h 34"/>
                    <a:gd name="T17" fmla="*/ 21 w 21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1" h="34">
                      <a:moveTo>
                        <a:pt x="16" y="33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0" y="30"/>
                      </a:lnTo>
                      <a:lnTo>
                        <a:pt x="16" y="33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8" name="Freeform 366"/>
                <p:cNvSpPr>
                  <a:spLocks/>
                </p:cNvSpPr>
                <p:nvPr/>
              </p:nvSpPr>
              <p:spPr bwMode="auto">
                <a:xfrm>
                  <a:off x="5149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89" name="Freeform 367"/>
                <p:cNvSpPr>
                  <a:spLocks/>
                </p:cNvSpPr>
                <p:nvPr/>
              </p:nvSpPr>
              <p:spPr bwMode="auto">
                <a:xfrm>
                  <a:off x="5149" y="2413"/>
                  <a:ext cx="18" cy="37"/>
                </a:xfrm>
                <a:custGeom>
                  <a:avLst/>
                  <a:gdLst>
                    <a:gd name="T0" fmla="*/ 12 w 18"/>
                    <a:gd name="T1" fmla="*/ 36 h 37"/>
                    <a:gd name="T2" fmla="*/ 0 w 18"/>
                    <a:gd name="T3" fmla="*/ 1 h 37"/>
                    <a:gd name="T4" fmla="*/ 3 w 18"/>
                    <a:gd name="T5" fmla="*/ 0 h 37"/>
                    <a:gd name="T6" fmla="*/ 17 w 18"/>
                    <a:gd name="T7" fmla="*/ 33 h 37"/>
                    <a:gd name="T8" fmla="*/ 12 w 18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8"/>
                    <a:gd name="T16" fmla="*/ 0 h 37"/>
                    <a:gd name="T17" fmla="*/ 18 w 18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8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7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0" name="Freeform 368"/>
                <p:cNvSpPr>
                  <a:spLocks/>
                </p:cNvSpPr>
                <p:nvPr/>
              </p:nvSpPr>
              <p:spPr bwMode="auto">
                <a:xfrm>
                  <a:off x="5156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1" name="Freeform 369"/>
                <p:cNvSpPr>
                  <a:spLocks/>
                </p:cNvSpPr>
                <p:nvPr/>
              </p:nvSpPr>
              <p:spPr bwMode="auto">
                <a:xfrm>
                  <a:off x="5156" y="2410"/>
                  <a:ext cx="17" cy="37"/>
                </a:xfrm>
                <a:custGeom>
                  <a:avLst/>
                  <a:gdLst>
                    <a:gd name="T0" fmla="*/ 12 w 17"/>
                    <a:gd name="T1" fmla="*/ 36 h 37"/>
                    <a:gd name="T2" fmla="*/ 0 w 17"/>
                    <a:gd name="T3" fmla="*/ 1 h 37"/>
                    <a:gd name="T4" fmla="*/ 3 w 17"/>
                    <a:gd name="T5" fmla="*/ 0 h 37"/>
                    <a:gd name="T6" fmla="*/ 16 w 17"/>
                    <a:gd name="T7" fmla="*/ 33 h 37"/>
                    <a:gd name="T8" fmla="*/ 12 w 17"/>
                    <a:gd name="T9" fmla="*/ 36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7"/>
                    <a:gd name="T17" fmla="*/ 17 w 17"/>
                    <a:gd name="T18" fmla="*/ 37 h 3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7">
                      <a:moveTo>
                        <a:pt x="12" y="36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3"/>
                      </a:lnTo>
                      <a:lnTo>
                        <a:pt x="12" y="3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2" name="Freeform 370"/>
                <p:cNvSpPr>
                  <a:spLocks/>
                </p:cNvSpPr>
                <p:nvPr/>
              </p:nvSpPr>
              <p:spPr bwMode="auto">
                <a:xfrm>
                  <a:off x="5161" y="2408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3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3" name="Freeform 371"/>
                <p:cNvSpPr>
                  <a:spLocks/>
                </p:cNvSpPr>
                <p:nvPr/>
              </p:nvSpPr>
              <p:spPr bwMode="auto">
                <a:xfrm>
                  <a:off x="5161" y="2408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3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4" name="Freeform 372"/>
                <p:cNvSpPr>
                  <a:spLocks/>
                </p:cNvSpPr>
                <p:nvPr/>
              </p:nvSpPr>
              <p:spPr bwMode="auto">
                <a:xfrm>
                  <a:off x="5172" y="2404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5" name="Freeform 373"/>
                <p:cNvSpPr>
                  <a:spLocks/>
                </p:cNvSpPr>
                <p:nvPr/>
              </p:nvSpPr>
              <p:spPr bwMode="auto">
                <a:xfrm>
                  <a:off x="5172" y="2404"/>
                  <a:ext cx="17" cy="38"/>
                </a:xfrm>
                <a:custGeom>
                  <a:avLst/>
                  <a:gdLst>
                    <a:gd name="T0" fmla="*/ 11 w 17"/>
                    <a:gd name="T1" fmla="*/ 37 h 38"/>
                    <a:gd name="T2" fmla="*/ 0 w 17"/>
                    <a:gd name="T3" fmla="*/ 1 h 38"/>
                    <a:gd name="T4" fmla="*/ 4 w 17"/>
                    <a:gd name="T5" fmla="*/ 0 h 38"/>
                    <a:gd name="T6" fmla="*/ 16 w 17"/>
                    <a:gd name="T7" fmla="*/ 34 h 38"/>
                    <a:gd name="T8" fmla="*/ 11 w 17"/>
                    <a:gd name="T9" fmla="*/ 37 h 38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8"/>
                    <a:gd name="T17" fmla="*/ 17 w 17"/>
                    <a:gd name="T18" fmla="*/ 38 h 38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8">
                      <a:moveTo>
                        <a:pt x="11" y="37"/>
                      </a:move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16" y="34"/>
                      </a:lnTo>
                      <a:lnTo>
                        <a:pt x="11" y="37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6" name="Freeform 374"/>
                <p:cNvSpPr>
                  <a:spLocks/>
                </p:cNvSpPr>
                <p:nvPr/>
              </p:nvSpPr>
              <p:spPr bwMode="auto">
                <a:xfrm>
                  <a:off x="5209" y="2464"/>
                  <a:ext cx="25" cy="33"/>
                </a:xfrm>
                <a:custGeom>
                  <a:avLst/>
                  <a:gdLst>
                    <a:gd name="T0" fmla="*/ 24 w 25"/>
                    <a:gd name="T1" fmla="*/ 28 h 33"/>
                    <a:gd name="T2" fmla="*/ 20 w 25"/>
                    <a:gd name="T3" fmla="*/ 32 h 33"/>
                    <a:gd name="T4" fmla="*/ 0 w 25"/>
                    <a:gd name="T5" fmla="*/ 2 h 33"/>
                    <a:gd name="T6" fmla="*/ 3 w 25"/>
                    <a:gd name="T7" fmla="*/ 0 h 33"/>
                    <a:gd name="T8" fmla="*/ 24 w 25"/>
                    <a:gd name="T9" fmla="*/ 28 h 33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5"/>
                    <a:gd name="T16" fmla="*/ 0 h 33"/>
                    <a:gd name="T17" fmla="*/ 25 w 25"/>
                    <a:gd name="T18" fmla="*/ 33 h 33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5" h="33">
                      <a:moveTo>
                        <a:pt x="24" y="28"/>
                      </a:moveTo>
                      <a:lnTo>
                        <a:pt x="20" y="32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24" y="28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7" name="Freeform 375"/>
                <p:cNvSpPr>
                  <a:spLocks/>
                </p:cNvSpPr>
                <p:nvPr/>
              </p:nvSpPr>
              <p:spPr bwMode="auto">
                <a:xfrm>
                  <a:off x="5209" y="2464"/>
                  <a:ext cx="25" cy="33"/>
                </a:xfrm>
                <a:custGeom>
                  <a:avLst/>
                  <a:gdLst>
                    <a:gd name="T0" fmla="*/ 24 w 25"/>
                    <a:gd name="T1" fmla="*/ 28 h 33"/>
                    <a:gd name="T2" fmla="*/ 20 w 25"/>
                    <a:gd name="T3" fmla="*/ 32 h 33"/>
                    <a:gd name="T4" fmla="*/ 0 w 25"/>
                    <a:gd name="T5" fmla="*/ 2 h 33"/>
                    <a:gd name="T6" fmla="*/ 3 w 25"/>
                    <a:gd name="T7" fmla="*/ 0 h 33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5"/>
                    <a:gd name="T13" fmla="*/ 0 h 33"/>
                    <a:gd name="T14" fmla="*/ 25 w 25"/>
                    <a:gd name="T15" fmla="*/ 33 h 33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5" h="33">
                      <a:moveTo>
                        <a:pt x="24" y="28"/>
                      </a:moveTo>
                      <a:lnTo>
                        <a:pt x="20" y="32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8" name="Freeform 376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6"/>
                </a:xfrm>
                <a:custGeom>
                  <a:avLst/>
                  <a:gdLst>
                    <a:gd name="T0" fmla="*/ 3 w 17"/>
                    <a:gd name="T1" fmla="*/ 0 h 36"/>
                    <a:gd name="T2" fmla="*/ 16 w 17"/>
                    <a:gd name="T3" fmla="*/ 32 h 36"/>
                    <a:gd name="T4" fmla="*/ 12 w 17"/>
                    <a:gd name="T5" fmla="*/ 35 h 36"/>
                    <a:gd name="T6" fmla="*/ 0 w 17"/>
                    <a:gd name="T7" fmla="*/ 1 h 36"/>
                    <a:gd name="T8" fmla="*/ 3 w 17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3" y="0"/>
                      </a:moveTo>
                      <a:lnTo>
                        <a:pt x="16" y="32"/>
                      </a:lnTo>
                      <a:lnTo>
                        <a:pt x="12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599" name="Freeform 377"/>
                <p:cNvSpPr>
                  <a:spLocks/>
                </p:cNvSpPr>
                <p:nvPr/>
              </p:nvSpPr>
              <p:spPr bwMode="auto">
                <a:xfrm>
                  <a:off x="5157" y="2496"/>
                  <a:ext cx="17" cy="36"/>
                </a:xfrm>
                <a:custGeom>
                  <a:avLst/>
                  <a:gdLst>
                    <a:gd name="T0" fmla="*/ 3 w 17"/>
                    <a:gd name="T1" fmla="*/ 0 h 36"/>
                    <a:gd name="T2" fmla="*/ 16 w 17"/>
                    <a:gd name="T3" fmla="*/ 32 h 36"/>
                    <a:gd name="T4" fmla="*/ 12 w 17"/>
                    <a:gd name="T5" fmla="*/ 35 h 36"/>
                    <a:gd name="T6" fmla="*/ 0 w 17"/>
                    <a:gd name="T7" fmla="*/ 1 h 36"/>
                    <a:gd name="T8" fmla="*/ 3 w 17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36"/>
                    <a:gd name="T17" fmla="*/ 17 w 17"/>
                    <a:gd name="T18" fmla="*/ 36 h 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36">
                      <a:moveTo>
                        <a:pt x="3" y="0"/>
                      </a:moveTo>
                      <a:lnTo>
                        <a:pt x="16" y="32"/>
                      </a:lnTo>
                      <a:lnTo>
                        <a:pt x="12" y="35"/>
                      </a:lnTo>
                      <a:lnTo>
                        <a:pt x="0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0" name="Freeform 378"/>
                <p:cNvSpPr>
                  <a:spLocks/>
                </p:cNvSpPr>
                <p:nvPr/>
              </p:nvSpPr>
              <p:spPr bwMode="auto">
                <a:xfrm>
                  <a:off x="5085" y="2503"/>
                  <a:ext cx="26" cy="32"/>
                </a:xfrm>
                <a:custGeom>
                  <a:avLst/>
                  <a:gdLst>
                    <a:gd name="T0" fmla="*/ 25 w 26"/>
                    <a:gd name="T1" fmla="*/ 2 h 32"/>
                    <a:gd name="T2" fmla="*/ 2 w 26"/>
                    <a:gd name="T3" fmla="*/ 31 h 32"/>
                    <a:gd name="T4" fmla="*/ 0 w 26"/>
                    <a:gd name="T5" fmla="*/ 27 h 32"/>
                    <a:gd name="T6" fmla="*/ 21 w 26"/>
                    <a:gd name="T7" fmla="*/ 0 h 32"/>
                    <a:gd name="T8" fmla="*/ 25 w 26"/>
                    <a:gd name="T9" fmla="*/ 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2"/>
                    <a:gd name="T17" fmla="*/ 26 w 26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2">
                      <a:moveTo>
                        <a:pt x="25" y="2"/>
                      </a:moveTo>
                      <a:lnTo>
                        <a:pt x="2" y="31"/>
                      </a:lnTo>
                      <a:lnTo>
                        <a:pt x="0" y="27"/>
                      </a:lnTo>
                      <a:lnTo>
                        <a:pt x="21" y="0"/>
                      </a:lnTo>
                      <a:lnTo>
                        <a:pt x="25" y="2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1" name="Freeform 379"/>
                <p:cNvSpPr>
                  <a:spLocks/>
                </p:cNvSpPr>
                <p:nvPr/>
              </p:nvSpPr>
              <p:spPr bwMode="auto">
                <a:xfrm>
                  <a:off x="5085" y="2503"/>
                  <a:ext cx="26" cy="32"/>
                </a:xfrm>
                <a:custGeom>
                  <a:avLst/>
                  <a:gdLst>
                    <a:gd name="T0" fmla="*/ 25 w 26"/>
                    <a:gd name="T1" fmla="*/ 2 h 32"/>
                    <a:gd name="T2" fmla="*/ 2 w 26"/>
                    <a:gd name="T3" fmla="*/ 31 h 32"/>
                    <a:gd name="T4" fmla="*/ 0 w 26"/>
                    <a:gd name="T5" fmla="*/ 27 h 32"/>
                    <a:gd name="T6" fmla="*/ 21 w 26"/>
                    <a:gd name="T7" fmla="*/ 0 h 32"/>
                    <a:gd name="T8" fmla="*/ 25 w 26"/>
                    <a:gd name="T9" fmla="*/ 2 h 32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6"/>
                    <a:gd name="T16" fmla="*/ 0 h 32"/>
                    <a:gd name="T17" fmla="*/ 26 w 26"/>
                    <a:gd name="T18" fmla="*/ 32 h 32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6" h="32">
                      <a:moveTo>
                        <a:pt x="25" y="2"/>
                      </a:moveTo>
                      <a:lnTo>
                        <a:pt x="2" y="31"/>
                      </a:lnTo>
                      <a:lnTo>
                        <a:pt x="0" y="27"/>
                      </a:lnTo>
                      <a:lnTo>
                        <a:pt x="21" y="0"/>
                      </a:lnTo>
                      <a:lnTo>
                        <a:pt x="25" y="2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2" name="Freeform 380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4" cy="17"/>
                </a:xfrm>
                <a:custGeom>
                  <a:avLst/>
                  <a:gdLst>
                    <a:gd name="T0" fmla="*/ 31 w 34"/>
                    <a:gd name="T1" fmla="*/ 0 h 17"/>
                    <a:gd name="T2" fmla="*/ 33 w 34"/>
                    <a:gd name="T3" fmla="*/ 4 h 17"/>
                    <a:gd name="T4" fmla="*/ 0 w 34"/>
                    <a:gd name="T5" fmla="*/ 16 h 17"/>
                    <a:gd name="T6" fmla="*/ 0 w 34"/>
                    <a:gd name="T7" fmla="*/ 10 h 17"/>
                    <a:gd name="T8" fmla="*/ 31 w 34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4"/>
                    <a:gd name="T16" fmla="*/ 0 h 17"/>
                    <a:gd name="T17" fmla="*/ 34 w 34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4" h="17">
                      <a:moveTo>
                        <a:pt x="31" y="0"/>
                      </a:moveTo>
                      <a:lnTo>
                        <a:pt x="33" y="4"/>
                      </a:lnTo>
                      <a:lnTo>
                        <a:pt x="0" y="16"/>
                      </a:lnTo>
                      <a:lnTo>
                        <a:pt x="0" y="10"/>
                      </a:lnTo>
                      <a:lnTo>
                        <a:pt x="31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3" name="Freeform 381"/>
                <p:cNvSpPr>
                  <a:spLocks/>
                </p:cNvSpPr>
                <p:nvPr/>
              </p:nvSpPr>
              <p:spPr bwMode="auto">
                <a:xfrm>
                  <a:off x="5075" y="2499"/>
                  <a:ext cx="34" cy="17"/>
                </a:xfrm>
                <a:custGeom>
                  <a:avLst/>
                  <a:gdLst>
                    <a:gd name="T0" fmla="*/ 31 w 34"/>
                    <a:gd name="T1" fmla="*/ 0 h 17"/>
                    <a:gd name="T2" fmla="*/ 33 w 34"/>
                    <a:gd name="T3" fmla="*/ 4 h 17"/>
                    <a:gd name="T4" fmla="*/ 0 w 34"/>
                    <a:gd name="T5" fmla="*/ 16 h 17"/>
                    <a:gd name="T6" fmla="*/ 0 w 34"/>
                    <a:gd name="T7" fmla="*/ 10 h 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34"/>
                    <a:gd name="T13" fmla="*/ 0 h 17"/>
                    <a:gd name="T14" fmla="*/ 34 w 34"/>
                    <a:gd name="T15" fmla="*/ 17 h 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34" h="17">
                      <a:moveTo>
                        <a:pt x="31" y="0"/>
                      </a:moveTo>
                      <a:lnTo>
                        <a:pt x="33" y="4"/>
                      </a:lnTo>
                      <a:lnTo>
                        <a:pt x="0" y="16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4" name="Freeform 382"/>
                <p:cNvSpPr>
                  <a:spLocks/>
                </p:cNvSpPr>
                <p:nvPr/>
              </p:nvSpPr>
              <p:spPr bwMode="auto">
                <a:xfrm>
                  <a:off x="5234" y="2402"/>
                  <a:ext cx="17" cy="17"/>
                </a:xfrm>
                <a:custGeom>
                  <a:avLst/>
                  <a:gdLst>
                    <a:gd name="T0" fmla="*/ 8 w 17"/>
                    <a:gd name="T1" fmla="*/ 16 h 17"/>
                    <a:gd name="T2" fmla="*/ 10 w 17"/>
                    <a:gd name="T3" fmla="*/ 15 h 17"/>
                    <a:gd name="T4" fmla="*/ 11 w 17"/>
                    <a:gd name="T5" fmla="*/ 14 h 17"/>
                    <a:gd name="T6" fmla="*/ 12 w 17"/>
                    <a:gd name="T7" fmla="*/ 13 h 17"/>
                    <a:gd name="T8" fmla="*/ 13 w 17"/>
                    <a:gd name="T9" fmla="*/ 12 h 17"/>
                    <a:gd name="T10" fmla="*/ 14 w 17"/>
                    <a:gd name="T11" fmla="*/ 11 h 17"/>
                    <a:gd name="T12" fmla="*/ 15 w 17"/>
                    <a:gd name="T13" fmla="*/ 9 h 17"/>
                    <a:gd name="T14" fmla="*/ 16 w 17"/>
                    <a:gd name="T15" fmla="*/ 8 h 17"/>
                    <a:gd name="T16" fmla="*/ 16 w 17"/>
                    <a:gd name="T17" fmla="*/ 6 h 17"/>
                    <a:gd name="T18" fmla="*/ 15 w 17"/>
                    <a:gd name="T19" fmla="*/ 5 h 17"/>
                    <a:gd name="T20" fmla="*/ 14 w 17"/>
                    <a:gd name="T21" fmla="*/ 3 h 17"/>
                    <a:gd name="T22" fmla="*/ 13 w 17"/>
                    <a:gd name="T23" fmla="*/ 2 h 17"/>
                    <a:gd name="T24" fmla="*/ 12 w 17"/>
                    <a:gd name="T25" fmla="*/ 1 h 17"/>
                    <a:gd name="T26" fmla="*/ 11 w 17"/>
                    <a:gd name="T27" fmla="*/ 0 h 17"/>
                    <a:gd name="T28" fmla="*/ 10 w 17"/>
                    <a:gd name="T29" fmla="*/ 0 h 17"/>
                    <a:gd name="T30" fmla="*/ 8 w 17"/>
                    <a:gd name="T31" fmla="*/ 0 h 17"/>
                    <a:gd name="T32" fmla="*/ 6 w 17"/>
                    <a:gd name="T33" fmla="*/ 0 h 17"/>
                    <a:gd name="T34" fmla="*/ 5 w 17"/>
                    <a:gd name="T35" fmla="*/ 0 h 17"/>
                    <a:gd name="T36" fmla="*/ 4 w 17"/>
                    <a:gd name="T37" fmla="*/ 0 h 17"/>
                    <a:gd name="T38" fmla="*/ 2 w 17"/>
                    <a:gd name="T39" fmla="*/ 1 h 17"/>
                    <a:gd name="T40" fmla="*/ 1 w 17"/>
                    <a:gd name="T41" fmla="*/ 2 h 17"/>
                    <a:gd name="T42" fmla="*/ 0 w 17"/>
                    <a:gd name="T43" fmla="*/ 3 h 17"/>
                    <a:gd name="T44" fmla="*/ 0 w 17"/>
                    <a:gd name="T45" fmla="*/ 5 h 17"/>
                    <a:gd name="T46" fmla="*/ 0 w 17"/>
                    <a:gd name="T47" fmla="*/ 6 h 17"/>
                    <a:gd name="T48" fmla="*/ 0 w 17"/>
                    <a:gd name="T49" fmla="*/ 8 h 17"/>
                    <a:gd name="T50" fmla="*/ 0 w 17"/>
                    <a:gd name="T51" fmla="*/ 9 h 17"/>
                    <a:gd name="T52" fmla="*/ 0 w 17"/>
                    <a:gd name="T53" fmla="*/ 11 h 17"/>
                    <a:gd name="T54" fmla="*/ 1 w 17"/>
                    <a:gd name="T55" fmla="*/ 12 h 17"/>
                    <a:gd name="T56" fmla="*/ 2 w 17"/>
                    <a:gd name="T57" fmla="*/ 13 h 17"/>
                    <a:gd name="T58" fmla="*/ 4 w 17"/>
                    <a:gd name="T59" fmla="*/ 14 h 17"/>
                    <a:gd name="T60" fmla="*/ 5 w 17"/>
                    <a:gd name="T61" fmla="*/ 15 h 17"/>
                    <a:gd name="T62" fmla="*/ 6 w 17"/>
                    <a:gd name="T63" fmla="*/ 16 h 1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"/>
                    <a:gd name="T97" fmla="*/ 0 h 17"/>
                    <a:gd name="T98" fmla="*/ 17 w 17"/>
                    <a:gd name="T99" fmla="*/ 17 h 1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" h="17">
                      <a:moveTo>
                        <a:pt x="8" y="16"/>
                      </a:moveTo>
                      <a:lnTo>
                        <a:pt x="8" y="16"/>
                      </a:lnTo>
                      <a:lnTo>
                        <a:pt x="9" y="15"/>
                      </a:lnTo>
                      <a:lnTo>
                        <a:pt x="10" y="15"/>
                      </a:lnTo>
                      <a:lnTo>
                        <a:pt x="11" y="14"/>
                      </a:lnTo>
                      <a:lnTo>
                        <a:pt x="12" y="14"/>
                      </a:lnTo>
                      <a:lnTo>
                        <a:pt x="12" y="13"/>
                      </a:lnTo>
                      <a:lnTo>
                        <a:pt x="13" y="12"/>
                      </a:lnTo>
                      <a:lnTo>
                        <a:pt x="14" y="12"/>
                      </a:lnTo>
                      <a:lnTo>
                        <a:pt x="14" y="11"/>
                      </a:lnTo>
                      <a:lnTo>
                        <a:pt x="15" y="10"/>
                      </a:lnTo>
                      <a:lnTo>
                        <a:pt x="15" y="9"/>
                      </a:lnTo>
                      <a:lnTo>
                        <a:pt x="16" y="8"/>
                      </a:lnTo>
                      <a:lnTo>
                        <a:pt x="16" y="7"/>
                      </a:lnTo>
                      <a:lnTo>
                        <a:pt x="16" y="6"/>
                      </a:lnTo>
                      <a:lnTo>
                        <a:pt x="15" y="6"/>
                      </a:lnTo>
                      <a:lnTo>
                        <a:pt x="15" y="5"/>
                      </a:lnTo>
                      <a:lnTo>
                        <a:pt x="15" y="4"/>
                      </a:lnTo>
                      <a:lnTo>
                        <a:pt x="14" y="3"/>
                      </a:lnTo>
                      <a:lnTo>
                        <a:pt x="13" y="2"/>
                      </a:lnTo>
                      <a:lnTo>
                        <a:pt x="12" y="1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10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0" y="9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2"/>
                      </a:lnTo>
                      <a:lnTo>
                        <a:pt x="2" y="12"/>
                      </a:lnTo>
                      <a:lnTo>
                        <a:pt x="2" y="13"/>
                      </a:lnTo>
                      <a:lnTo>
                        <a:pt x="2" y="14"/>
                      </a:lnTo>
                      <a:lnTo>
                        <a:pt x="4" y="14"/>
                      </a:lnTo>
                      <a:lnTo>
                        <a:pt x="4" y="15"/>
                      </a:lnTo>
                      <a:lnTo>
                        <a:pt x="5" y="15"/>
                      </a:lnTo>
                      <a:lnTo>
                        <a:pt x="6" y="16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5" name="Freeform 383"/>
                <p:cNvSpPr>
                  <a:spLocks/>
                </p:cNvSpPr>
                <p:nvPr/>
              </p:nvSpPr>
              <p:spPr bwMode="auto">
                <a:xfrm>
                  <a:off x="5234" y="2402"/>
                  <a:ext cx="17" cy="17"/>
                </a:xfrm>
                <a:custGeom>
                  <a:avLst/>
                  <a:gdLst>
                    <a:gd name="T0" fmla="*/ 8 w 17"/>
                    <a:gd name="T1" fmla="*/ 16 h 17"/>
                    <a:gd name="T2" fmla="*/ 10 w 17"/>
                    <a:gd name="T3" fmla="*/ 15 h 17"/>
                    <a:gd name="T4" fmla="*/ 11 w 17"/>
                    <a:gd name="T5" fmla="*/ 14 h 17"/>
                    <a:gd name="T6" fmla="*/ 12 w 17"/>
                    <a:gd name="T7" fmla="*/ 13 h 17"/>
                    <a:gd name="T8" fmla="*/ 13 w 17"/>
                    <a:gd name="T9" fmla="*/ 12 h 17"/>
                    <a:gd name="T10" fmla="*/ 14 w 17"/>
                    <a:gd name="T11" fmla="*/ 11 h 17"/>
                    <a:gd name="T12" fmla="*/ 15 w 17"/>
                    <a:gd name="T13" fmla="*/ 9 h 17"/>
                    <a:gd name="T14" fmla="*/ 16 w 17"/>
                    <a:gd name="T15" fmla="*/ 8 h 17"/>
                    <a:gd name="T16" fmla="*/ 16 w 17"/>
                    <a:gd name="T17" fmla="*/ 6 h 17"/>
                    <a:gd name="T18" fmla="*/ 15 w 17"/>
                    <a:gd name="T19" fmla="*/ 5 h 17"/>
                    <a:gd name="T20" fmla="*/ 14 w 17"/>
                    <a:gd name="T21" fmla="*/ 3 h 17"/>
                    <a:gd name="T22" fmla="*/ 13 w 17"/>
                    <a:gd name="T23" fmla="*/ 2 h 17"/>
                    <a:gd name="T24" fmla="*/ 12 w 17"/>
                    <a:gd name="T25" fmla="*/ 1 h 17"/>
                    <a:gd name="T26" fmla="*/ 11 w 17"/>
                    <a:gd name="T27" fmla="*/ 0 h 17"/>
                    <a:gd name="T28" fmla="*/ 10 w 17"/>
                    <a:gd name="T29" fmla="*/ 0 h 17"/>
                    <a:gd name="T30" fmla="*/ 8 w 17"/>
                    <a:gd name="T31" fmla="*/ 0 h 17"/>
                    <a:gd name="T32" fmla="*/ 6 w 17"/>
                    <a:gd name="T33" fmla="*/ 0 h 17"/>
                    <a:gd name="T34" fmla="*/ 5 w 17"/>
                    <a:gd name="T35" fmla="*/ 0 h 17"/>
                    <a:gd name="T36" fmla="*/ 4 w 17"/>
                    <a:gd name="T37" fmla="*/ 0 h 17"/>
                    <a:gd name="T38" fmla="*/ 2 w 17"/>
                    <a:gd name="T39" fmla="*/ 1 h 17"/>
                    <a:gd name="T40" fmla="*/ 1 w 17"/>
                    <a:gd name="T41" fmla="*/ 2 h 17"/>
                    <a:gd name="T42" fmla="*/ 0 w 17"/>
                    <a:gd name="T43" fmla="*/ 3 h 17"/>
                    <a:gd name="T44" fmla="*/ 0 w 17"/>
                    <a:gd name="T45" fmla="*/ 5 h 17"/>
                    <a:gd name="T46" fmla="*/ 0 w 17"/>
                    <a:gd name="T47" fmla="*/ 6 h 17"/>
                    <a:gd name="T48" fmla="*/ 0 w 17"/>
                    <a:gd name="T49" fmla="*/ 8 h 17"/>
                    <a:gd name="T50" fmla="*/ 0 w 17"/>
                    <a:gd name="T51" fmla="*/ 9 h 17"/>
                    <a:gd name="T52" fmla="*/ 0 w 17"/>
                    <a:gd name="T53" fmla="*/ 11 h 17"/>
                    <a:gd name="T54" fmla="*/ 1 w 17"/>
                    <a:gd name="T55" fmla="*/ 12 h 17"/>
                    <a:gd name="T56" fmla="*/ 2 w 17"/>
                    <a:gd name="T57" fmla="*/ 13 h 17"/>
                    <a:gd name="T58" fmla="*/ 4 w 17"/>
                    <a:gd name="T59" fmla="*/ 14 h 17"/>
                    <a:gd name="T60" fmla="*/ 5 w 17"/>
                    <a:gd name="T61" fmla="*/ 15 h 17"/>
                    <a:gd name="T62" fmla="*/ 6 w 17"/>
                    <a:gd name="T63" fmla="*/ 16 h 1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"/>
                    <a:gd name="T97" fmla="*/ 0 h 17"/>
                    <a:gd name="T98" fmla="*/ 17 w 17"/>
                    <a:gd name="T99" fmla="*/ 17 h 1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" h="17">
                      <a:moveTo>
                        <a:pt x="8" y="16"/>
                      </a:moveTo>
                      <a:lnTo>
                        <a:pt x="8" y="16"/>
                      </a:lnTo>
                      <a:lnTo>
                        <a:pt x="9" y="15"/>
                      </a:lnTo>
                      <a:lnTo>
                        <a:pt x="10" y="15"/>
                      </a:lnTo>
                      <a:lnTo>
                        <a:pt x="11" y="14"/>
                      </a:lnTo>
                      <a:lnTo>
                        <a:pt x="12" y="14"/>
                      </a:lnTo>
                      <a:lnTo>
                        <a:pt x="12" y="13"/>
                      </a:lnTo>
                      <a:lnTo>
                        <a:pt x="13" y="12"/>
                      </a:lnTo>
                      <a:lnTo>
                        <a:pt x="14" y="12"/>
                      </a:lnTo>
                      <a:lnTo>
                        <a:pt x="14" y="11"/>
                      </a:lnTo>
                      <a:lnTo>
                        <a:pt x="15" y="10"/>
                      </a:lnTo>
                      <a:lnTo>
                        <a:pt x="15" y="9"/>
                      </a:lnTo>
                      <a:lnTo>
                        <a:pt x="16" y="8"/>
                      </a:lnTo>
                      <a:lnTo>
                        <a:pt x="16" y="7"/>
                      </a:lnTo>
                      <a:lnTo>
                        <a:pt x="16" y="6"/>
                      </a:lnTo>
                      <a:lnTo>
                        <a:pt x="15" y="6"/>
                      </a:lnTo>
                      <a:lnTo>
                        <a:pt x="15" y="5"/>
                      </a:lnTo>
                      <a:lnTo>
                        <a:pt x="15" y="4"/>
                      </a:lnTo>
                      <a:lnTo>
                        <a:pt x="14" y="3"/>
                      </a:lnTo>
                      <a:lnTo>
                        <a:pt x="13" y="2"/>
                      </a:lnTo>
                      <a:lnTo>
                        <a:pt x="12" y="1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10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1"/>
                      </a:lnTo>
                      <a:lnTo>
                        <a:pt x="2" y="2"/>
                      </a:lnTo>
                      <a:lnTo>
                        <a:pt x="1" y="2"/>
                      </a:lnTo>
                      <a:lnTo>
                        <a:pt x="0" y="3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0" y="9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2"/>
                      </a:lnTo>
                      <a:lnTo>
                        <a:pt x="2" y="12"/>
                      </a:lnTo>
                      <a:lnTo>
                        <a:pt x="2" y="13"/>
                      </a:lnTo>
                      <a:lnTo>
                        <a:pt x="2" y="14"/>
                      </a:lnTo>
                      <a:lnTo>
                        <a:pt x="4" y="14"/>
                      </a:lnTo>
                      <a:lnTo>
                        <a:pt x="4" y="15"/>
                      </a:lnTo>
                      <a:lnTo>
                        <a:pt x="5" y="15"/>
                      </a:lnTo>
                      <a:lnTo>
                        <a:pt x="6" y="16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6" name="Freeform 384"/>
                <p:cNvSpPr>
                  <a:spLocks/>
                </p:cNvSpPr>
                <p:nvPr/>
              </p:nvSpPr>
              <p:spPr bwMode="auto">
                <a:xfrm>
                  <a:off x="5224" y="2406"/>
                  <a:ext cx="36" cy="64"/>
                </a:xfrm>
                <a:custGeom>
                  <a:avLst/>
                  <a:gdLst>
                    <a:gd name="T0" fmla="*/ 18 w 36"/>
                    <a:gd name="T1" fmla="*/ 4 h 64"/>
                    <a:gd name="T2" fmla="*/ 17 w 36"/>
                    <a:gd name="T3" fmla="*/ 5 h 64"/>
                    <a:gd name="T4" fmla="*/ 17 w 36"/>
                    <a:gd name="T5" fmla="*/ 7 h 64"/>
                    <a:gd name="T6" fmla="*/ 15 w 36"/>
                    <a:gd name="T7" fmla="*/ 9 h 64"/>
                    <a:gd name="T8" fmla="*/ 14 w 36"/>
                    <a:gd name="T9" fmla="*/ 11 h 64"/>
                    <a:gd name="T10" fmla="*/ 14 w 36"/>
                    <a:gd name="T11" fmla="*/ 14 h 64"/>
                    <a:gd name="T12" fmla="*/ 12 w 36"/>
                    <a:gd name="T13" fmla="*/ 16 h 64"/>
                    <a:gd name="T14" fmla="*/ 12 w 36"/>
                    <a:gd name="T15" fmla="*/ 19 h 64"/>
                    <a:gd name="T16" fmla="*/ 11 w 36"/>
                    <a:gd name="T17" fmla="*/ 22 h 64"/>
                    <a:gd name="T18" fmla="*/ 11 w 36"/>
                    <a:gd name="T19" fmla="*/ 26 h 64"/>
                    <a:gd name="T20" fmla="*/ 11 w 36"/>
                    <a:gd name="T21" fmla="*/ 29 h 64"/>
                    <a:gd name="T22" fmla="*/ 11 w 36"/>
                    <a:gd name="T23" fmla="*/ 32 h 64"/>
                    <a:gd name="T24" fmla="*/ 12 w 36"/>
                    <a:gd name="T25" fmla="*/ 34 h 64"/>
                    <a:gd name="T26" fmla="*/ 14 w 36"/>
                    <a:gd name="T27" fmla="*/ 38 h 64"/>
                    <a:gd name="T28" fmla="*/ 15 w 36"/>
                    <a:gd name="T29" fmla="*/ 40 h 64"/>
                    <a:gd name="T30" fmla="*/ 19 w 36"/>
                    <a:gd name="T31" fmla="*/ 43 h 64"/>
                    <a:gd name="T32" fmla="*/ 23 w 36"/>
                    <a:gd name="T33" fmla="*/ 46 h 64"/>
                    <a:gd name="T34" fmla="*/ 25 w 36"/>
                    <a:gd name="T35" fmla="*/ 48 h 64"/>
                    <a:gd name="T36" fmla="*/ 28 w 36"/>
                    <a:gd name="T37" fmla="*/ 50 h 64"/>
                    <a:gd name="T38" fmla="*/ 29 w 36"/>
                    <a:gd name="T39" fmla="*/ 50 h 64"/>
                    <a:gd name="T40" fmla="*/ 30 w 36"/>
                    <a:gd name="T41" fmla="*/ 52 h 64"/>
                    <a:gd name="T42" fmla="*/ 31 w 36"/>
                    <a:gd name="T43" fmla="*/ 53 h 64"/>
                    <a:gd name="T44" fmla="*/ 33 w 36"/>
                    <a:gd name="T45" fmla="*/ 54 h 64"/>
                    <a:gd name="T46" fmla="*/ 33 w 36"/>
                    <a:gd name="T47" fmla="*/ 55 h 64"/>
                    <a:gd name="T48" fmla="*/ 33 w 36"/>
                    <a:gd name="T49" fmla="*/ 56 h 64"/>
                    <a:gd name="T50" fmla="*/ 34 w 36"/>
                    <a:gd name="T51" fmla="*/ 58 h 64"/>
                    <a:gd name="T52" fmla="*/ 35 w 36"/>
                    <a:gd name="T53" fmla="*/ 59 h 64"/>
                    <a:gd name="T54" fmla="*/ 34 w 36"/>
                    <a:gd name="T55" fmla="*/ 60 h 64"/>
                    <a:gd name="T56" fmla="*/ 33 w 36"/>
                    <a:gd name="T57" fmla="*/ 62 h 64"/>
                    <a:gd name="T58" fmla="*/ 31 w 36"/>
                    <a:gd name="T59" fmla="*/ 63 h 64"/>
                    <a:gd name="T60" fmla="*/ 28 w 36"/>
                    <a:gd name="T61" fmla="*/ 62 h 64"/>
                    <a:gd name="T62" fmla="*/ 2 w 36"/>
                    <a:gd name="T63" fmla="*/ 41 h 64"/>
                    <a:gd name="T64" fmla="*/ 30 w 36"/>
                    <a:gd name="T65" fmla="*/ 57 h 64"/>
                    <a:gd name="T66" fmla="*/ 29 w 36"/>
                    <a:gd name="T67" fmla="*/ 56 h 64"/>
                    <a:gd name="T68" fmla="*/ 28 w 36"/>
                    <a:gd name="T69" fmla="*/ 55 h 64"/>
                    <a:gd name="T70" fmla="*/ 26 w 36"/>
                    <a:gd name="T71" fmla="*/ 53 h 64"/>
                    <a:gd name="T72" fmla="*/ 23 w 36"/>
                    <a:gd name="T73" fmla="*/ 52 h 64"/>
                    <a:gd name="T74" fmla="*/ 21 w 36"/>
                    <a:gd name="T75" fmla="*/ 50 h 64"/>
                    <a:gd name="T76" fmla="*/ 17 w 36"/>
                    <a:gd name="T77" fmla="*/ 46 h 64"/>
                    <a:gd name="T78" fmla="*/ 12 w 36"/>
                    <a:gd name="T79" fmla="*/ 42 h 64"/>
                    <a:gd name="T80" fmla="*/ 11 w 36"/>
                    <a:gd name="T81" fmla="*/ 40 h 64"/>
                    <a:gd name="T82" fmla="*/ 9 w 36"/>
                    <a:gd name="T83" fmla="*/ 37 h 64"/>
                    <a:gd name="T84" fmla="*/ 7 w 36"/>
                    <a:gd name="T85" fmla="*/ 33 h 64"/>
                    <a:gd name="T86" fmla="*/ 7 w 36"/>
                    <a:gd name="T87" fmla="*/ 31 h 64"/>
                    <a:gd name="T88" fmla="*/ 7 w 36"/>
                    <a:gd name="T89" fmla="*/ 27 h 64"/>
                    <a:gd name="T90" fmla="*/ 7 w 36"/>
                    <a:gd name="T91" fmla="*/ 24 h 64"/>
                    <a:gd name="T92" fmla="*/ 7 w 36"/>
                    <a:gd name="T93" fmla="*/ 21 h 64"/>
                    <a:gd name="T94" fmla="*/ 7 w 36"/>
                    <a:gd name="T95" fmla="*/ 17 h 64"/>
                    <a:gd name="T96" fmla="*/ 8 w 36"/>
                    <a:gd name="T97" fmla="*/ 14 h 64"/>
                    <a:gd name="T98" fmla="*/ 9 w 36"/>
                    <a:gd name="T99" fmla="*/ 12 h 64"/>
                    <a:gd name="T100" fmla="*/ 10 w 36"/>
                    <a:gd name="T101" fmla="*/ 9 h 64"/>
                    <a:gd name="T102" fmla="*/ 11 w 36"/>
                    <a:gd name="T103" fmla="*/ 7 h 64"/>
                    <a:gd name="T104" fmla="*/ 11 w 36"/>
                    <a:gd name="T105" fmla="*/ 4 h 64"/>
                    <a:gd name="T106" fmla="*/ 12 w 36"/>
                    <a:gd name="T107" fmla="*/ 3 h 64"/>
                    <a:gd name="T108" fmla="*/ 12 w 36"/>
                    <a:gd name="T109" fmla="*/ 2 h 64"/>
                    <a:gd name="T110" fmla="*/ 13 w 36"/>
                    <a:gd name="T111" fmla="*/ 0 h 64"/>
                    <a:gd name="T112" fmla="*/ 14 w 36"/>
                    <a:gd name="T113" fmla="*/ 0 h 64"/>
                    <a:gd name="T114" fmla="*/ 15 w 36"/>
                    <a:gd name="T115" fmla="*/ 0 h 64"/>
                    <a:gd name="T116" fmla="*/ 16 w 36"/>
                    <a:gd name="T117" fmla="*/ 0 h 64"/>
                    <a:gd name="T118" fmla="*/ 17 w 36"/>
                    <a:gd name="T119" fmla="*/ 1 h 64"/>
                    <a:gd name="T120" fmla="*/ 18 w 36"/>
                    <a:gd name="T121" fmla="*/ 4 h 64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6"/>
                    <a:gd name="T184" fmla="*/ 0 h 64"/>
                    <a:gd name="T185" fmla="*/ 36 w 36"/>
                    <a:gd name="T186" fmla="*/ 64 h 64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6" h="64">
                      <a:moveTo>
                        <a:pt x="18" y="4"/>
                      </a:moveTo>
                      <a:lnTo>
                        <a:pt x="18" y="4"/>
                      </a:lnTo>
                      <a:lnTo>
                        <a:pt x="17" y="4"/>
                      </a:lnTo>
                      <a:lnTo>
                        <a:pt x="17" y="5"/>
                      </a:lnTo>
                      <a:lnTo>
                        <a:pt x="17" y="6"/>
                      </a:lnTo>
                      <a:lnTo>
                        <a:pt x="17" y="7"/>
                      </a:lnTo>
                      <a:lnTo>
                        <a:pt x="16" y="8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4" y="11"/>
                      </a:lnTo>
                      <a:lnTo>
                        <a:pt x="14" y="12"/>
                      </a:lnTo>
                      <a:lnTo>
                        <a:pt x="14" y="14"/>
                      </a:lnTo>
                      <a:lnTo>
                        <a:pt x="13" y="15"/>
                      </a:lnTo>
                      <a:lnTo>
                        <a:pt x="12" y="16"/>
                      </a:lnTo>
                      <a:lnTo>
                        <a:pt x="12" y="18"/>
                      </a:lnTo>
                      <a:lnTo>
                        <a:pt x="12" y="19"/>
                      </a:lnTo>
                      <a:lnTo>
                        <a:pt x="12" y="21"/>
                      </a:lnTo>
                      <a:lnTo>
                        <a:pt x="11" y="22"/>
                      </a:lnTo>
                      <a:lnTo>
                        <a:pt x="11" y="24"/>
                      </a:lnTo>
                      <a:lnTo>
                        <a:pt x="11" y="26"/>
                      </a:lnTo>
                      <a:lnTo>
                        <a:pt x="11" y="27"/>
                      </a:lnTo>
                      <a:lnTo>
                        <a:pt x="11" y="29"/>
                      </a:lnTo>
                      <a:lnTo>
                        <a:pt x="11" y="30"/>
                      </a:lnTo>
                      <a:lnTo>
                        <a:pt x="11" y="32"/>
                      </a:lnTo>
                      <a:lnTo>
                        <a:pt x="12" y="33"/>
                      </a:lnTo>
                      <a:lnTo>
                        <a:pt x="12" y="34"/>
                      </a:lnTo>
                      <a:lnTo>
                        <a:pt x="12" y="36"/>
                      </a:lnTo>
                      <a:lnTo>
                        <a:pt x="14" y="38"/>
                      </a:lnTo>
                      <a:lnTo>
                        <a:pt x="15" y="40"/>
                      </a:lnTo>
                      <a:lnTo>
                        <a:pt x="17" y="41"/>
                      </a:lnTo>
                      <a:lnTo>
                        <a:pt x="19" y="43"/>
                      </a:lnTo>
                      <a:lnTo>
                        <a:pt x="21" y="45"/>
                      </a:lnTo>
                      <a:lnTo>
                        <a:pt x="23" y="46"/>
                      </a:lnTo>
                      <a:lnTo>
                        <a:pt x="24" y="47"/>
                      </a:lnTo>
                      <a:lnTo>
                        <a:pt x="25" y="48"/>
                      </a:lnTo>
                      <a:lnTo>
                        <a:pt x="27" y="49"/>
                      </a:lnTo>
                      <a:lnTo>
                        <a:pt x="28" y="50"/>
                      </a:lnTo>
                      <a:lnTo>
                        <a:pt x="29" y="50"/>
                      </a:lnTo>
                      <a:lnTo>
                        <a:pt x="30" y="51"/>
                      </a:lnTo>
                      <a:lnTo>
                        <a:pt x="30" y="52"/>
                      </a:lnTo>
                      <a:lnTo>
                        <a:pt x="31" y="53"/>
                      </a:lnTo>
                      <a:lnTo>
                        <a:pt x="32" y="53"/>
                      </a:lnTo>
                      <a:lnTo>
                        <a:pt x="33" y="54"/>
                      </a:lnTo>
                      <a:lnTo>
                        <a:pt x="33" y="55"/>
                      </a:lnTo>
                      <a:lnTo>
                        <a:pt x="33" y="56"/>
                      </a:lnTo>
                      <a:lnTo>
                        <a:pt x="34" y="57"/>
                      </a:lnTo>
                      <a:lnTo>
                        <a:pt x="34" y="58"/>
                      </a:lnTo>
                      <a:lnTo>
                        <a:pt x="35" y="59"/>
                      </a:lnTo>
                      <a:lnTo>
                        <a:pt x="35" y="60"/>
                      </a:lnTo>
                      <a:lnTo>
                        <a:pt x="34" y="60"/>
                      </a:lnTo>
                      <a:lnTo>
                        <a:pt x="34" y="61"/>
                      </a:lnTo>
                      <a:lnTo>
                        <a:pt x="33" y="62"/>
                      </a:lnTo>
                      <a:lnTo>
                        <a:pt x="33" y="63"/>
                      </a:lnTo>
                      <a:lnTo>
                        <a:pt x="31" y="63"/>
                      </a:lnTo>
                      <a:lnTo>
                        <a:pt x="30" y="63"/>
                      </a:lnTo>
                      <a:lnTo>
                        <a:pt x="28" y="62"/>
                      </a:lnTo>
                      <a:lnTo>
                        <a:pt x="0" y="44"/>
                      </a:lnTo>
                      <a:lnTo>
                        <a:pt x="2" y="41"/>
                      </a:lnTo>
                      <a:lnTo>
                        <a:pt x="30" y="58"/>
                      </a:lnTo>
                      <a:lnTo>
                        <a:pt x="30" y="57"/>
                      </a:lnTo>
                      <a:lnTo>
                        <a:pt x="30" y="56"/>
                      </a:lnTo>
                      <a:lnTo>
                        <a:pt x="29" y="56"/>
                      </a:lnTo>
                      <a:lnTo>
                        <a:pt x="29" y="55"/>
                      </a:lnTo>
                      <a:lnTo>
                        <a:pt x="28" y="55"/>
                      </a:lnTo>
                      <a:lnTo>
                        <a:pt x="27" y="54"/>
                      </a:lnTo>
                      <a:lnTo>
                        <a:pt x="26" y="53"/>
                      </a:lnTo>
                      <a:lnTo>
                        <a:pt x="25" y="53"/>
                      </a:lnTo>
                      <a:lnTo>
                        <a:pt x="23" y="52"/>
                      </a:lnTo>
                      <a:lnTo>
                        <a:pt x="22" y="50"/>
                      </a:lnTo>
                      <a:lnTo>
                        <a:pt x="21" y="50"/>
                      </a:lnTo>
                      <a:lnTo>
                        <a:pt x="19" y="48"/>
                      </a:lnTo>
                      <a:lnTo>
                        <a:pt x="17" y="46"/>
                      </a:lnTo>
                      <a:lnTo>
                        <a:pt x="15" y="45"/>
                      </a:lnTo>
                      <a:lnTo>
                        <a:pt x="12" y="42"/>
                      </a:lnTo>
                      <a:lnTo>
                        <a:pt x="12" y="41"/>
                      </a:lnTo>
                      <a:lnTo>
                        <a:pt x="11" y="40"/>
                      </a:lnTo>
                      <a:lnTo>
                        <a:pt x="9" y="38"/>
                      </a:lnTo>
                      <a:lnTo>
                        <a:pt x="9" y="37"/>
                      </a:lnTo>
                      <a:lnTo>
                        <a:pt x="8" y="36"/>
                      </a:lnTo>
                      <a:lnTo>
                        <a:pt x="7" y="33"/>
                      </a:lnTo>
                      <a:lnTo>
                        <a:pt x="7" y="32"/>
                      </a:lnTo>
                      <a:lnTo>
                        <a:pt x="7" y="31"/>
                      </a:lnTo>
                      <a:lnTo>
                        <a:pt x="7" y="29"/>
                      </a:lnTo>
                      <a:lnTo>
                        <a:pt x="7" y="27"/>
                      </a:lnTo>
                      <a:lnTo>
                        <a:pt x="7" y="26"/>
                      </a:lnTo>
                      <a:lnTo>
                        <a:pt x="7" y="24"/>
                      </a:lnTo>
                      <a:lnTo>
                        <a:pt x="7" y="22"/>
                      </a:lnTo>
                      <a:lnTo>
                        <a:pt x="7" y="21"/>
                      </a:lnTo>
                      <a:lnTo>
                        <a:pt x="7" y="19"/>
                      </a:lnTo>
                      <a:lnTo>
                        <a:pt x="7" y="17"/>
                      </a:lnTo>
                      <a:lnTo>
                        <a:pt x="8" y="16"/>
                      </a:lnTo>
                      <a:lnTo>
                        <a:pt x="8" y="14"/>
                      </a:lnTo>
                      <a:lnTo>
                        <a:pt x="9" y="13"/>
                      </a:lnTo>
                      <a:lnTo>
                        <a:pt x="9" y="12"/>
                      </a:lnTo>
                      <a:lnTo>
                        <a:pt x="9" y="10"/>
                      </a:lnTo>
                      <a:lnTo>
                        <a:pt x="10" y="9"/>
                      </a:lnTo>
                      <a:lnTo>
                        <a:pt x="10" y="8"/>
                      </a:lnTo>
                      <a:lnTo>
                        <a:pt x="11" y="7"/>
                      </a:lnTo>
                      <a:lnTo>
                        <a:pt x="11" y="6"/>
                      </a:lnTo>
                      <a:lnTo>
                        <a:pt x="11" y="4"/>
                      </a:lnTo>
                      <a:lnTo>
                        <a:pt x="12" y="4"/>
                      </a:lnTo>
                      <a:lnTo>
                        <a:pt x="12" y="3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5" y="0"/>
                      </a:lnTo>
                      <a:lnTo>
                        <a:pt x="16" y="0"/>
                      </a:lnTo>
                      <a:lnTo>
                        <a:pt x="17" y="0"/>
                      </a:lnTo>
                      <a:lnTo>
                        <a:pt x="17" y="1"/>
                      </a:lnTo>
                      <a:lnTo>
                        <a:pt x="17" y="2"/>
                      </a:lnTo>
                      <a:lnTo>
                        <a:pt x="18" y="4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7" name="Freeform 385"/>
                <p:cNvSpPr>
                  <a:spLocks/>
                </p:cNvSpPr>
                <p:nvPr/>
              </p:nvSpPr>
              <p:spPr bwMode="auto">
                <a:xfrm>
                  <a:off x="5224" y="2406"/>
                  <a:ext cx="36" cy="64"/>
                </a:xfrm>
                <a:custGeom>
                  <a:avLst/>
                  <a:gdLst>
                    <a:gd name="T0" fmla="*/ 18 w 36"/>
                    <a:gd name="T1" fmla="*/ 4 h 64"/>
                    <a:gd name="T2" fmla="*/ 17 w 36"/>
                    <a:gd name="T3" fmla="*/ 5 h 64"/>
                    <a:gd name="T4" fmla="*/ 17 w 36"/>
                    <a:gd name="T5" fmla="*/ 7 h 64"/>
                    <a:gd name="T6" fmla="*/ 15 w 36"/>
                    <a:gd name="T7" fmla="*/ 9 h 64"/>
                    <a:gd name="T8" fmla="*/ 14 w 36"/>
                    <a:gd name="T9" fmla="*/ 11 h 64"/>
                    <a:gd name="T10" fmla="*/ 14 w 36"/>
                    <a:gd name="T11" fmla="*/ 14 h 64"/>
                    <a:gd name="T12" fmla="*/ 12 w 36"/>
                    <a:gd name="T13" fmla="*/ 16 h 64"/>
                    <a:gd name="T14" fmla="*/ 12 w 36"/>
                    <a:gd name="T15" fmla="*/ 19 h 64"/>
                    <a:gd name="T16" fmla="*/ 11 w 36"/>
                    <a:gd name="T17" fmla="*/ 22 h 64"/>
                    <a:gd name="T18" fmla="*/ 11 w 36"/>
                    <a:gd name="T19" fmla="*/ 26 h 64"/>
                    <a:gd name="T20" fmla="*/ 11 w 36"/>
                    <a:gd name="T21" fmla="*/ 29 h 64"/>
                    <a:gd name="T22" fmla="*/ 11 w 36"/>
                    <a:gd name="T23" fmla="*/ 32 h 64"/>
                    <a:gd name="T24" fmla="*/ 12 w 36"/>
                    <a:gd name="T25" fmla="*/ 34 h 64"/>
                    <a:gd name="T26" fmla="*/ 14 w 36"/>
                    <a:gd name="T27" fmla="*/ 38 h 64"/>
                    <a:gd name="T28" fmla="*/ 15 w 36"/>
                    <a:gd name="T29" fmla="*/ 40 h 64"/>
                    <a:gd name="T30" fmla="*/ 19 w 36"/>
                    <a:gd name="T31" fmla="*/ 43 h 64"/>
                    <a:gd name="T32" fmla="*/ 23 w 36"/>
                    <a:gd name="T33" fmla="*/ 46 h 64"/>
                    <a:gd name="T34" fmla="*/ 25 w 36"/>
                    <a:gd name="T35" fmla="*/ 48 h 64"/>
                    <a:gd name="T36" fmla="*/ 28 w 36"/>
                    <a:gd name="T37" fmla="*/ 50 h 64"/>
                    <a:gd name="T38" fmla="*/ 29 w 36"/>
                    <a:gd name="T39" fmla="*/ 50 h 64"/>
                    <a:gd name="T40" fmla="*/ 30 w 36"/>
                    <a:gd name="T41" fmla="*/ 52 h 64"/>
                    <a:gd name="T42" fmla="*/ 31 w 36"/>
                    <a:gd name="T43" fmla="*/ 53 h 64"/>
                    <a:gd name="T44" fmla="*/ 33 w 36"/>
                    <a:gd name="T45" fmla="*/ 54 h 64"/>
                    <a:gd name="T46" fmla="*/ 33 w 36"/>
                    <a:gd name="T47" fmla="*/ 55 h 64"/>
                    <a:gd name="T48" fmla="*/ 33 w 36"/>
                    <a:gd name="T49" fmla="*/ 56 h 64"/>
                    <a:gd name="T50" fmla="*/ 34 w 36"/>
                    <a:gd name="T51" fmla="*/ 58 h 64"/>
                    <a:gd name="T52" fmla="*/ 35 w 36"/>
                    <a:gd name="T53" fmla="*/ 59 h 64"/>
                    <a:gd name="T54" fmla="*/ 34 w 36"/>
                    <a:gd name="T55" fmla="*/ 60 h 64"/>
                    <a:gd name="T56" fmla="*/ 33 w 36"/>
                    <a:gd name="T57" fmla="*/ 62 h 64"/>
                    <a:gd name="T58" fmla="*/ 31 w 36"/>
                    <a:gd name="T59" fmla="*/ 63 h 64"/>
                    <a:gd name="T60" fmla="*/ 28 w 36"/>
                    <a:gd name="T61" fmla="*/ 62 h 64"/>
                    <a:gd name="T62" fmla="*/ 2 w 36"/>
                    <a:gd name="T63" fmla="*/ 41 h 64"/>
                    <a:gd name="T64" fmla="*/ 30 w 36"/>
                    <a:gd name="T65" fmla="*/ 57 h 64"/>
                    <a:gd name="T66" fmla="*/ 29 w 36"/>
                    <a:gd name="T67" fmla="*/ 56 h 64"/>
                    <a:gd name="T68" fmla="*/ 28 w 36"/>
                    <a:gd name="T69" fmla="*/ 55 h 64"/>
                    <a:gd name="T70" fmla="*/ 26 w 36"/>
                    <a:gd name="T71" fmla="*/ 53 h 64"/>
                    <a:gd name="T72" fmla="*/ 23 w 36"/>
                    <a:gd name="T73" fmla="*/ 52 h 64"/>
                    <a:gd name="T74" fmla="*/ 21 w 36"/>
                    <a:gd name="T75" fmla="*/ 50 h 64"/>
                    <a:gd name="T76" fmla="*/ 17 w 36"/>
                    <a:gd name="T77" fmla="*/ 46 h 64"/>
                    <a:gd name="T78" fmla="*/ 12 w 36"/>
                    <a:gd name="T79" fmla="*/ 42 h 64"/>
                    <a:gd name="T80" fmla="*/ 11 w 36"/>
                    <a:gd name="T81" fmla="*/ 40 h 64"/>
                    <a:gd name="T82" fmla="*/ 9 w 36"/>
                    <a:gd name="T83" fmla="*/ 37 h 64"/>
                    <a:gd name="T84" fmla="*/ 7 w 36"/>
                    <a:gd name="T85" fmla="*/ 33 h 64"/>
                    <a:gd name="T86" fmla="*/ 7 w 36"/>
                    <a:gd name="T87" fmla="*/ 31 h 64"/>
                    <a:gd name="T88" fmla="*/ 7 w 36"/>
                    <a:gd name="T89" fmla="*/ 27 h 64"/>
                    <a:gd name="T90" fmla="*/ 7 w 36"/>
                    <a:gd name="T91" fmla="*/ 24 h 64"/>
                    <a:gd name="T92" fmla="*/ 7 w 36"/>
                    <a:gd name="T93" fmla="*/ 21 h 64"/>
                    <a:gd name="T94" fmla="*/ 7 w 36"/>
                    <a:gd name="T95" fmla="*/ 17 h 64"/>
                    <a:gd name="T96" fmla="*/ 8 w 36"/>
                    <a:gd name="T97" fmla="*/ 14 h 64"/>
                    <a:gd name="T98" fmla="*/ 9 w 36"/>
                    <a:gd name="T99" fmla="*/ 12 h 64"/>
                    <a:gd name="T100" fmla="*/ 10 w 36"/>
                    <a:gd name="T101" fmla="*/ 9 h 64"/>
                    <a:gd name="T102" fmla="*/ 11 w 36"/>
                    <a:gd name="T103" fmla="*/ 7 h 64"/>
                    <a:gd name="T104" fmla="*/ 11 w 36"/>
                    <a:gd name="T105" fmla="*/ 4 h 64"/>
                    <a:gd name="T106" fmla="*/ 12 w 36"/>
                    <a:gd name="T107" fmla="*/ 3 h 64"/>
                    <a:gd name="T108" fmla="*/ 12 w 36"/>
                    <a:gd name="T109" fmla="*/ 2 h 64"/>
                    <a:gd name="T110" fmla="*/ 13 w 36"/>
                    <a:gd name="T111" fmla="*/ 0 h 64"/>
                    <a:gd name="T112" fmla="*/ 14 w 36"/>
                    <a:gd name="T113" fmla="*/ 0 h 64"/>
                    <a:gd name="T114" fmla="*/ 15 w 36"/>
                    <a:gd name="T115" fmla="*/ 0 h 64"/>
                    <a:gd name="T116" fmla="*/ 16 w 36"/>
                    <a:gd name="T117" fmla="*/ 0 h 64"/>
                    <a:gd name="T118" fmla="*/ 17 w 36"/>
                    <a:gd name="T119" fmla="*/ 1 h 64"/>
                    <a:gd name="T120" fmla="*/ 18 w 36"/>
                    <a:gd name="T121" fmla="*/ 4 h 64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36"/>
                    <a:gd name="T184" fmla="*/ 0 h 64"/>
                    <a:gd name="T185" fmla="*/ 36 w 36"/>
                    <a:gd name="T186" fmla="*/ 64 h 64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36" h="64">
                      <a:moveTo>
                        <a:pt x="18" y="4"/>
                      </a:moveTo>
                      <a:lnTo>
                        <a:pt x="18" y="4"/>
                      </a:lnTo>
                      <a:lnTo>
                        <a:pt x="17" y="4"/>
                      </a:lnTo>
                      <a:lnTo>
                        <a:pt x="17" y="5"/>
                      </a:lnTo>
                      <a:lnTo>
                        <a:pt x="17" y="6"/>
                      </a:lnTo>
                      <a:lnTo>
                        <a:pt x="17" y="7"/>
                      </a:lnTo>
                      <a:lnTo>
                        <a:pt x="16" y="8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4" y="11"/>
                      </a:lnTo>
                      <a:lnTo>
                        <a:pt x="14" y="12"/>
                      </a:lnTo>
                      <a:lnTo>
                        <a:pt x="14" y="14"/>
                      </a:lnTo>
                      <a:lnTo>
                        <a:pt x="13" y="15"/>
                      </a:lnTo>
                      <a:lnTo>
                        <a:pt x="12" y="16"/>
                      </a:lnTo>
                      <a:lnTo>
                        <a:pt x="12" y="18"/>
                      </a:lnTo>
                      <a:lnTo>
                        <a:pt x="12" y="19"/>
                      </a:lnTo>
                      <a:lnTo>
                        <a:pt x="12" y="21"/>
                      </a:lnTo>
                      <a:lnTo>
                        <a:pt x="11" y="22"/>
                      </a:lnTo>
                      <a:lnTo>
                        <a:pt x="11" y="24"/>
                      </a:lnTo>
                      <a:lnTo>
                        <a:pt x="11" y="26"/>
                      </a:lnTo>
                      <a:lnTo>
                        <a:pt x="11" y="27"/>
                      </a:lnTo>
                      <a:lnTo>
                        <a:pt x="11" y="29"/>
                      </a:lnTo>
                      <a:lnTo>
                        <a:pt x="11" y="30"/>
                      </a:lnTo>
                      <a:lnTo>
                        <a:pt x="11" y="32"/>
                      </a:lnTo>
                      <a:lnTo>
                        <a:pt x="12" y="33"/>
                      </a:lnTo>
                      <a:lnTo>
                        <a:pt x="12" y="34"/>
                      </a:lnTo>
                      <a:lnTo>
                        <a:pt x="12" y="36"/>
                      </a:lnTo>
                      <a:lnTo>
                        <a:pt x="14" y="38"/>
                      </a:lnTo>
                      <a:lnTo>
                        <a:pt x="15" y="40"/>
                      </a:lnTo>
                      <a:lnTo>
                        <a:pt x="17" y="41"/>
                      </a:lnTo>
                      <a:lnTo>
                        <a:pt x="19" y="43"/>
                      </a:lnTo>
                      <a:lnTo>
                        <a:pt x="21" y="45"/>
                      </a:lnTo>
                      <a:lnTo>
                        <a:pt x="23" y="46"/>
                      </a:lnTo>
                      <a:lnTo>
                        <a:pt x="24" y="47"/>
                      </a:lnTo>
                      <a:lnTo>
                        <a:pt x="25" y="48"/>
                      </a:lnTo>
                      <a:lnTo>
                        <a:pt x="27" y="49"/>
                      </a:lnTo>
                      <a:lnTo>
                        <a:pt x="28" y="50"/>
                      </a:lnTo>
                      <a:lnTo>
                        <a:pt x="29" y="50"/>
                      </a:lnTo>
                      <a:lnTo>
                        <a:pt x="30" y="51"/>
                      </a:lnTo>
                      <a:lnTo>
                        <a:pt x="30" y="52"/>
                      </a:lnTo>
                      <a:lnTo>
                        <a:pt x="31" y="53"/>
                      </a:lnTo>
                      <a:lnTo>
                        <a:pt x="32" y="53"/>
                      </a:lnTo>
                      <a:lnTo>
                        <a:pt x="33" y="54"/>
                      </a:lnTo>
                      <a:lnTo>
                        <a:pt x="33" y="55"/>
                      </a:lnTo>
                      <a:lnTo>
                        <a:pt x="33" y="56"/>
                      </a:lnTo>
                      <a:lnTo>
                        <a:pt x="34" y="57"/>
                      </a:lnTo>
                      <a:lnTo>
                        <a:pt x="34" y="58"/>
                      </a:lnTo>
                      <a:lnTo>
                        <a:pt x="35" y="59"/>
                      </a:lnTo>
                      <a:lnTo>
                        <a:pt x="35" y="60"/>
                      </a:lnTo>
                      <a:lnTo>
                        <a:pt x="34" y="60"/>
                      </a:lnTo>
                      <a:lnTo>
                        <a:pt x="34" y="61"/>
                      </a:lnTo>
                      <a:lnTo>
                        <a:pt x="33" y="62"/>
                      </a:lnTo>
                      <a:lnTo>
                        <a:pt x="33" y="63"/>
                      </a:lnTo>
                      <a:lnTo>
                        <a:pt x="31" y="63"/>
                      </a:lnTo>
                      <a:lnTo>
                        <a:pt x="30" y="63"/>
                      </a:lnTo>
                      <a:lnTo>
                        <a:pt x="28" y="62"/>
                      </a:lnTo>
                      <a:lnTo>
                        <a:pt x="0" y="44"/>
                      </a:lnTo>
                      <a:lnTo>
                        <a:pt x="2" y="41"/>
                      </a:lnTo>
                      <a:lnTo>
                        <a:pt x="30" y="58"/>
                      </a:lnTo>
                      <a:lnTo>
                        <a:pt x="30" y="57"/>
                      </a:lnTo>
                      <a:lnTo>
                        <a:pt x="30" y="56"/>
                      </a:lnTo>
                      <a:lnTo>
                        <a:pt x="29" y="56"/>
                      </a:lnTo>
                      <a:lnTo>
                        <a:pt x="29" y="55"/>
                      </a:lnTo>
                      <a:lnTo>
                        <a:pt x="28" y="55"/>
                      </a:lnTo>
                      <a:lnTo>
                        <a:pt x="27" y="54"/>
                      </a:lnTo>
                      <a:lnTo>
                        <a:pt x="26" y="53"/>
                      </a:lnTo>
                      <a:lnTo>
                        <a:pt x="25" y="53"/>
                      </a:lnTo>
                      <a:lnTo>
                        <a:pt x="23" y="52"/>
                      </a:lnTo>
                      <a:lnTo>
                        <a:pt x="22" y="50"/>
                      </a:lnTo>
                      <a:lnTo>
                        <a:pt x="21" y="50"/>
                      </a:lnTo>
                      <a:lnTo>
                        <a:pt x="19" y="48"/>
                      </a:lnTo>
                      <a:lnTo>
                        <a:pt x="17" y="46"/>
                      </a:lnTo>
                      <a:lnTo>
                        <a:pt x="15" y="45"/>
                      </a:lnTo>
                      <a:lnTo>
                        <a:pt x="12" y="42"/>
                      </a:lnTo>
                      <a:lnTo>
                        <a:pt x="12" y="41"/>
                      </a:lnTo>
                      <a:lnTo>
                        <a:pt x="11" y="40"/>
                      </a:lnTo>
                      <a:lnTo>
                        <a:pt x="9" y="38"/>
                      </a:lnTo>
                      <a:lnTo>
                        <a:pt x="9" y="37"/>
                      </a:lnTo>
                      <a:lnTo>
                        <a:pt x="8" y="36"/>
                      </a:lnTo>
                      <a:lnTo>
                        <a:pt x="7" y="33"/>
                      </a:lnTo>
                      <a:lnTo>
                        <a:pt x="7" y="32"/>
                      </a:lnTo>
                      <a:lnTo>
                        <a:pt x="7" y="31"/>
                      </a:lnTo>
                      <a:lnTo>
                        <a:pt x="7" y="29"/>
                      </a:lnTo>
                      <a:lnTo>
                        <a:pt x="7" y="27"/>
                      </a:lnTo>
                      <a:lnTo>
                        <a:pt x="7" y="26"/>
                      </a:lnTo>
                      <a:lnTo>
                        <a:pt x="7" y="24"/>
                      </a:lnTo>
                      <a:lnTo>
                        <a:pt x="7" y="22"/>
                      </a:lnTo>
                      <a:lnTo>
                        <a:pt x="7" y="21"/>
                      </a:lnTo>
                      <a:lnTo>
                        <a:pt x="7" y="19"/>
                      </a:lnTo>
                      <a:lnTo>
                        <a:pt x="7" y="17"/>
                      </a:lnTo>
                      <a:lnTo>
                        <a:pt x="8" y="16"/>
                      </a:lnTo>
                      <a:lnTo>
                        <a:pt x="8" y="14"/>
                      </a:lnTo>
                      <a:lnTo>
                        <a:pt x="9" y="13"/>
                      </a:lnTo>
                      <a:lnTo>
                        <a:pt x="9" y="12"/>
                      </a:lnTo>
                      <a:lnTo>
                        <a:pt x="9" y="10"/>
                      </a:lnTo>
                      <a:lnTo>
                        <a:pt x="10" y="9"/>
                      </a:lnTo>
                      <a:lnTo>
                        <a:pt x="10" y="8"/>
                      </a:lnTo>
                      <a:lnTo>
                        <a:pt x="11" y="7"/>
                      </a:lnTo>
                      <a:lnTo>
                        <a:pt x="11" y="6"/>
                      </a:lnTo>
                      <a:lnTo>
                        <a:pt x="11" y="4"/>
                      </a:lnTo>
                      <a:lnTo>
                        <a:pt x="12" y="4"/>
                      </a:lnTo>
                      <a:lnTo>
                        <a:pt x="12" y="3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5" y="0"/>
                      </a:lnTo>
                      <a:lnTo>
                        <a:pt x="16" y="0"/>
                      </a:lnTo>
                      <a:lnTo>
                        <a:pt x="17" y="0"/>
                      </a:lnTo>
                      <a:lnTo>
                        <a:pt x="17" y="1"/>
                      </a:lnTo>
                      <a:lnTo>
                        <a:pt x="17" y="2"/>
                      </a:lnTo>
                      <a:lnTo>
                        <a:pt x="18" y="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8" name="Freeform 386"/>
                <p:cNvSpPr>
                  <a:spLocks/>
                </p:cNvSpPr>
                <p:nvPr/>
              </p:nvSpPr>
              <p:spPr bwMode="auto">
                <a:xfrm>
                  <a:off x="5190" y="2478"/>
                  <a:ext cx="22" cy="34"/>
                </a:xfrm>
                <a:custGeom>
                  <a:avLst/>
                  <a:gdLst>
                    <a:gd name="T0" fmla="*/ 3 w 22"/>
                    <a:gd name="T1" fmla="*/ 0 h 34"/>
                    <a:gd name="T2" fmla="*/ 21 w 22"/>
                    <a:gd name="T3" fmla="*/ 30 h 34"/>
                    <a:gd name="T4" fmla="*/ 17 w 22"/>
                    <a:gd name="T5" fmla="*/ 33 h 34"/>
                    <a:gd name="T6" fmla="*/ 0 w 22"/>
                    <a:gd name="T7" fmla="*/ 2 h 34"/>
                    <a:gd name="T8" fmla="*/ 3 w 22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4"/>
                    <a:gd name="T17" fmla="*/ 22 w 22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4">
                      <a:moveTo>
                        <a:pt x="3" y="0"/>
                      </a:moveTo>
                      <a:lnTo>
                        <a:pt x="21" y="30"/>
                      </a:lnTo>
                      <a:lnTo>
                        <a:pt x="17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09" name="Freeform 387"/>
                <p:cNvSpPr>
                  <a:spLocks/>
                </p:cNvSpPr>
                <p:nvPr/>
              </p:nvSpPr>
              <p:spPr bwMode="auto">
                <a:xfrm>
                  <a:off x="5190" y="2478"/>
                  <a:ext cx="22" cy="34"/>
                </a:xfrm>
                <a:custGeom>
                  <a:avLst/>
                  <a:gdLst>
                    <a:gd name="T0" fmla="*/ 3 w 22"/>
                    <a:gd name="T1" fmla="*/ 0 h 34"/>
                    <a:gd name="T2" fmla="*/ 21 w 22"/>
                    <a:gd name="T3" fmla="*/ 30 h 34"/>
                    <a:gd name="T4" fmla="*/ 17 w 22"/>
                    <a:gd name="T5" fmla="*/ 33 h 34"/>
                    <a:gd name="T6" fmla="*/ 0 w 22"/>
                    <a:gd name="T7" fmla="*/ 2 h 34"/>
                    <a:gd name="T8" fmla="*/ 3 w 22"/>
                    <a:gd name="T9" fmla="*/ 0 h 34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22"/>
                    <a:gd name="T16" fmla="*/ 0 h 34"/>
                    <a:gd name="T17" fmla="*/ 22 w 22"/>
                    <a:gd name="T18" fmla="*/ 34 h 34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22" h="34">
                      <a:moveTo>
                        <a:pt x="3" y="0"/>
                      </a:moveTo>
                      <a:lnTo>
                        <a:pt x="21" y="30"/>
                      </a:lnTo>
                      <a:lnTo>
                        <a:pt x="17" y="33"/>
                      </a:lnTo>
                      <a:lnTo>
                        <a:pt x="0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0" name="Freeform 388"/>
                <p:cNvSpPr>
                  <a:spLocks/>
                </p:cNvSpPr>
                <p:nvPr/>
              </p:nvSpPr>
              <p:spPr bwMode="auto">
                <a:xfrm>
                  <a:off x="5357" y="2296"/>
                  <a:ext cx="17" cy="17"/>
                </a:xfrm>
                <a:custGeom>
                  <a:avLst/>
                  <a:gdLst>
                    <a:gd name="T0" fmla="*/ 15 w 17"/>
                    <a:gd name="T1" fmla="*/ 16 h 17"/>
                    <a:gd name="T2" fmla="*/ 0 w 17"/>
                    <a:gd name="T3" fmla="*/ 15 h 17"/>
                    <a:gd name="T4" fmla="*/ 0 w 17"/>
                    <a:gd name="T5" fmla="*/ 13 h 17"/>
                    <a:gd name="T6" fmla="*/ 6 w 17"/>
                    <a:gd name="T7" fmla="*/ 14 h 17"/>
                    <a:gd name="T8" fmla="*/ 9 w 17"/>
                    <a:gd name="T9" fmla="*/ 1 h 17"/>
                    <a:gd name="T10" fmla="*/ 9 w 17"/>
                    <a:gd name="T11" fmla="*/ 2 h 17"/>
                    <a:gd name="T12" fmla="*/ 8 w 17"/>
                    <a:gd name="T13" fmla="*/ 2 h 17"/>
                    <a:gd name="T14" fmla="*/ 7 w 17"/>
                    <a:gd name="T15" fmla="*/ 3 h 17"/>
                    <a:gd name="T16" fmla="*/ 6 w 17"/>
                    <a:gd name="T17" fmla="*/ 3 h 17"/>
                    <a:gd name="T18" fmla="*/ 5 w 17"/>
                    <a:gd name="T19" fmla="*/ 4 h 17"/>
                    <a:gd name="T20" fmla="*/ 4 w 17"/>
                    <a:gd name="T21" fmla="*/ 4 h 17"/>
                    <a:gd name="T22" fmla="*/ 3 w 17"/>
                    <a:gd name="T23" fmla="*/ 4 h 17"/>
                    <a:gd name="T24" fmla="*/ 3 w 17"/>
                    <a:gd name="T25" fmla="*/ 5 h 17"/>
                    <a:gd name="T26" fmla="*/ 3 w 17"/>
                    <a:gd name="T27" fmla="*/ 3 h 17"/>
                    <a:gd name="T28" fmla="*/ 4 w 17"/>
                    <a:gd name="T29" fmla="*/ 2 h 17"/>
                    <a:gd name="T30" fmla="*/ 5 w 17"/>
                    <a:gd name="T31" fmla="*/ 2 h 17"/>
                    <a:gd name="T32" fmla="*/ 6 w 17"/>
                    <a:gd name="T33" fmla="*/ 2 h 17"/>
                    <a:gd name="T34" fmla="*/ 7 w 17"/>
                    <a:gd name="T35" fmla="*/ 1 h 17"/>
                    <a:gd name="T36" fmla="*/ 8 w 17"/>
                    <a:gd name="T37" fmla="*/ 1 h 17"/>
                    <a:gd name="T38" fmla="*/ 9 w 17"/>
                    <a:gd name="T39" fmla="*/ 0 h 17"/>
                    <a:gd name="T40" fmla="*/ 10 w 17"/>
                    <a:gd name="T41" fmla="*/ 0 h 17"/>
                    <a:gd name="T42" fmla="*/ 11 w 17"/>
                    <a:gd name="T43" fmla="*/ 0 h 17"/>
                    <a:gd name="T44" fmla="*/ 13 w 17"/>
                    <a:gd name="T45" fmla="*/ 0 h 17"/>
                    <a:gd name="T46" fmla="*/ 9 w 17"/>
                    <a:gd name="T47" fmla="*/ 14 h 17"/>
                    <a:gd name="T48" fmla="*/ 16 w 17"/>
                    <a:gd name="T49" fmla="*/ 14 h 17"/>
                    <a:gd name="T50" fmla="*/ 15 w 17"/>
                    <a:gd name="T51" fmla="*/ 16 h 17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w 17"/>
                    <a:gd name="T79" fmla="*/ 0 h 17"/>
                    <a:gd name="T80" fmla="*/ 17 w 17"/>
                    <a:gd name="T81" fmla="*/ 17 h 17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T78" t="T79" r="T80" b="T81"/>
                  <a:pathLst>
                    <a:path w="17" h="17">
                      <a:moveTo>
                        <a:pt x="15" y="16"/>
                      </a:move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6" y="14"/>
                      </a:lnTo>
                      <a:lnTo>
                        <a:pt x="9" y="1"/>
                      </a:lnTo>
                      <a:lnTo>
                        <a:pt x="9" y="2"/>
                      </a:lnTo>
                      <a:lnTo>
                        <a:pt x="8" y="2"/>
                      </a:lnTo>
                      <a:lnTo>
                        <a:pt x="7" y="3"/>
                      </a:lnTo>
                      <a:lnTo>
                        <a:pt x="6" y="3"/>
                      </a:lnTo>
                      <a:lnTo>
                        <a:pt x="5" y="4"/>
                      </a:lnTo>
                      <a:lnTo>
                        <a:pt x="4" y="4"/>
                      </a:lnTo>
                      <a:lnTo>
                        <a:pt x="3" y="4"/>
                      </a:lnTo>
                      <a:lnTo>
                        <a:pt x="3" y="5"/>
                      </a:lnTo>
                      <a:lnTo>
                        <a:pt x="3" y="3"/>
                      </a:ln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6" y="2"/>
                      </a:lnTo>
                      <a:lnTo>
                        <a:pt x="7" y="1"/>
                      </a:lnTo>
                      <a:lnTo>
                        <a:pt x="8" y="1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3" y="0"/>
                      </a:lnTo>
                      <a:lnTo>
                        <a:pt x="9" y="14"/>
                      </a:lnTo>
                      <a:lnTo>
                        <a:pt x="16" y="14"/>
                      </a:lnTo>
                      <a:lnTo>
                        <a:pt x="15" y="16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1" name="Freeform 389"/>
                <p:cNvSpPr>
                  <a:spLocks/>
                </p:cNvSpPr>
                <p:nvPr/>
              </p:nvSpPr>
              <p:spPr bwMode="auto">
                <a:xfrm>
                  <a:off x="5389" y="2296"/>
                  <a:ext cx="17" cy="17"/>
                </a:xfrm>
                <a:custGeom>
                  <a:avLst/>
                  <a:gdLst>
                    <a:gd name="T0" fmla="*/ 13 w 17"/>
                    <a:gd name="T1" fmla="*/ 16 h 17"/>
                    <a:gd name="T2" fmla="*/ 0 w 17"/>
                    <a:gd name="T3" fmla="*/ 15 h 17"/>
                    <a:gd name="T4" fmla="*/ 0 w 17"/>
                    <a:gd name="T5" fmla="*/ 13 h 17"/>
                    <a:gd name="T6" fmla="*/ 9 w 17"/>
                    <a:gd name="T7" fmla="*/ 9 h 17"/>
                    <a:gd name="T8" fmla="*/ 9 w 17"/>
                    <a:gd name="T9" fmla="*/ 8 h 17"/>
                    <a:gd name="T10" fmla="*/ 10 w 17"/>
                    <a:gd name="T11" fmla="*/ 8 h 17"/>
                    <a:gd name="T12" fmla="*/ 11 w 17"/>
                    <a:gd name="T13" fmla="*/ 8 h 17"/>
                    <a:gd name="T14" fmla="*/ 12 w 17"/>
                    <a:gd name="T15" fmla="*/ 7 h 17"/>
                    <a:gd name="T16" fmla="*/ 12 w 17"/>
                    <a:gd name="T17" fmla="*/ 6 h 17"/>
                    <a:gd name="T18" fmla="*/ 13 w 17"/>
                    <a:gd name="T19" fmla="*/ 5 h 17"/>
                    <a:gd name="T20" fmla="*/ 13 w 17"/>
                    <a:gd name="T21" fmla="*/ 4 h 17"/>
                    <a:gd name="T22" fmla="*/ 13 w 17"/>
                    <a:gd name="T23" fmla="*/ 3 h 17"/>
                    <a:gd name="T24" fmla="*/ 12 w 17"/>
                    <a:gd name="T25" fmla="*/ 2 h 17"/>
                    <a:gd name="T26" fmla="*/ 12 w 17"/>
                    <a:gd name="T27" fmla="*/ 1 h 17"/>
                    <a:gd name="T28" fmla="*/ 11 w 17"/>
                    <a:gd name="T29" fmla="*/ 1 h 17"/>
                    <a:gd name="T30" fmla="*/ 10 w 17"/>
                    <a:gd name="T31" fmla="*/ 1 h 17"/>
                    <a:gd name="T32" fmla="*/ 9 w 17"/>
                    <a:gd name="T33" fmla="*/ 1 h 17"/>
                    <a:gd name="T34" fmla="*/ 8 w 17"/>
                    <a:gd name="T35" fmla="*/ 1 h 17"/>
                    <a:gd name="T36" fmla="*/ 7 w 17"/>
                    <a:gd name="T37" fmla="*/ 1 h 17"/>
                    <a:gd name="T38" fmla="*/ 6 w 17"/>
                    <a:gd name="T39" fmla="*/ 2 h 17"/>
                    <a:gd name="T40" fmla="*/ 5 w 17"/>
                    <a:gd name="T41" fmla="*/ 2 h 17"/>
                    <a:gd name="T42" fmla="*/ 5 w 17"/>
                    <a:gd name="T43" fmla="*/ 3 h 17"/>
                    <a:gd name="T44" fmla="*/ 4 w 17"/>
                    <a:gd name="T45" fmla="*/ 4 h 17"/>
                    <a:gd name="T46" fmla="*/ 2 w 17"/>
                    <a:gd name="T47" fmla="*/ 4 h 17"/>
                    <a:gd name="T48" fmla="*/ 3 w 17"/>
                    <a:gd name="T49" fmla="*/ 3 h 17"/>
                    <a:gd name="T50" fmla="*/ 3 w 17"/>
                    <a:gd name="T51" fmla="*/ 2 h 17"/>
                    <a:gd name="T52" fmla="*/ 4 w 17"/>
                    <a:gd name="T53" fmla="*/ 1 h 17"/>
                    <a:gd name="T54" fmla="*/ 5 w 17"/>
                    <a:gd name="T55" fmla="*/ 0 h 17"/>
                    <a:gd name="T56" fmla="*/ 6 w 17"/>
                    <a:gd name="T57" fmla="*/ 0 h 17"/>
                    <a:gd name="T58" fmla="*/ 7 w 17"/>
                    <a:gd name="T59" fmla="*/ 0 h 17"/>
                    <a:gd name="T60" fmla="*/ 8 w 17"/>
                    <a:gd name="T61" fmla="*/ 0 h 17"/>
                    <a:gd name="T62" fmla="*/ 10 w 17"/>
                    <a:gd name="T63" fmla="*/ 0 h 17"/>
                    <a:gd name="T64" fmla="*/ 11 w 17"/>
                    <a:gd name="T65" fmla="*/ 0 h 17"/>
                    <a:gd name="T66" fmla="*/ 12 w 17"/>
                    <a:gd name="T67" fmla="*/ 0 h 17"/>
                    <a:gd name="T68" fmla="*/ 13 w 17"/>
                    <a:gd name="T69" fmla="*/ 0 h 17"/>
                    <a:gd name="T70" fmla="*/ 14 w 17"/>
                    <a:gd name="T71" fmla="*/ 1 h 17"/>
                    <a:gd name="T72" fmla="*/ 15 w 17"/>
                    <a:gd name="T73" fmla="*/ 2 h 17"/>
                    <a:gd name="T74" fmla="*/ 16 w 17"/>
                    <a:gd name="T75" fmla="*/ 2 h 17"/>
                    <a:gd name="T76" fmla="*/ 16 w 17"/>
                    <a:gd name="T77" fmla="*/ 3 h 17"/>
                    <a:gd name="T78" fmla="*/ 16 w 17"/>
                    <a:gd name="T79" fmla="*/ 5 h 17"/>
                    <a:gd name="T80" fmla="*/ 15 w 17"/>
                    <a:gd name="T81" fmla="*/ 5 h 17"/>
                    <a:gd name="T82" fmla="*/ 15 w 17"/>
                    <a:gd name="T83" fmla="*/ 6 h 17"/>
                    <a:gd name="T84" fmla="*/ 14 w 17"/>
                    <a:gd name="T85" fmla="*/ 7 h 17"/>
                    <a:gd name="T86" fmla="*/ 14 w 17"/>
                    <a:gd name="T87" fmla="*/ 8 h 17"/>
                    <a:gd name="T88" fmla="*/ 13 w 17"/>
                    <a:gd name="T89" fmla="*/ 8 h 17"/>
                    <a:gd name="T90" fmla="*/ 12 w 17"/>
                    <a:gd name="T91" fmla="*/ 9 h 17"/>
                    <a:gd name="T92" fmla="*/ 11 w 17"/>
                    <a:gd name="T93" fmla="*/ 9 h 17"/>
                    <a:gd name="T94" fmla="*/ 10 w 17"/>
                    <a:gd name="T95" fmla="*/ 10 h 17"/>
                    <a:gd name="T96" fmla="*/ 3 w 17"/>
                    <a:gd name="T97" fmla="*/ 13 h 17"/>
                    <a:gd name="T98" fmla="*/ 14 w 17"/>
                    <a:gd name="T99" fmla="*/ 14 h 17"/>
                    <a:gd name="T100" fmla="*/ 13 w 17"/>
                    <a:gd name="T101" fmla="*/ 16 h 17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w 17"/>
                    <a:gd name="T154" fmla="*/ 0 h 17"/>
                    <a:gd name="T155" fmla="*/ 17 w 17"/>
                    <a:gd name="T156" fmla="*/ 17 h 17"/>
                  </a:gdLst>
                  <a:ahLst/>
                  <a:cxnLst>
                    <a:cxn ang="T102">
                      <a:pos x="T0" y="T1"/>
                    </a:cxn>
                    <a:cxn ang="T103">
                      <a:pos x="T2" y="T3"/>
                    </a:cxn>
                    <a:cxn ang="T104">
                      <a:pos x="T4" y="T5"/>
                    </a:cxn>
                    <a:cxn ang="T105">
                      <a:pos x="T6" y="T7"/>
                    </a:cxn>
                    <a:cxn ang="T106">
                      <a:pos x="T8" y="T9"/>
                    </a:cxn>
                    <a:cxn ang="T107">
                      <a:pos x="T10" y="T11"/>
                    </a:cxn>
                    <a:cxn ang="T108">
                      <a:pos x="T12" y="T13"/>
                    </a:cxn>
                    <a:cxn ang="T109">
                      <a:pos x="T14" y="T15"/>
                    </a:cxn>
                    <a:cxn ang="T110">
                      <a:pos x="T16" y="T17"/>
                    </a:cxn>
                    <a:cxn ang="T111">
                      <a:pos x="T18" y="T19"/>
                    </a:cxn>
                    <a:cxn ang="T112">
                      <a:pos x="T20" y="T21"/>
                    </a:cxn>
                    <a:cxn ang="T113">
                      <a:pos x="T22" y="T23"/>
                    </a:cxn>
                    <a:cxn ang="T114">
                      <a:pos x="T24" y="T25"/>
                    </a:cxn>
                    <a:cxn ang="T115">
                      <a:pos x="T26" y="T27"/>
                    </a:cxn>
                    <a:cxn ang="T116">
                      <a:pos x="T28" y="T29"/>
                    </a:cxn>
                    <a:cxn ang="T117">
                      <a:pos x="T30" y="T31"/>
                    </a:cxn>
                    <a:cxn ang="T118">
                      <a:pos x="T32" y="T33"/>
                    </a:cxn>
                    <a:cxn ang="T119">
                      <a:pos x="T34" y="T35"/>
                    </a:cxn>
                    <a:cxn ang="T120">
                      <a:pos x="T36" y="T37"/>
                    </a:cxn>
                    <a:cxn ang="T121">
                      <a:pos x="T38" y="T39"/>
                    </a:cxn>
                    <a:cxn ang="T122">
                      <a:pos x="T40" y="T41"/>
                    </a:cxn>
                    <a:cxn ang="T123">
                      <a:pos x="T42" y="T43"/>
                    </a:cxn>
                    <a:cxn ang="T124">
                      <a:pos x="T44" y="T45"/>
                    </a:cxn>
                    <a:cxn ang="T125">
                      <a:pos x="T46" y="T47"/>
                    </a:cxn>
                    <a:cxn ang="T126">
                      <a:pos x="T48" y="T49"/>
                    </a:cxn>
                    <a:cxn ang="T127">
                      <a:pos x="T50" y="T51"/>
                    </a:cxn>
                    <a:cxn ang="T128">
                      <a:pos x="T52" y="T53"/>
                    </a:cxn>
                    <a:cxn ang="T129">
                      <a:pos x="T54" y="T55"/>
                    </a:cxn>
                    <a:cxn ang="T130">
                      <a:pos x="T56" y="T57"/>
                    </a:cxn>
                    <a:cxn ang="T131">
                      <a:pos x="T58" y="T59"/>
                    </a:cxn>
                    <a:cxn ang="T132">
                      <a:pos x="T60" y="T61"/>
                    </a:cxn>
                    <a:cxn ang="T133">
                      <a:pos x="T62" y="T63"/>
                    </a:cxn>
                    <a:cxn ang="T134">
                      <a:pos x="T64" y="T65"/>
                    </a:cxn>
                    <a:cxn ang="T135">
                      <a:pos x="T66" y="T67"/>
                    </a:cxn>
                    <a:cxn ang="T136">
                      <a:pos x="T68" y="T69"/>
                    </a:cxn>
                    <a:cxn ang="T137">
                      <a:pos x="T70" y="T71"/>
                    </a:cxn>
                    <a:cxn ang="T138">
                      <a:pos x="T72" y="T73"/>
                    </a:cxn>
                    <a:cxn ang="T139">
                      <a:pos x="T74" y="T75"/>
                    </a:cxn>
                    <a:cxn ang="T140">
                      <a:pos x="T76" y="T77"/>
                    </a:cxn>
                    <a:cxn ang="T141">
                      <a:pos x="T78" y="T79"/>
                    </a:cxn>
                    <a:cxn ang="T142">
                      <a:pos x="T80" y="T81"/>
                    </a:cxn>
                    <a:cxn ang="T143">
                      <a:pos x="T82" y="T83"/>
                    </a:cxn>
                    <a:cxn ang="T144">
                      <a:pos x="T84" y="T85"/>
                    </a:cxn>
                    <a:cxn ang="T145">
                      <a:pos x="T86" y="T87"/>
                    </a:cxn>
                    <a:cxn ang="T146">
                      <a:pos x="T88" y="T89"/>
                    </a:cxn>
                    <a:cxn ang="T147">
                      <a:pos x="T90" y="T91"/>
                    </a:cxn>
                    <a:cxn ang="T148">
                      <a:pos x="T92" y="T93"/>
                    </a:cxn>
                    <a:cxn ang="T149">
                      <a:pos x="T94" y="T95"/>
                    </a:cxn>
                    <a:cxn ang="T150">
                      <a:pos x="T96" y="T97"/>
                    </a:cxn>
                    <a:cxn ang="T151">
                      <a:pos x="T98" y="T99"/>
                    </a:cxn>
                    <a:cxn ang="T152">
                      <a:pos x="T100" y="T101"/>
                    </a:cxn>
                  </a:cxnLst>
                  <a:rect l="T153" t="T154" r="T155" b="T156"/>
                  <a:pathLst>
                    <a:path w="17" h="17">
                      <a:moveTo>
                        <a:pt x="13" y="16"/>
                      </a:move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9" y="9"/>
                      </a:lnTo>
                      <a:lnTo>
                        <a:pt x="9" y="8"/>
                      </a:lnTo>
                      <a:lnTo>
                        <a:pt x="10" y="8"/>
                      </a:lnTo>
                      <a:lnTo>
                        <a:pt x="11" y="8"/>
                      </a:lnTo>
                      <a:lnTo>
                        <a:pt x="12" y="7"/>
                      </a:lnTo>
                      <a:lnTo>
                        <a:pt x="12" y="6"/>
                      </a:lnTo>
                      <a:lnTo>
                        <a:pt x="13" y="5"/>
                      </a:lnTo>
                      <a:lnTo>
                        <a:pt x="13" y="4"/>
                      </a:lnTo>
                      <a:lnTo>
                        <a:pt x="13" y="3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7" y="1"/>
                      </a:lnTo>
                      <a:lnTo>
                        <a:pt x="6" y="2"/>
                      </a:ln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4"/>
                      </a:lnTo>
                      <a:lnTo>
                        <a:pt x="2" y="4"/>
                      </a:lnTo>
                      <a:lnTo>
                        <a:pt x="3" y="3"/>
                      </a:lnTo>
                      <a:lnTo>
                        <a:pt x="3" y="2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7" y="0"/>
                      </a:lnTo>
                      <a:lnTo>
                        <a:pt x="8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4" y="1"/>
                      </a:lnTo>
                      <a:lnTo>
                        <a:pt x="15" y="2"/>
                      </a:lnTo>
                      <a:lnTo>
                        <a:pt x="16" y="2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15" y="5"/>
                      </a:lnTo>
                      <a:lnTo>
                        <a:pt x="15" y="6"/>
                      </a:lnTo>
                      <a:lnTo>
                        <a:pt x="14" y="7"/>
                      </a:lnTo>
                      <a:lnTo>
                        <a:pt x="14" y="8"/>
                      </a:lnTo>
                      <a:lnTo>
                        <a:pt x="13" y="8"/>
                      </a:lnTo>
                      <a:lnTo>
                        <a:pt x="12" y="9"/>
                      </a:lnTo>
                      <a:lnTo>
                        <a:pt x="11" y="9"/>
                      </a:lnTo>
                      <a:lnTo>
                        <a:pt x="10" y="10"/>
                      </a:lnTo>
                      <a:lnTo>
                        <a:pt x="3" y="13"/>
                      </a:lnTo>
                      <a:lnTo>
                        <a:pt x="14" y="14"/>
                      </a:lnTo>
                      <a:lnTo>
                        <a:pt x="13" y="16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2" name="Freeform 390"/>
                <p:cNvSpPr>
                  <a:spLocks/>
                </p:cNvSpPr>
                <p:nvPr/>
              </p:nvSpPr>
              <p:spPr bwMode="auto">
                <a:xfrm>
                  <a:off x="5422" y="2296"/>
                  <a:ext cx="17" cy="17"/>
                </a:xfrm>
                <a:custGeom>
                  <a:avLst/>
                  <a:gdLst>
                    <a:gd name="T0" fmla="*/ 5 w 17"/>
                    <a:gd name="T1" fmla="*/ 6 h 17"/>
                    <a:gd name="T2" fmla="*/ 8 w 17"/>
                    <a:gd name="T3" fmla="*/ 7 h 17"/>
                    <a:gd name="T4" fmla="*/ 10 w 17"/>
                    <a:gd name="T5" fmla="*/ 7 h 17"/>
                    <a:gd name="T6" fmla="*/ 11 w 17"/>
                    <a:gd name="T7" fmla="*/ 6 h 17"/>
                    <a:gd name="T8" fmla="*/ 12 w 17"/>
                    <a:gd name="T9" fmla="*/ 5 h 17"/>
                    <a:gd name="T10" fmla="*/ 13 w 17"/>
                    <a:gd name="T11" fmla="*/ 4 h 17"/>
                    <a:gd name="T12" fmla="*/ 13 w 17"/>
                    <a:gd name="T13" fmla="*/ 2 h 17"/>
                    <a:gd name="T14" fmla="*/ 12 w 17"/>
                    <a:gd name="T15" fmla="*/ 1 h 17"/>
                    <a:gd name="T16" fmla="*/ 10 w 17"/>
                    <a:gd name="T17" fmla="*/ 1 h 17"/>
                    <a:gd name="T18" fmla="*/ 8 w 17"/>
                    <a:gd name="T19" fmla="*/ 1 h 17"/>
                    <a:gd name="T20" fmla="*/ 6 w 17"/>
                    <a:gd name="T21" fmla="*/ 1 h 17"/>
                    <a:gd name="T22" fmla="*/ 5 w 17"/>
                    <a:gd name="T23" fmla="*/ 3 h 17"/>
                    <a:gd name="T24" fmla="*/ 2 w 17"/>
                    <a:gd name="T25" fmla="*/ 3 h 17"/>
                    <a:gd name="T26" fmla="*/ 4 w 17"/>
                    <a:gd name="T27" fmla="*/ 1 h 17"/>
                    <a:gd name="T28" fmla="*/ 5 w 17"/>
                    <a:gd name="T29" fmla="*/ 0 h 17"/>
                    <a:gd name="T30" fmla="*/ 8 w 17"/>
                    <a:gd name="T31" fmla="*/ 0 h 17"/>
                    <a:gd name="T32" fmla="*/ 10 w 17"/>
                    <a:gd name="T33" fmla="*/ 0 h 17"/>
                    <a:gd name="T34" fmla="*/ 12 w 17"/>
                    <a:gd name="T35" fmla="*/ 0 h 17"/>
                    <a:gd name="T36" fmla="*/ 14 w 17"/>
                    <a:gd name="T37" fmla="*/ 1 h 17"/>
                    <a:gd name="T38" fmla="*/ 15 w 17"/>
                    <a:gd name="T39" fmla="*/ 2 h 17"/>
                    <a:gd name="T40" fmla="*/ 16 w 17"/>
                    <a:gd name="T41" fmla="*/ 4 h 17"/>
                    <a:gd name="T42" fmla="*/ 15 w 17"/>
                    <a:gd name="T43" fmla="*/ 6 h 17"/>
                    <a:gd name="T44" fmla="*/ 14 w 17"/>
                    <a:gd name="T45" fmla="*/ 7 h 17"/>
                    <a:gd name="T46" fmla="*/ 12 w 17"/>
                    <a:gd name="T47" fmla="*/ 7 h 17"/>
                    <a:gd name="T48" fmla="*/ 12 w 17"/>
                    <a:gd name="T49" fmla="*/ 8 h 17"/>
                    <a:gd name="T50" fmla="*/ 14 w 17"/>
                    <a:gd name="T51" fmla="*/ 8 h 17"/>
                    <a:gd name="T52" fmla="*/ 15 w 17"/>
                    <a:gd name="T53" fmla="*/ 9 h 17"/>
                    <a:gd name="T54" fmla="*/ 15 w 17"/>
                    <a:gd name="T55" fmla="*/ 11 h 17"/>
                    <a:gd name="T56" fmla="*/ 14 w 17"/>
                    <a:gd name="T57" fmla="*/ 12 h 17"/>
                    <a:gd name="T58" fmla="*/ 14 w 17"/>
                    <a:gd name="T59" fmla="*/ 14 h 17"/>
                    <a:gd name="T60" fmla="*/ 12 w 17"/>
                    <a:gd name="T61" fmla="*/ 15 h 17"/>
                    <a:gd name="T62" fmla="*/ 10 w 17"/>
                    <a:gd name="T63" fmla="*/ 15 h 17"/>
                    <a:gd name="T64" fmla="*/ 8 w 17"/>
                    <a:gd name="T65" fmla="*/ 15 h 17"/>
                    <a:gd name="T66" fmla="*/ 7 w 17"/>
                    <a:gd name="T67" fmla="*/ 16 h 17"/>
                    <a:gd name="T68" fmla="*/ 5 w 17"/>
                    <a:gd name="T69" fmla="*/ 15 h 17"/>
                    <a:gd name="T70" fmla="*/ 3 w 17"/>
                    <a:gd name="T71" fmla="*/ 15 h 17"/>
                    <a:gd name="T72" fmla="*/ 1 w 17"/>
                    <a:gd name="T73" fmla="*/ 14 h 17"/>
                    <a:gd name="T74" fmla="*/ 0 w 17"/>
                    <a:gd name="T75" fmla="*/ 12 h 17"/>
                    <a:gd name="T76" fmla="*/ 2 w 17"/>
                    <a:gd name="T77" fmla="*/ 11 h 17"/>
                    <a:gd name="T78" fmla="*/ 3 w 17"/>
                    <a:gd name="T79" fmla="*/ 13 h 17"/>
                    <a:gd name="T80" fmla="*/ 5 w 17"/>
                    <a:gd name="T81" fmla="*/ 14 h 17"/>
                    <a:gd name="T82" fmla="*/ 7 w 17"/>
                    <a:gd name="T83" fmla="*/ 14 h 17"/>
                    <a:gd name="T84" fmla="*/ 9 w 17"/>
                    <a:gd name="T85" fmla="*/ 14 h 17"/>
                    <a:gd name="T86" fmla="*/ 10 w 17"/>
                    <a:gd name="T87" fmla="*/ 13 h 17"/>
                    <a:gd name="T88" fmla="*/ 11 w 17"/>
                    <a:gd name="T89" fmla="*/ 12 h 17"/>
                    <a:gd name="T90" fmla="*/ 12 w 17"/>
                    <a:gd name="T91" fmla="*/ 11 h 17"/>
                    <a:gd name="T92" fmla="*/ 12 w 17"/>
                    <a:gd name="T93" fmla="*/ 9 h 17"/>
                    <a:gd name="T94" fmla="*/ 10 w 17"/>
                    <a:gd name="T95" fmla="*/ 8 h 17"/>
                    <a:gd name="T96" fmla="*/ 8 w 17"/>
                    <a:gd name="T97" fmla="*/ 8 h 17"/>
                    <a:gd name="T98" fmla="*/ 5 w 17"/>
                    <a:gd name="T99" fmla="*/ 8 h 17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w 17"/>
                    <a:gd name="T151" fmla="*/ 0 h 17"/>
                    <a:gd name="T152" fmla="*/ 17 w 17"/>
                    <a:gd name="T153" fmla="*/ 17 h 17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T150" t="T151" r="T152" b="T153"/>
                  <a:pathLst>
                    <a:path w="17" h="17">
                      <a:moveTo>
                        <a:pt x="5" y="8"/>
                      </a:moveTo>
                      <a:lnTo>
                        <a:pt x="5" y="6"/>
                      </a:lnTo>
                      <a:lnTo>
                        <a:pt x="7" y="7"/>
                      </a:lnTo>
                      <a:lnTo>
                        <a:pt x="8" y="7"/>
                      </a:lnTo>
                      <a:lnTo>
                        <a:pt x="9" y="7"/>
                      </a:lnTo>
                      <a:lnTo>
                        <a:pt x="10" y="7"/>
                      </a:lnTo>
                      <a:lnTo>
                        <a:pt x="10" y="6"/>
                      </a:lnTo>
                      <a:lnTo>
                        <a:pt x="11" y="6"/>
                      </a:lnTo>
                      <a:lnTo>
                        <a:pt x="12" y="6"/>
                      </a:lnTo>
                      <a:lnTo>
                        <a:pt x="12" y="5"/>
                      </a:lnTo>
                      <a:lnTo>
                        <a:pt x="13" y="5"/>
                      </a:lnTo>
                      <a:lnTo>
                        <a:pt x="13" y="4"/>
                      </a:lnTo>
                      <a:lnTo>
                        <a:pt x="13" y="3"/>
                      </a:lnTo>
                      <a:lnTo>
                        <a:pt x="13" y="2"/>
                      </a:lnTo>
                      <a:lnTo>
                        <a:pt x="12" y="2"/>
                      </a:lnTo>
                      <a:lnTo>
                        <a:pt x="12" y="1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7" y="1"/>
                      </a:lnTo>
                      <a:lnTo>
                        <a:pt x="6" y="1"/>
                      </a:lnTo>
                      <a:lnTo>
                        <a:pt x="5" y="2"/>
                      </a:lnTo>
                      <a:lnTo>
                        <a:pt x="5" y="3"/>
                      </a:lnTo>
                      <a:lnTo>
                        <a:pt x="4" y="3"/>
                      </a:lnTo>
                      <a:lnTo>
                        <a:pt x="2" y="3"/>
                      </a:lnTo>
                      <a:lnTo>
                        <a:pt x="3" y="2"/>
                      </a:lnTo>
                      <a:lnTo>
                        <a:pt x="4" y="1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4" y="0"/>
                      </a:lnTo>
                      <a:lnTo>
                        <a:pt x="14" y="1"/>
                      </a:lnTo>
                      <a:lnTo>
                        <a:pt x="15" y="1"/>
                      </a:lnTo>
                      <a:lnTo>
                        <a:pt x="15" y="2"/>
                      </a:lnTo>
                      <a:lnTo>
                        <a:pt x="16" y="3"/>
                      </a:lnTo>
                      <a:lnTo>
                        <a:pt x="16" y="4"/>
                      </a:lnTo>
                      <a:lnTo>
                        <a:pt x="15" y="5"/>
                      </a:lnTo>
                      <a:lnTo>
                        <a:pt x="15" y="6"/>
                      </a:lnTo>
                      <a:lnTo>
                        <a:pt x="14" y="6"/>
                      </a:lnTo>
                      <a:lnTo>
                        <a:pt x="14" y="7"/>
                      </a:lnTo>
                      <a:lnTo>
                        <a:pt x="13" y="7"/>
                      </a:lnTo>
                      <a:lnTo>
                        <a:pt x="12" y="7"/>
                      </a:lnTo>
                      <a:lnTo>
                        <a:pt x="11" y="7"/>
                      </a:lnTo>
                      <a:lnTo>
                        <a:pt x="12" y="8"/>
                      </a:lnTo>
                      <a:lnTo>
                        <a:pt x="13" y="8"/>
                      </a:lnTo>
                      <a:lnTo>
                        <a:pt x="14" y="8"/>
                      </a:lnTo>
                      <a:lnTo>
                        <a:pt x="14" y="9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5" y="11"/>
                      </a:lnTo>
                      <a:lnTo>
                        <a:pt x="15" y="12"/>
                      </a:lnTo>
                      <a:lnTo>
                        <a:pt x="14" y="12"/>
                      </a:lnTo>
                      <a:lnTo>
                        <a:pt x="14" y="13"/>
                      </a:lnTo>
                      <a:lnTo>
                        <a:pt x="14" y="14"/>
                      </a:lnTo>
                      <a:lnTo>
                        <a:pt x="13" y="14"/>
                      </a:lnTo>
                      <a:lnTo>
                        <a:pt x="12" y="15"/>
                      </a:lnTo>
                      <a:lnTo>
                        <a:pt x="11" y="15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8" y="15"/>
                      </a:lnTo>
                      <a:lnTo>
                        <a:pt x="8" y="16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5" y="15"/>
                      </a:lnTo>
                      <a:lnTo>
                        <a:pt x="4" y="15"/>
                      </a:lnTo>
                      <a:lnTo>
                        <a:pt x="3" y="15"/>
                      </a:lnTo>
                      <a:lnTo>
                        <a:pt x="2" y="14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0" y="11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3" y="13"/>
                      </a:lnTo>
                      <a:lnTo>
                        <a:pt x="4" y="13"/>
                      </a:lnTo>
                      <a:lnTo>
                        <a:pt x="5" y="14"/>
                      </a:lnTo>
                      <a:lnTo>
                        <a:pt x="6" y="14"/>
                      </a:lnTo>
                      <a:lnTo>
                        <a:pt x="7" y="14"/>
                      </a:lnTo>
                      <a:lnTo>
                        <a:pt x="8" y="14"/>
                      </a:lnTo>
                      <a:lnTo>
                        <a:pt x="9" y="14"/>
                      </a:lnTo>
                      <a:lnTo>
                        <a:pt x="10" y="14"/>
                      </a:lnTo>
                      <a:lnTo>
                        <a:pt x="10" y="13"/>
                      </a:lnTo>
                      <a:lnTo>
                        <a:pt x="11" y="13"/>
                      </a:lnTo>
                      <a:lnTo>
                        <a:pt x="11" y="12"/>
                      </a:lnTo>
                      <a:lnTo>
                        <a:pt x="12" y="12"/>
                      </a:lnTo>
                      <a:lnTo>
                        <a:pt x="12" y="11"/>
                      </a:lnTo>
                      <a:lnTo>
                        <a:pt x="12" y="10"/>
                      </a:lnTo>
                      <a:lnTo>
                        <a:pt x="12" y="9"/>
                      </a:lnTo>
                      <a:lnTo>
                        <a:pt x="11" y="9"/>
                      </a:lnTo>
                      <a:lnTo>
                        <a:pt x="10" y="8"/>
                      </a:lnTo>
                      <a:lnTo>
                        <a:pt x="9" y="8"/>
                      </a:lnTo>
                      <a:lnTo>
                        <a:pt x="8" y="8"/>
                      </a:lnTo>
                      <a:lnTo>
                        <a:pt x="7" y="8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3" name="Freeform 391"/>
                <p:cNvSpPr>
                  <a:spLocks/>
                </p:cNvSpPr>
                <p:nvPr/>
              </p:nvSpPr>
              <p:spPr bwMode="auto">
                <a:xfrm>
                  <a:off x="5349" y="2320"/>
                  <a:ext cx="17" cy="17"/>
                </a:xfrm>
                <a:custGeom>
                  <a:avLst/>
                  <a:gdLst>
                    <a:gd name="T0" fmla="*/ 8 w 17"/>
                    <a:gd name="T1" fmla="*/ 15 h 17"/>
                    <a:gd name="T2" fmla="*/ 9 w 17"/>
                    <a:gd name="T3" fmla="*/ 12 h 17"/>
                    <a:gd name="T4" fmla="*/ 0 w 17"/>
                    <a:gd name="T5" fmla="*/ 11 h 17"/>
                    <a:gd name="T6" fmla="*/ 0 w 17"/>
                    <a:gd name="T7" fmla="*/ 10 h 17"/>
                    <a:gd name="T8" fmla="*/ 11 w 17"/>
                    <a:gd name="T9" fmla="*/ 0 h 17"/>
                    <a:gd name="T10" fmla="*/ 15 w 17"/>
                    <a:gd name="T11" fmla="*/ 0 h 17"/>
                    <a:gd name="T12" fmla="*/ 12 w 17"/>
                    <a:gd name="T13" fmla="*/ 10 h 17"/>
                    <a:gd name="T14" fmla="*/ 16 w 17"/>
                    <a:gd name="T15" fmla="*/ 11 h 17"/>
                    <a:gd name="T16" fmla="*/ 15 w 17"/>
                    <a:gd name="T17" fmla="*/ 12 h 17"/>
                    <a:gd name="T18" fmla="*/ 12 w 17"/>
                    <a:gd name="T19" fmla="*/ 12 h 17"/>
                    <a:gd name="T20" fmla="*/ 11 w 17"/>
                    <a:gd name="T21" fmla="*/ 16 h 17"/>
                    <a:gd name="T22" fmla="*/ 8 w 17"/>
                    <a:gd name="T23" fmla="*/ 15 h 17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17"/>
                    <a:gd name="T37" fmla="*/ 0 h 17"/>
                    <a:gd name="T38" fmla="*/ 17 w 17"/>
                    <a:gd name="T39" fmla="*/ 17 h 17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17" h="17">
                      <a:moveTo>
                        <a:pt x="8" y="15"/>
                      </a:moveTo>
                      <a:lnTo>
                        <a:pt x="9" y="12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11" y="0"/>
                      </a:lnTo>
                      <a:lnTo>
                        <a:pt x="15" y="0"/>
                      </a:lnTo>
                      <a:lnTo>
                        <a:pt x="12" y="10"/>
                      </a:lnTo>
                      <a:lnTo>
                        <a:pt x="16" y="11"/>
                      </a:lnTo>
                      <a:lnTo>
                        <a:pt x="15" y="12"/>
                      </a:lnTo>
                      <a:lnTo>
                        <a:pt x="12" y="12"/>
                      </a:lnTo>
                      <a:lnTo>
                        <a:pt x="11" y="16"/>
                      </a:lnTo>
                      <a:lnTo>
                        <a:pt x="8" y="15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4" name="Freeform 392"/>
                <p:cNvSpPr>
                  <a:spLocks/>
                </p:cNvSpPr>
                <p:nvPr/>
              </p:nvSpPr>
              <p:spPr bwMode="auto">
                <a:xfrm>
                  <a:off x="5351" y="2322"/>
                  <a:ext cx="17" cy="17"/>
                </a:xfrm>
                <a:custGeom>
                  <a:avLst/>
                  <a:gdLst>
                    <a:gd name="T0" fmla="*/ 16 w 17"/>
                    <a:gd name="T1" fmla="*/ 0 h 17"/>
                    <a:gd name="T2" fmla="*/ 0 w 17"/>
                    <a:gd name="T3" fmla="*/ 15 h 17"/>
                    <a:gd name="T4" fmla="*/ 12 w 17"/>
                    <a:gd name="T5" fmla="*/ 16 h 17"/>
                    <a:gd name="T6" fmla="*/ 16 w 17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7"/>
                    <a:gd name="T13" fmla="*/ 0 h 17"/>
                    <a:gd name="T14" fmla="*/ 17 w 17"/>
                    <a:gd name="T15" fmla="*/ 17 h 17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7" h="17">
                      <a:moveTo>
                        <a:pt x="16" y="0"/>
                      </a:moveTo>
                      <a:lnTo>
                        <a:pt x="0" y="15"/>
                      </a:lnTo>
                      <a:lnTo>
                        <a:pt x="12" y="16"/>
                      </a:lnTo>
                      <a:lnTo>
                        <a:pt x="16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5" name="Freeform 393"/>
                <p:cNvSpPr>
                  <a:spLocks/>
                </p:cNvSpPr>
                <p:nvPr/>
              </p:nvSpPr>
              <p:spPr bwMode="auto">
                <a:xfrm>
                  <a:off x="5382" y="2322"/>
                  <a:ext cx="17" cy="17"/>
                </a:xfrm>
                <a:custGeom>
                  <a:avLst/>
                  <a:gdLst>
                    <a:gd name="T0" fmla="*/ 15 w 17"/>
                    <a:gd name="T1" fmla="*/ 2 h 17"/>
                    <a:gd name="T2" fmla="*/ 5 w 17"/>
                    <a:gd name="T3" fmla="*/ 1 h 17"/>
                    <a:gd name="T4" fmla="*/ 4 w 17"/>
                    <a:gd name="T5" fmla="*/ 6 h 17"/>
                    <a:gd name="T6" fmla="*/ 5 w 17"/>
                    <a:gd name="T7" fmla="*/ 5 h 17"/>
                    <a:gd name="T8" fmla="*/ 6 w 17"/>
                    <a:gd name="T9" fmla="*/ 5 h 17"/>
                    <a:gd name="T10" fmla="*/ 7 w 17"/>
                    <a:gd name="T11" fmla="*/ 5 h 17"/>
                    <a:gd name="T12" fmla="*/ 8 w 17"/>
                    <a:gd name="T13" fmla="*/ 5 h 17"/>
                    <a:gd name="T14" fmla="*/ 9 w 17"/>
                    <a:gd name="T15" fmla="*/ 5 h 17"/>
                    <a:gd name="T16" fmla="*/ 10 w 17"/>
                    <a:gd name="T17" fmla="*/ 5 h 17"/>
                    <a:gd name="T18" fmla="*/ 12 w 17"/>
                    <a:gd name="T19" fmla="*/ 5 h 17"/>
                    <a:gd name="T20" fmla="*/ 13 w 17"/>
                    <a:gd name="T21" fmla="*/ 6 h 17"/>
                    <a:gd name="T22" fmla="*/ 13 w 17"/>
                    <a:gd name="T23" fmla="*/ 7 h 17"/>
                    <a:gd name="T24" fmla="*/ 14 w 17"/>
                    <a:gd name="T25" fmla="*/ 7 h 17"/>
                    <a:gd name="T26" fmla="*/ 15 w 17"/>
                    <a:gd name="T27" fmla="*/ 8 h 17"/>
                    <a:gd name="T28" fmla="*/ 15 w 17"/>
                    <a:gd name="T29" fmla="*/ 9 h 17"/>
                    <a:gd name="T30" fmla="*/ 15 w 17"/>
                    <a:gd name="T31" fmla="*/ 11 h 17"/>
                    <a:gd name="T32" fmla="*/ 14 w 17"/>
                    <a:gd name="T33" fmla="*/ 12 h 17"/>
                    <a:gd name="T34" fmla="*/ 14 w 17"/>
                    <a:gd name="T35" fmla="*/ 13 h 17"/>
                    <a:gd name="T36" fmla="*/ 13 w 17"/>
                    <a:gd name="T37" fmla="*/ 14 h 17"/>
                    <a:gd name="T38" fmla="*/ 12 w 17"/>
                    <a:gd name="T39" fmla="*/ 14 h 17"/>
                    <a:gd name="T40" fmla="*/ 10 w 17"/>
                    <a:gd name="T41" fmla="*/ 15 h 17"/>
                    <a:gd name="T42" fmla="*/ 9 w 17"/>
                    <a:gd name="T43" fmla="*/ 15 h 17"/>
                    <a:gd name="T44" fmla="*/ 7 w 17"/>
                    <a:gd name="T45" fmla="*/ 16 h 17"/>
                    <a:gd name="T46" fmla="*/ 6 w 17"/>
                    <a:gd name="T47" fmla="*/ 16 h 17"/>
                    <a:gd name="T48" fmla="*/ 5 w 17"/>
                    <a:gd name="T49" fmla="*/ 16 h 17"/>
                    <a:gd name="T50" fmla="*/ 4 w 17"/>
                    <a:gd name="T51" fmla="*/ 15 h 17"/>
                    <a:gd name="T52" fmla="*/ 3 w 17"/>
                    <a:gd name="T53" fmla="*/ 15 h 17"/>
                    <a:gd name="T54" fmla="*/ 2 w 17"/>
                    <a:gd name="T55" fmla="*/ 14 h 17"/>
                    <a:gd name="T56" fmla="*/ 1 w 17"/>
                    <a:gd name="T57" fmla="*/ 14 h 17"/>
                    <a:gd name="T58" fmla="*/ 0 w 17"/>
                    <a:gd name="T59" fmla="*/ 13 h 17"/>
                    <a:gd name="T60" fmla="*/ 0 w 17"/>
                    <a:gd name="T61" fmla="*/ 12 h 17"/>
                    <a:gd name="T62" fmla="*/ 2 w 17"/>
                    <a:gd name="T63" fmla="*/ 11 h 17"/>
                    <a:gd name="T64" fmla="*/ 2 w 17"/>
                    <a:gd name="T65" fmla="*/ 12 h 17"/>
                    <a:gd name="T66" fmla="*/ 3 w 17"/>
                    <a:gd name="T67" fmla="*/ 13 h 17"/>
                    <a:gd name="T68" fmla="*/ 4 w 17"/>
                    <a:gd name="T69" fmla="*/ 13 h 17"/>
                    <a:gd name="T70" fmla="*/ 5 w 17"/>
                    <a:gd name="T71" fmla="*/ 14 h 17"/>
                    <a:gd name="T72" fmla="*/ 6 w 17"/>
                    <a:gd name="T73" fmla="*/ 14 h 17"/>
                    <a:gd name="T74" fmla="*/ 7 w 17"/>
                    <a:gd name="T75" fmla="*/ 14 h 17"/>
                    <a:gd name="T76" fmla="*/ 9 w 17"/>
                    <a:gd name="T77" fmla="*/ 14 h 17"/>
                    <a:gd name="T78" fmla="*/ 10 w 17"/>
                    <a:gd name="T79" fmla="*/ 14 h 17"/>
                    <a:gd name="T80" fmla="*/ 10 w 17"/>
                    <a:gd name="T81" fmla="*/ 13 h 17"/>
                    <a:gd name="T82" fmla="*/ 11 w 17"/>
                    <a:gd name="T83" fmla="*/ 13 h 17"/>
                    <a:gd name="T84" fmla="*/ 12 w 17"/>
                    <a:gd name="T85" fmla="*/ 12 h 17"/>
                    <a:gd name="T86" fmla="*/ 12 w 17"/>
                    <a:gd name="T87" fmla="*/ 11 h 17"/>
                    <a:gd name="T88" fmla="*/ 12 w 17"/>
                    <a:gd name="T89" fmla="*/ 10 h 17"/>
                    <a:gd name="T90" fmla="*/ 13 w 17"/>
                    <a:gd name="T91" fmla="*/ 10 h 17"/>
                    <a:gd name="T92" fmla="*/ 12 w 17"/>
                    <a:gd name="T93" fmla="*/ 9 h 17"/>
                    <a:gd name="T94" fmla="*/ 12 w 17"/>
                    <a:gd name="T95" fmla="*/ 8 h 17"/>
                    <a:gd name="T96" fmla="*/ 11 w 17"/>
                    <a:gd name="T97" fmla="*/ 7 h 17"/>
                    <a:gd name="T98" fmla="*/ 10 w 17"/>
                    <a:gd name="T99" fmla="*/ 7 h 17"/>
                    <a:gd name="T100" fmla="*/ 10 w 17"/>
                    <a:gd name="T101" fmla="*/ 6 h 17"/>
                    <a:gd name="T102" fmla="*/ 9 w 17"/>
                    <a:gd name="T103" fmla="*/ 6 h 17"/>
                    <a:gd name="T104" fmla="*/ 8 w 17"/>
                    <a:gd name="T105" fmla="*/ 6 h 17"/>
                    <a:gd name="T106" fmla="*/ 7 w 17"/>
                    <a:gd name="T107" fmla="*/ 6 h 17"/>
                    <a:gd name="T108" fmla="*/ 6 w 17"/>
                    <a:gd name="T109" fmla="*/ 7 h 17"/>
                    <a:gd name="T110" fmla="*/ 5 w 17"/>
                    <a:gd name="T111" fmla="*/ 7 h 17"/>
                    <a:gd name="T112" fmla="*/ 4 w 17"/>
                    <a:gd name="T113" fmla="*/ 7 h 17"/>
                    <a:gd name="T114" fmla="*/ 4 w 17"/>
                    <a:gd name="T115" fmla="*/ 8 h 17"/>
                    <a:gd name="T116" fmla="*/ 3 w 17"/>
                    <a:gd name="T117" fmla="*/ 8 h 17"/>
                    <a:gd name="T118" fmla="*/ 1 w 17"/>
                    <a:gd name="T119" fmla="*/ 8 h 17"/>
                    <a:gd name="T120" fmla="*/ 4 w 17"/>
                    <a:gd name="T121" fmla="*/ 0 h 17"/>
                    <a:gd name="T122" fmla="*/ 16 w 17"/>
                    <a:gd name="T123" fmla="*/ 0 h 17"/>
                    <a:gd name="T124" fmla="*/ 15 w 17"/>
                    <a:gd name="T125" fmla="*/ 2 h 17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60000 65536"/>
                    <a:gd name="T184" fmla="*/ 0 60000 65536"/>
                    <a:gd name="T185" fmla="*/ 0 60000 65536"/>
                    <a:gd name="T186" fmla="*/ 0 60000 65536"/>
                    <a:gd name="T187" fmla="*/ 0 60000 65536"/>
                    <a:gd name="T188" fmla="*/ 0 60000 65536"/>
                    <a:gd name="T189" fmla="*/ 0 w 17"/>
                    <a:gd name="T190" fmla="*/ 0 h 17"/>
                    <a:gd name="T191" fmla="*/ 17 w 17"/>
                    <a:gd name="T192" fmla="*/ 17 h 17"/>
                  </a:gdLst>
                  <a:ahLst/>
                  <a:cxnLst>
                    <a:cxn ang="T126">
                      <a:pos x="T0" y="T1"/>
                    </a:cxn>
                    <a:cxn ang="T127">
                      <a:pos x="T2" y="T3"/>
                    </a:cxn>
                    <a:cxn ang="T128">
                      <a:pos x="T4" y="T5"/>
                    </a:cxn>
                    <a:cxn ang="T129">
                      <a:pos x="T6" y="T7"/>
                    </a:cxn>
                    <a:cxn ang="T130">
                      <a:pos x="T8" y="T9"/>
                    </a:cxn>
                    <a:cxn ang="T131">
                      <a:pos x="T10" y="T11"/>
                    </a:cxn>
                    <a:cxn ang="T132">
                      <a:pos x="T12" y="T13"/>
                    </a:cxn>
                    <a:cxn ang="T133">
                      <a:pos x="T14" y="T15"/>
                    </a:cxn>
                    <a:cxn ang="T134">
                      <a:pos x="T16" y="T17"/>
                    </a:cxn>
                    <a:cxn ang="T135">
                      <a:pos x="T18" y="T19"/>
                    </a:cxn>
                    <a:cxn ang="T136">
                      <a:pos x="T20" y="T21"/>
                    </a:cxn>
                    <a:cxn ang="T137">
                      <a:pos x="T22" y="T23"/>
                    </a:cxn>
                    <a:cxn ang="T138">
                      <a:pos x="T24" y="T25"/>
                    </a:cxn>
                    <a:cxn ang="T139">
                      <a:pos x="T26" y="T27"/>
                    </a:cxn>
                    <a:cxn ang="T140">
                      <a:pos x="T28" y="T29"/>
                    </a:cxn>
                    <a:cxn ang="T141">
                      <a:pos x="T30" y="T31"/>
                    </a:cxn>
                    <a:cxn ang="T142">
                      <a:pos x="T32" y="T33"/>
                    </a:cxn>
                    <a:cxn ang="T143">
                      <a:pos x="T34" y="T35"/>
                    </a:cxn>
                    <a:cxn ang="T144">
                      <a:pos x="T36" y="T37"/>
                    </a:cxn>
                    <a:cxn ang="T145">
                      <a:pos x="T38" y="T39"/>
                    </a:cxn>
                    <a:cxn ang="T146">
                      <a:pos x="T40" y="T41"/>
                    </a:cxn>
                    <a:cxn ang="T147">
                      <a:pos x="T42" y="T43"/>
                    </a:cxn>
                    <a:cxn ang="T148">
                      <a:pos x="T44" y="T45"/>
                    </a:cxn>
                    <a:cxn ang="T149">
                      <a:pos x="T46" y="T47"/>
                    </a:cxn>
                    <a:cxn ang="T150">
                      <a:pos x="T48" y="T49"/>
                    </a:cxn>
                    <a:cxn ang="T151">
                      <a:pos x="T50" y="T51"/>
                    </a:cxn>
                    <a:cxn ang="T152">
                      <a:pos x="T52" y="T53"/>
                    </a:cxn>
                    <a:cxn ang="T153">
                      <a:pos x="T54" y="T55"/>
                    </a:cxn>
                    <a:cxn ang="T154">
                      <a:pos x="T56" y="T57"/>
                    </a:cxn>
                    <a:cxn ang="T155">
                      <a:pos x="T58" y="T59"/>
                    </a:cxn>
                    <a:cxn ang="T156">
                      <a:pos x="T60" y="T61"/>
                    </a:cxn>
                    <a:cxn ang="T157">
                      <a:pos x="T62" y="T63"/>
                    </a:cxn>
                    <a:cxn ang="T158">
                      <a:pos x="T64" y="T65"/>
                    </a:cxn>
                    <a:cxn ang="T159">
                      <a:pos x="T66" y="T67"/>
                    </a:cxn>
                    <a:cxn ang="T160">
                      <a:pos x="T68" y="T69"/>
                    </a:cxn>
                    <a:cxn ang="T161">
                      <a:pos x="T70" y="T71"/>
                    </a:cxn>
                    <a:cxn ang="T162">
                      <a:pos x="T72" y="T73"/>
                    </a:cxn>
                    <a:cxn ang="T163">
                      <a:pos x="T74" y="T75"/>
                    </a:cxn>
                    <a:cxn ang="T164">
                      <a:pos x="T76" y="T77"/>
                    </a:cxn>
                    <a:cxn ang="T165">
                      <a:pos x="T78" y="T79"/>
                    </a:cxn>
                    <a:cxn ang="T166">
                      <a:pos x="T80" y="T81"/>
                    </a:cxn>
                    <a:cxn ang="T167">
                      <a:pos x="T82" y="T83"/>
                    </a:cxn>
                    <a:cxn ang="T168">
                      <a:pos x="T84" y="T85"/>
                    </a:cxn>
                    <a:cxn ang="T169">
                      <a:pos x="T86" y="T87"/>
                    </a:cxn>
                    <a:cxn ang="T170">
                      <a:pos x="T88" y="T89"/>
                    </a:cxn>
                    <a:cxn ang="T171">
                      <a:pos x="T90" y="T91"/>
                    </a:cxn>
                    <a:cxn ang="T172">
                      <a:pos x="T92" y="T93"/>
                    </a:cxn>
                    <a:cxn ang="T173">
                      <a:pos x="T94" y="T95"/>
                    </a:cxn>
                    <a:cxn ang="T174">
                      <a:pos x="T96" y="T97"/>
                    </a:cxn>
                    <a:cxn ang="T175">
                      <a:pos x="T98" y="T99"/>
                    </a:cxn>
                    <a:cxn ang="T176">
                      <a:pos x="T100" y="T101"/>
                    </a:cxn>
                    <a:cxn ang="T177">
                      <a:pos x="T102" y="T103"/>
                    </a:cxn>
                    <a:cxn ang="T178">
                      <a:pos x="T104" y="T105"/>
                    </a:cxn>
                    <a:cxn ang="T179">
                      <a:pos x="T106" y="T107"/>
                    </a:cxn>
                    <a:cxn ang="T180">
                      <a:pos x="T108" y="T109"/>
                    </a:cxn>
                    <a:cxn ang="T181">
                      <a:pos x="T110" y="T111"/>
                    </a:cxn>
                    <a:cxn ang="T182">
                      <a:pos x="T112" y="T113"/>
                    </a:cxn>
                    <a:cxn ang="T183">
                      <a:pos x="T114" y="T115"/>
                    </a:cxn>
                    <a:cxn ang="T184">
                      <a:pos x="T116" y="T117"/>
                    </a:cxn>
                    <a:cxn ang="T185">
                      <a:pos x="T118" y="T119"/>
                    </a:cxn>
                    <a:cxn ang="T186">
                      <a:pos x="T120" y="T121"/>
                    </a:cxn>
                    <a:cxn ang="T187">
                      <a:pos x="T122" y="T123"/>
                    </a:cxn>
                    <a:cxn ang="T188">
                      <a:pos x="T124" y="T125"/>
                    </a:cxn>
                  </a:cxnLst>
                  <a:rect l="T189" t="T190" r="T191" b="T192"/>
                  <a:pathLst>
                    <a:path w="17" h="17">
                      <a:moveTo>
                        <a:pt x="15" y="2"/>
                      </a:moveTo>
                      <a:lnTo>
                        <a:pt x="5" y="1"/>
                      </a:lnTo>
                      <a:lnTo>
                        <a:pt x="4" y="6"/>
                      </a:lnTo>
                      <a:lnTo>
                        <a:pt x="5" y="5"/>
                      </a:lnTo>
                      <a:lnTo>
                        <a:pt x="6" y="5"/>
                      </a:lnTo>
                      <a:lnTo>
                        <a:pt x="7" y="5"/>
                      </a:lnTo>
                      <a:lnTo>
                        <a:pt x="8" y="5"/>
                      </a:lnTo>
                      <a:lnTo>
                        <a:pt x="9" y="5"/>
                      </a:lnTo>
                      <a:lnTo>
                        <a:pt x="10" y="5"/>
                      </a:lnTo>
                      <a:lnTo>
                        <a:pt x="12" y="5"/>
                      </a:lnTo>
                      <a:lnTo>
                        <a:pt x="13" y="6"/>
                      </a:lnTo>
                      <a:lnTo>
                        <a:pt x="13" y="7"/>
                      </a:lnTo>
                      <a:lnTo>
                        <a:pt x="14" y="7"/>
                      </a:lnTo>
                      <a:lnTo>
                        <a:pt x="15" y="8"/>
                      </a:lnTo>
                      <a:lnTo>
                        <a:pt x="15" y="9"/>
                      </a:lnTo>
                      <a:lnTo>
                        <a:pt x="15" y="11"/>
                      </a:lnTo>
                      <a:lnTo>
                        <a:pt x="14" y="12"/>
                      </a:lnTo>
                      <a:lnTo>
                        <a:pt x="14" y="13"/>
                      </a:lnTo>
                      <a:lnTo>
                        <a:pt x="13" y="14"/>
                      </a:lnTo>
                      <a:lnTo>
                        <a:pt x="12" y="14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5" y="16"/>
                      </a:lnTo>
                      <a:lnTo>
                        <a:pt x="4" y="15"/>
                      </a:lnTo>
                      <a:lnTo>
                        <a:pt x="3" y="15"/>
                      </a:lnTo>
                      <a:lnTo>
                        <a:pt x="2" y="14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2" y="11"/>
                      </a:lnTo>
                      <a:lnTo>
                        <a:pt x="2" y="12"/>
                      </a:lnTo>
                      <a:lnTo>
                        <a:pt x="3" y="13"/>
                      </a:lnTo>
                      <a:lnTo>
                        <a:pt x="4" y="13"/>
                      </a:lnTo>
                      <a:lnTo>
                        <a:pt x="5" y="14"/>
                      </a:lnTo>
                      <a:lnTo>
                        <a:pt x="6" y="14"/>
                      </a:lnTo>
                      <a:lnTo>
                        <a:pt x="7" y="14"/>
                      </a:lnTo>
                      <a:lnTo>
                        <a:pt x="9" y="14"/>
                      </a:lnTo>
                      <a:lnTo>
                        <a:pt x="10" y="14"/>
                      </a:lnTo>
                      <a:lnTo>
                        <a:pt x="10" y="13"/>
                      </a:lnTo>
                      <a:lnTo>
                        <a:pt x="11" y="13"/>
                      </a:lnTo>
                      <a:lnTo>
                        <a:pt x="12" y="12"/>
                      </a:lnTo>
                      <a:lnTo>
                        <a:pt x="12" y="11"/>
                      </a:lnTo>
                      <a:lnTo>
                        <a:pt x="12" y="10"/>
                      </a:lnTo>
                      <a:lnTo>
                        <a:pt x="13" y="10"/>
                      </a:lnTo>
                      <a:lnTo>
                        <a:pt x="12" y="9"/>
                      </a:lnTo>
                      <a:lnTo>
                        <a:pt x="12" y="8"/>
                      </a:lnTo>
                      <a:lnTo>
                        <a:pt x="11" y="7"/>
                      </a:lnTo>
                      <a:lnTo>
                        <a:pt x="10" y="7"/>
                      </a:lnTo>
                      <a:lnTo>
                        <a:pt x="10" y="6"/>
                      </a:lnTo>
                      <a:lnTo>
                        <a:pt x="9" y="6"/>
                      </a:lnTo>
                      <a:lnTo>
                        <a:pt x="8" y="6"/>
                      </a:lnTo>
                      <a:lnTo>
                        <a:pt x="7" y="6"/>
                      </a:lnTo>
                      <a:lnTo>
                        <a:pt x="6" y="7"/>
                      </a:lnTo>
                      <a:lnTo>
                        <a:pt x="5" y="7"/>
                      </a:lnTo>
                      <a:lnTo>
                        <a:pt x="4" y="7"/>
                      </a:lnTo>
                      <a:lnTo>
                        <a:pt x="4" y="8"/>
                      </a:lnTo>
                      <a:lnTo>
                        <a:pt x="3" y="8"/>
                      </a:lnTo>
                      <a:lnTo>
                        <a:pt x="1" y="8"/>
                      </a:lnTo>
                      <a:lnTo>
                        <a:pt x="4" y="0"/>
                      </a:lnTo>
                      <a:lnTo>
                        <a:pt x="16" y="0"/>
                      </a:lnTo>
                      <a:lnTo>
                        <a:pt x="15" y="2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6" name="Freeform 394"/>
                <p:cNvSpPr>
                  <a:spLocks/>
                </p:cNvSpPr>
                <p:nvPr/>
              </p:nvSpPr>
              <p:spPr bwMode="auto">
                <a:xfrm>
                  <a:off x="5415" y="2322"/>
                  <a:ext cx="17" cy="17"/>
                </a:xfrm>
                <a:custGeom>
                  <a:avLst/>
                  <a:gdLst>
                    <a:gd name="T0" fmla="*/ 12 w 17"/>
                    <a:gd name="T1" fmla="*/ 2 h 17"/>
                    <a:gd name="T2" fmla="*/ 11 w 17"/>
                    <a:gd name="T3" fmla="*/ 1 h 17"/>
                    <a:gd name="T4" fmla="*/ 9 w 17"/>
                    <a:gd name="T5" fmla="*/ 1 h 17"/>
                    <a:gd name="T6" fmla="*/ 6 w 17"/>
                    <a:gd name="T7" fmla="*/ 2 h 17"/>
                    <a:gd name="T8" fmla="*/ 4 w 17"/>
                    <a:gd name="T9" fmla="*/ 3 h 17"/>
                    <a:gd name="T10" fmla="*/ 3 w 17"/>
                    <a:gd name="T11" fmla="*/ 5 h 17"/>
                    <a:gd name="T12" fmla="*/ 2 w 17"/>
                    <a:gd name="T13" fmla="*/ 8 h 17"/>
                    <a:gd name="T14" fmla="*/ 4 w 17"/>
                    <a:gd name="T15" fmla="*/ 6 h 17"/>
                    <a:gd name="T16" fmla="*/ 6 w 17"/>
                    <a:gd name="T17" fmla="*/ 5 h 17"/>
                    <a:gd name="T18" fmla="*/ 8 w 17"/>
                    <a:gd name="T19" fmla="*/ 5 h 17"/>
                    <a:gd name="T20" fmla="*/ 10 w 17"/>
                    <a:gd name="T21" fmla="*/ 5 h 17"/>
                    <a:gd name="T22" fmla="*/ 12 w 17"/>
                    <a:gd name="T23" fmla="*/ 6 h 17"/>
                    <a:gd name="T24" fmla="*/ 14 w 17"/>
                    <a:gd name="T25" fmla="*/ 8 h 17"/>
                    <a:gd name="T26" fmla="*/ 14 w 17"/>
                    <a:gd name="T27" fmla="*/ 10 h 17"/>
                    <a:gd name="T28" fmla="*/ 14 w 17"/>
                    <a:gd name="T29" fmla="*/ 12 h 17"/>
                    <a:gd name="T30" fmla="*/ 12 w 17"/>
                    <a:gd name="T31" fmla="*/ 14 h 17"/>
                    <a:gd name="T32" fmla="*/ 10 w 17"/>
                    <a:gd name="T33" fmla="*/ 15 h 17"/>
                    <a:gd name="T34" fmla="*/ 7 w 17"/>
                    <a:gd name="T35" fmla="*/ 16 h 17"/>
                    <a:gd name="T36" fmla="*/ 4 w 17"/>
                    <a:gd name="T37" fmla="*/ 15 h 17"/>
                    <a:gd name="T38" fmla="*/ 1 w 17"/>
                    <a:gd name="T39" fmla="*/ 14 h 17"/>
                    <a:gd name="T40" fmla="*/ 0 w 17"/>
                    <a:gd name="T41" fmla="*/ 12 h 17"/>
                    <a:gd name="T42" fmla="*/ 0 w 17"/>
                    <a:gd name="T43" fmla="*/ 9 h 17"/>
                    <a:gd name="T44" fmla="*/ 0 w 17"/>
                    <a:gd name="T45" fmla="*/ 7 h 17"/>
                    <a:gd name="T46" fmla="*/ 0 w 17"/>
                    <a:gd name="T47" fmla="*/ 5 h 17"/>
                    <a:gd name="T48" fmla="*/ 1 w 17"/>
                    <a:gd name="T49" fmla="*/ 4 h 17"/>
                    <a:gd name="T50" fmla="*/ 2 w 17"/>
                    <a:gd name="T51" fmla="*/ 3 h 17"/>
                    <a:gd name="T52" fmla="*/ 3 w 17"/>
                    <a:gd name="T53" fmla="*/ 1 h 17"/>
                    <a:gd name="T54" fmla="*/ 5 w 17"/>
                    <a:gd name="T55" fmla="*/ 0 h 17"/>
                    <a:gd name="T56" fmla="*/ 7 w 17"/>
                    <a:gd name="T57" fmla="*/ 0 h 17"/>
                    <a:gd name="T58" fmla="*/ 9 w 17"/>
                    <a:gd name="T59" fmla="*/ 0 h 17"/>
                    <a:gd name="T60" fmla="*/ 11 w 17"/>
                    <a:gd name="T61" fmla="*/ 0 h 17"/>
                    <a:gd name="T62" fmla="*/ 13 w 17"/>
                    <a:gd name="T63" fmla="*/ 0 h 17"/>
                    <a:gd name="T64" fmla="*/ 14 w 17"/>
                    <a:gd name="T65" fmla="*/ 1 h 17"/>
                    <a:gd name="T66" fmla="*/ 15 w 17"/>
                    <a:gd name="T67" fmla="*/ 3 h 17"/>
                    <a:gd name="T68" fmla="*/ 13 w 17"/>
                    <a:gd name="T69" fmla="*/ 3 h 17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w 17"/>
                    <a:gd name="T106" fmla="*/ 0 h 17"/>
                    <a:gd name="T107" fmla="*/ 17 w 17"/>
                    <a:gd name="T108" fmla="*/ 17 h 17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T105" t="T106" r="T107" b="T108"/>
                  <a:pathLst>
                    <a:path w="17" h="17">
                      <a:moveTo>
                        <a:pt x="13" y="3"/>
                      </a:moveTo>
                      <a:lnTo>
                        <a:pt x="12" y="2"/>
                      </a:lnTo>
                      <a:lnTo>
                        <a:pt x="11" y="2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9" y="1"/>
                      </a:lnTo>
                      <a:lnTo>
                        <a:pt x="8" y="1"/>
                      </a:lnTo>
                      <a:lnTo>
                        <a:pt x="6" y="2"/>
                      </a:lnTo>
                      <a:lnTo>
                        <a:pt x="5" y="2"/>
                      </a:lnTo>
                      <a:lnTo>
                        <a:pt x="4" y="3"/>
                      </a:lnTo>
                      <a:lnTo>
                        <a:pt x="3" y="4"/>
                      </a:lnTo>
                      <a:lnTo>
                        <a:pt x="3" y="5"/>
                      </a:lnTo>
                      <a:lnTo>
                        <a:pt x="2" y="7"/>
                      </a:lnTo>
                      <a:lnTo>
                        <a:pt x="2" y="8"/>
                      </a:lnTo>
                      <a:lnTo>
                        <a:pt x="3" y="7"/>
                      </a:lnTo>
                      <a:lnTo>
                        <a:pt x="4" y="6"/>
                      </a:lnTo>
                      <a:lnTo>
                        <a:pt x="5" y="6"/>
                      </a:lnTo>
                      <a:lnTo>
                        <a:pt x="6" y="5"/>
                      </a:lnTo>
                      <a:lnTo>
                        <a:pt x="7" y="5"/>
                      </a:lnTo>
                      <a:lnTo>
                        <a:pt x="8" y="5"/>
                      </a:lnTo>
                      <a:lnTo>
                        <a:pt x="9" y="5"/>
                      </a:lnTo>
                      <a:lnTo>
                        <a:pt x="10" y="5"/>
                      </a:lnTo>
                      <a:lnTo>
                        <a:pt x="11" y="6"/>
                      </a:lnTo>
                      <a:lnTo>
                        <a:pt x="12" y="6"/>
                      </a:lnTo>
                      <a:lnTo>
                        <a:pt x="13" y="7"/>
                      </a:lnTo>
                      <a:lnTo>
                        <a:pt x="14" y="8"/>
                      </a:lnTo>
                      <a:lnTo>
                        <a:pt x="14" y="9"/>
                      </a:lnTo>
                      <a:lnTo>
                        <a:pt x="14" y="10"/>
                      </a:lnTo>
                      <a:lnTo>
                        <a:pt x="14" y="11"/>
                      </a:lnTo>
                      <a:lnTo>
                        <a:pt x="14" y="12"/>
                      </a:lnTo>
                      <a:lnTo>
                        <a:pt x="13" y="13"/>
                      </a:lnTo>
                      <a:lnTo>
                        <a:pt x="12" y="14"/>
                      </a:lnTo>
                      <a:lnTo>
                        <a:pt x="11" y="14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7" y="16"/>
                      </a:lnTo>
                      <a:lnTo>
                        <a:pt x="6" y="16"/>
                      </a:lnTo>
                      <a:lnTo>
                        <a:pt x="4" y="15"/>
                      </a:lnTo>
                      <a:lnTo>
                        <a:pt x="2" y="15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0" y="8"/>
                      </a:lnTo>
                      <a:lnTo>
                        <a:pt x="0" y="7"/>
                      </a:lnTo>
                      <a:lnTo>
                        <a:pt x="0" y="6"/>
                      </a:lnTo>
                      <a:lnTo>
                        <a:pt x="0" y="5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2" y="3"/>
                      </a:lnTo>
                      <a:lnTo>
                        <a:pt x="3" y="2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7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4" y="1"/>
                      </a:lnTo>
                      <a:lnTo>
                        <a:pt x="15" y="2"/>
                      </a:lnTo>
                      <a:lnTo>
                        <a:pt x="15" y="3"/>
                      </a:lnTo>
                      <a:lnTo>
                        <a:pt x="16" y="3"/>
                      </a:lnTo>
                      <a:lnTo>
                        <a:pt x="13" y="3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7" name="Freeform 395"/>
                <p:cNvSpPr>
                  <a:spLocks/>
                </p:cNvSpPr>
                <p:nvPr/>
              </p:nvSpPr>
              <p:spPr bwMode="auto">
                <a:xfrm>
                  <a:off x="5416" y="2325"/>
                  <a:ext cx="17" cy="17"/>
                </a:xfrm>
                <a:custGeom>
                  <a:avLst/>
                  <a:gdLst>
                    <a:gd name="T0" fmla="*/ 16 w 17"/>
                    <a:gd name="T1" fmla="*/ 8 h 17"/>
                    <a:gd name="T2" fmla="*/ 16 w 17"/>
                    <a:gd name="T3" fmla="*/ 7 h 17"/>
                    <a:gd name="T4" fmla="*/ 16 w 17"/>
                    <a:gd name="T5" fmla="*/ 5 h 17"/>
                    <a:gd name="T6" fmla="*/ 15 w 17"/>
                    <a:gd name="T7" fmla="*/ 4 h 17"/>
                    <a:gd name="T8" fmla="*/ 14 w 17"/>
                    <a:gd name="T9" fmla="*/ 2 h 17"/>
                    <a:gd name="T10" fmla="*/ 13 w 17"/>
                    <a:gd name="T11" fmla="*/ 1 h 17"/>
                    <a:gd name="T12" fmla="*/ 12 w 17"/>
                    <a:gd name="T13" fmla="*/ 0 h 17"/>
                    <a:gd name="T14" fmla="*/ 11 w 17"/>
                    <a:gd name="T15" fmla="*/ 0 h 17"/>
                    <a:gd name="T16" fmla="*/ 10 w 17"/>
                    <a:gd name="T17" fmla="*/ 0 h 17"/>
                    <a:gd name="T18" fmla="*/ 8 w 17"/>
                    <a:gd name="T19" fmla="*/ 0 h 17"/>
                    <a:gd name="T20" fmla="*/ 6 w 17"/>
                    <a:gd name="T21" fmla="*/ 0 h 17"/>
                    <a:gd name="T22" fmla="*/ 5 w 17"/>
                    <a:gd name="T23" fmla="*/ 0 h 17"/>
                    <a:gd name="T24" fmla="*/ 3 w 17"/>
                    <a:gd name="T25" fmla="*/ 2 h 17"/>
                    <a:gd name="T26" fmla="*/ 2 w 17"/>
                    <a:gd name="T27" fmla="*/ 3 h 17"/>
                    <a:gd name="T28" fmla="*/ 1 w 17"/>
                    <a:gd name="T29" fmla="*/ 5 h 17"/>
                    <a:gd name="T30" fmla="*/ 0 w 17"/>
                    <a:gd name="T31" fmla="*/ 6 h 17"/>
                    <a:gd name="T32" fmla="*/ 0 w 17"/>
                    <a:gd name="T33" fmla="*/ 8 h 17"/>
                    <a:gd name="T34" fmla="*/ 0 w 17"/>
                    <a:gd name="T35" fmla="*/ 10 h 17"/>
                    <a:gd name="T36" fmla="*/ 0 w 17"/>
                    <a:gd name="T37" fmla="*/ 11 h 17"/>
                    <a:gd name="T38" fmla="*/ 0 w 17"/>
                    <a:gd name="T39" fmla="*/ 12 h 17"/>
                    <a:gd name="T40" fmla="*/ 1 w 17"/>
                    <a:gd name="T41" fmla="*/ 13 h 17"/>
                    <a:gd name="T42" fmla="*/ 2 w 17"/>
                    <a:gd name="T43" fmla="*/ 13 h 17"/>
                    <a:gd name="T44" fmla="*/ 2 w 17"/>
                    <a:gd name="T45" fmla="*/ 14 h 17"/>
                    <a:gd name="T46" fmla="*/ 3 w 17"/>
                    <a:gd name="T47" fmla="*/ 14 h 17"/>
                    <a:gd name="T48" fmla="*/ 3 w 17"/>
                    <a:gd name="T49" fmla="*/ 15 h 17"/>
                    <a:gd name="T50" fmla="*/ 4 w 17"/>
                    <a:gd name="T51" fmla="*/ 15 h 17"/>
                    <a:gd name="T52" fmla="*/ 4 w 17"/>
                    <a:gd name="T53" fmla="*/ 16 h 17"/>
                    <a:gd name="T54" fmla="*/ 5 w 17"/>
                    <a:gd name="T55" fmla="*/ 16 h 17"/>
                    <a:gd name="T56" fmla="*/ 6 w 17"/>
                    <a:gd name="T57" fmla="*/ 16 h 17"/>
                    <a:gd name="T58" fmla="*/ 7 w 17"/>
                    <a:gd name="T59" fmla="*/ 16 h 17"/>
                    <a:gd name="T60" fmla="*/ 8 w 17"/>
                    <a:gd name="T61" fmla="*/ 16 h 17"/>
                    <a:gd name="T62" fmla="*/ 10 w 17"/>
                    <a:gd name="T63" fmla="*/ 16 h 17"/>
                    <a:gd name="T64" fmla="*/ 11 w 17"/>
                    <a:gd name="T65" fmla="*/ 15 h 17"/>
                    <a:gd name="T66" fmla="*/ 12 w 17"/>
                    <a:gd name="T67" fmla="*/ 13 h 17"/>
                    <a:gd name="T68" fmla="*/ 13 w 17"/>
                    <a:gd name="T69" fmla="*/ 13 h 17"/>
                    <a:gd name="T70" fmla="*/ 14 w 17"/>
                    <a:gd name="T71" fmla="*/ 12 h 17"/>
                    <a:gd name="T72" fmla="*/ 15 w 17"/>
                    <a:gd name="T73" fmla="*/ 10 h 17"/>
                    <a:gd name="T74" fmla="*/ 16 w 17"/>
                    <a:gd name="T75" fmla="*/ 8 h 17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w 17"/>
                    <a:gd name="T115" fmla="*/ 0 h 17"/>
                    <a:gd name="T116" fmla="*/ 17 w 17"/>
                    <a:gd name="T117" fmla="*/ 17 h 17"/>
                  </a:gdLst>
                  <a:ahLst/>
                  <a:cxnLst>
                    <a:cxn ang="T76">
                      <a:pos x="T0" y="T1"/>
                    </a:cxn>
                    <a:cxn ang="T77">
                      <a:pos x="T2" y="T3"/>
                    </a:cxn>
                    <a:cxn ang="T78">
                      <a:pos x="T4" y="T5"/>
                    </a:cxn>
                    <a:cxn ang="T79">
                      <a:pos x="T6" y="T7"/>
                    </a:cxn>
                    <a:cxn ang="T80">
                      <a:pos x="T8" y="T9"/>
                    </a:cxn>
                    <a:cxn ang="T81">
                      <a:pos x="T10" y="T11"/>
                    </a:cxn>
                    <a:cxn ang="T82">
                      <a:pos x="T12" y="T13"/>
                    </a:cxn>
                    <a:cxn ang="T83">
                      <a:pos x="T14" y="T15"/>
                    </a:cxn>
                    <a:cxn ang="T84">
                      <a:pos x="T16" y="T17"/>
                    </a:cxn>
                    <a:cxn ang="T85">
                      <a:pos x="T18" y="T19"/>
                    </a:cxn>
                    <a:cxn ang="T86">
                      <a:pos x="T20" y="T21"/>
                    </a:cxn>
                    <a:cxn ang="T87">
                      <a:pos x="T22" y="T23"/>
                    </a:cxn>
                    <a:cxn ang="T88">
                      <a:pos x="T24" y="T25"/>
                    </a:cxn>
                    <a:cxn ang="T89">
                      <a:pos x="T26" y="T27"/>
                    </a:cxn>
                    <a:cxn ang="T90">
                      <a:pos x="T28" y="T29"/>
                    </a:cxn>
                    <a:cxn ang="T91">
                      <a:pos x="T30" y="T31"/>
                    </a:cxn>
                    <a:cxn ang="T92">
                      <a:pos x="T32" y="T33"/>
                    </a:cxn>
                    <a:cxn ang="T93">
                      <a:pos x="T34" y="T35"/>
                    </a:cxn>
                    <a:cxn ang="T94">
                      <a:pos x="T36" y="T37"/>
                    </a:cxn>
                    <a:cxn ang="T95">
                      <a:pos x="T38" y="T39"/>
                    </a:cxn>
                    <a:cxn ang="T96">
                      <a:pos x="T40" y="T41"/>
                    </a:cxn>
                    <a:cxn ang="T97">
                      <a:pos x="T42" y="T43"/>
                    </a:cxn>
                    <a:cxn ang="T98">
                      <a:pos x="T44" y="T45"/>
                    </a:cxn>
                    <a:cxn ang="T99">
                      <a:pos x="T46" y="T47"/>
                    </a:cxn>
                    <a:cxn ang="T100">
                      <a:pos x="T48" y="T49"/>
                    </a:cxn>
                    <a:cxn ang="T101">
                      <a:pos x="T50" y="T51"/>
                    </a:cxn>
                    <a:cxn ang="T102">
                      <a:pos x="T52" y="T53"/>
                    </a:cxn>
                    <a:cxn ang="T103">
                      <a:pos x="T54" y="T55"/>
                    </a:cxn>
                    <a:cxn ang="T104">
                      <a:pos x="T56" y="T57"/>
                    </a:cxn>
                    <a:cxn ang="T105">
                      <a:pos x="T58" y="T59"/>
                    </a:cxn>
                    <a:cxn ang="T106">
                      <a:pos x="T60" y="T61"/>
                    </a:cxn>
                    <a:cxn ang="T107">
                      <a:pos x="T62" y="T63"/>
                    </a:cxn>
                    <a:cxn ang="T108">
                      <a:pos x="T64" y="T65"/>
                    </a:cxn>
                    <a:cxn ang="T109">
                      <a:pos x="T66" y="T67"/>
                    </a:cxn>
                    <a:cxn ang="T110">
                      <a:pos x="T68" y="T69"/>
                    </a:cxn>
                    <a:cxn ang="T111">
                      <a:pos x="T70" y="T71"/>
                    </a:cxn>
                    <a:cxn ang="T112">
                      <a:pos x="T72" y="T73"/>
                    </a:cxn>
                    <a:cxn ang="T113">
                      <a:pos x="T74" y="T75"/>
                    </a:cxn>
                  </a:cxnLst>
                  <a:rect l="T114" t="T115" r="T116" b="T117"/>
                  <a:pathLst>
                    <a:path w="17" h="17">
                      <a:moveTo>
                        <a:pt x="16" y="8"/>
                      </a:moveTo>
                      <a:lnTo>
                        <a:pt x="16" y="7"/>
                      </a:lnTo>
                      <a:lnTo>
                        <a:pt x="16" y="5"/>
                      </a:lnTo>
                      <a:lnTo>
                        <a:pt x="15" y="4"/>
                      </a:lnTo>
                      <a:lnTo>
                        <a:pt x="14" y="2"/>
                      </a:lnTo>
                      <a:lnTo>
                        <a:pt x="13" y="1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5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3"/>
                      </a:lnTo>
                      <a:lnTo>
                        <a:pt x="2" y="13"/>
                      </a:lnTo>
                      <a:lnTo>
                        <a:pt x="2" y="14"/>
                      </a:lnTo>
                      <a:lnTo>
                        <a:pt x="3" y="14"/>
                      </a:lnTo>
                      <a:lnTo>
                        <a:pt x="3" y="15"/>
                      </a:lnTo>
                      <a:lnTo>
                        <a:pt x="4" y="15"/>
                      </a:lnTo>
                      <a:lnTo>
                        <a:pt x="4" y="16"/>
                      </a:lnTo>
                      <a:lnTo>
                        <a:pt x="5" y="16"/>
                      </a:lnTo>
                      <a:lnTo>
                        <a:pt x="6" y="16"/>
                      </a:lnTo>
                      <a:lnTo>
                        <a:pt x="7" y="16"/>
                      </a:lnTo>
                      <a:lnTo>
                        <a:pt x="8" y="16"/>
                      </a:lnTo>
                      <a:lnTo>
                        <a:pt x="10" y="16"/>
                      </a:lnTo>
                      <a:lnTo>
                        <a:pt x="11" y="15"/>
                      </a:lnTo>
                      <a:lnTo>
                        <a:pt x="12" y="13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0"/>
                      </a:lnTo>
                      <a:lnTo>
                        <a:pt x="16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8" name="Freeform 396"/>
                <p:cNvSpPr>
                  <a:spLocks/>
                </p:cNvSpPr>
                <p:nvPr/>
              </p:nvSpPr>
              <p:spPr bwMode="auto">
                <a:xfrm>
                  <a:off x="5344" y="2346"/>
                  <a:ext cx="17" cy="17"/>
                </a:xfrm>
                <a:custGeom>
                  <a:avLst/>
                  <a:gdLst>
                    <a:gd name="T0" fmla="*/ 0 w 17"/>
                    <a:gd name="T1" fmla="*/ 15 h 17"/>
                    <a:gd name="T2" fmla="*/ 1 w 17"/>
                    <a:gd name="T3" fmla="*/ 14 h 17"/>
                    <a:gd name="T4" fmla="*/ 1 w 17"/>
                    <a:gd name="T5" fmla="*/ 13 h 17"/>
                    <a:gd name="T6" fmla="*/ 1 w 17"/>
                    <a:gd name="T7" fmla="*/ 12 h 17"/>
                    <a:gd name="T8" fmla="*/ 2 w 17"/>
                    <a:gd name="T9" fmla="*/ 11 h 17"/>
                    <a:gd name="T10" fmla="*/ 2 w 17"/>
                    <a:gd name="T11" fmla="*/ 10 h 17"/>
                    <a:gd name="T12" fmla="*/ 3 w 17"/>
                    <a:gd name="T13" fmla="*/ 9 h 17"/>
                    <a:gd name="T14" fmla="*/ 4 w 17"/>
                    <a:gd name="T15" fmla="*/ 9 h 17"/>
                    <a:gd name="T16" fmla="*/ 5 w 17"/>
                    <a:gd name="T17" fmla="*/ 8 h 17"/>
                    <a:gd name="T18" fmla="*/ 5 w 17"/>
                    <a:gd name="T19" fmla="*/ 7 h 17"/>
                    <a:gd name="T20" fmla="*/ 6 w 17"/>
                    <a:gd name="T21" fmla="*/ 7 h 17"/>
                    <a:gd name="T22" fmla="*/ 7 w 17"/>
                    <a:gd name="T23" fmla="*/ 6 h 17"/>
                    <a:gd name="T24" fmla="*/ 8 w 17"/>
                    <a:gd name="T25" fmla="*/ 5 h 17"/>
                    <a:gd name="T26" fmla="*/ 9 w 17"/>
                    <a:gd name="T27" fmla="*/ 4 h 17"/>
                    <a:gd name="T28" fmla="*/ 10 w 17"/>
                    <a:gd name="T29" fmla="*/ 3 h 17"/>
                    <a:gd name="T30" fmla="*/ 11 w 17"/>
                    <a:gd name="T31" fmla="*/ 2 h 17"/>
                    <a:gd name="T32" fmla="*/ 12 w 17"/>
                    <a:gd name="T33" fmla="*/ 2 h 17"/>
                    <a:gd name="T34" fmla="*/ 0 w 17"/>
                    <a:gd name="T35" fmla="*/ 1 h 17"/>
                    <a:gd name="T36" fmla="*/ 0 w 17"/>
                    <a:gd name="T37" fmla="*/ 0 h 17"/>
                    <a:gd name="T38" fmla="*/ 16 w 17"/>
                    <a:gd name="T39" fmla="*/ 0 h 17"/>
                    <a:gd name="T40" fmla="*/ 15 w 17"/>
                    <a:gd name="T41" fmla="*/ 1 h 17"/>
                    <a:gd name="T42" fmla="*/ 14 w 17"/>
                    <a:gd name="T43" fmla="*/ 2 h 17"/>
                    <a:gd name="T44" fmla="*/ 13 w 17"/>
                    <a:gd name="T45" fmla="*/ 3 h 17"/>
                    <a:gd name="T46" fmla="*/ 12 w 17"/>
                    <a:gd name="T47" fmla="*/ 4 h 17"/>
                    <a:gd name="T48" fmla="*/ 11 w 17"/>
                    <a:gd name="T49" fmla="*/ 4 h 17"/>
                    <a:gd name="T50" fmla="*/ 10 w 17"/>
                    <a:gd name="T51" fmla="*/ 5 h 17"/>
                    <a:gd name="T52" fmla="*/ 10 w 17"/>
                    <a:gd name="T53" fmla="*/ 6 h 17"/>
                    <a:gd name="T54" fmla="*/ 9 w 17"/>
                    <a:gd name="T55" fmla="*/ 7 h 17"/>
                    <a:gd name="T56" fmla="*/ 8 w 17"/>
                    <a:gd name="T57" fmla="*/ 8 h 17"/>
                    <a:gd name="T58" fmla="*/ 7 w 17"/>
                    <a:gd name="T59" fmla="*/ 8 h 17"/>
                    <a:gd name="T60" fmla="*/ 6 w 17"/>
                    <a:gd name="T61" fmla="*/ 9 h 17"/>
                    <a:gd name="T62" fmla="*/ 6 w 17"/>
                    <a:gd name="T63" fmla="*/ 10 h 17"/>
                    <a:gd name="T64" fmla="*/ 5 w 17"/>
                    <a:gd name="T65" fmla="*/ 11 h 17"/>
                    <a:gd name="T66" fmla="*/ 5 w 17"/>
                    <a:gd name="T67" fmla="*/ 12 h 17"/>
                    <a:gd name="T68" fmla="*/ 4 w 17"/>
                    <a:gd name="T69" fmla="*/ 13 h 17"/>
                    <a:gd name="T70" fmla="*/ 4 w 17"/>
                    <a:gd name="T71" fmla="*/ 14 h 17"/>
                    <a:gd name="T72" fmla="*/ 4 w 17"/>
                    <a:gd name="T73" fmla="*/ 15 h 17"/>
                    <a:gd name="T74" fmla="*/ 4 w 17"/>
                    <a:gd name="T75" fmla="*/ 16 h 17"/>
                    <a:gd name="T76" fmla="*/ 0 w 17"/>
                    <a:gd name="T77" fmla="*/ 15 h 17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w 17"/>
                    <a:gd name="T118" fmla="*/ 0 h 17"/>
                    <a:gd name="T119" fmla="*/ 17 w 17"/>
                    <a:gd name="T120" fmla="*/ 17 h 17"/>
                  </a:gdLst>
                  <a:ahLst/>
                  <a:cxnLst>
                    <a:cxn ang="T78">
                      <a:pos x="T0" y="T1"/>
                    </a:cxn>
                    <a:cxn ang="T79">
                      <a:pos x="T2" y="T3"/>
                    </a:cxn>
                    <a:cxn ang="T80">
                      <a:pos x="T4" y="T5"/>
                    </a:cxn>
                    <a:cxn ang="T81">
                      <a:pos x="T6" y="T7"/>
                    </a:cxn>
                    <a:cxn ang="T82">
                      <a:pos x="T8" y="T9"/>
                    </a:cxn>
                    <a:cxn ang="T83">
                      <a:pos x="T10" y="T11"/>
                    </a:cxn>
                    <a:cxn ang="T84">
                      <a:pos x="T12" y="T13"/>
                    </a:cxn>
                    <a:cxn ang="T85">
                      <a:pos x="T14" y="T15"/>
                    </a:cxn>
                    <a:cxn ang="T86">
                      <a:pos x="T16" y="T17"/>
                    </a:cxn>
                    <a:cxn ang="T87">
                      <a:pos x="T18" y="T19"/>
                    </a:cxn>
                    <a:cxn ang="T88">
                      <a:pos x="T20" y="T21"/>
                    </a:cxn>
                    <a:cxn ang="T89">
                      <a:pos x="T22" y="T23"/>
                    </a:cxn>
                    <a:cxn ang="T90">
                      <a:pos x="T24" y="T25"/>
                    </a:cxn>
                    <a:cxn ang="T91">
                      <a:pos x="T26" y="T27"/>
                    </a:cxn>
                    <a:cxn ang="T92">
                      <a:pos x="T28" y="T29"/>
                    </a:cxn>
                    <a:cxn ang="T93">
                      <a:pos x="T30" y="T31"/>
                    </a:cxn>
                    <a:cxn ang="T94">
                      <a:pos x="T32" y="T33"/>
                    </a:cxn>
                    <a:cxn ang="T95">
                      <a:pos x="T34" y="T35"/>
                    </a:cxn>
                    <a:cxn ang="T96">
                      <a:pos x="T36" y="T37"/>
                    </a:cxn>
                    <a:cxn ang="T97">
                      <a:pos x="T38" y="T39"/>
                    </a:cxn>
                    <a:cxn ang="T98">
                      <a:pos x="T40" y="T41"/>
                    </a:cxn>
                    <a:cxn ang="T99">
                      <a:pos x="T42" y="T43"/>
                    </a:cxn>
                    <a:cxn ang="T100">
                      <a:pos x="T44" y="T45"/>
                    </a:cxn>
                    <a:cxn ang="T101">
                      <a:pos x="T46" y="T47"/>
                    </a:cxn>
                    <a:cxn ang="T102">
                      <a:pos x="T48" y="T49"/>
                    </a:cxn>
                    <a:cxn ang="T103">
                      <a:pos x="T50" y="T51"/>
                    </a:cxn>
                    <a:cxn ang="T104">
                      <a:pos x="T52" y="T53"/>
                    </a:cxn>
                    <a:cxn ang="T105">
                      <a:pos x="T54" y="T55"/>
                    </a:cxn>
                    <a:cxn ang="T106">
                      <a:pos x="T56" y="T57"/>
                    </a:cxn>
                    <a:cxn ang="T107">
                      <a:pos x="T58" y="T59"/>
                    </a:cxn>
                    <a:cxn ang="T108">
                      <a:pos x="T60" y="T61"/>
                    </a:cxn>
                    <a:cxn ang="T109">
                      <a:pos x="T62" y="T63"/>
                    </a:cxn>
                    <a:cxn ang="T110">
                      <a:pos x="T64" y="T65"/>
                    </a:cxn>
                    <a:cxn ang="T111">
                      <a:pos x="T66" y="T67"/>
                    </a:cxn>
                    <a:cxn ang="T112">
                      <a:pos x="T68" y="T69"/>
                    </a:cxn>
                    <a:cxn ang="T113">
                      <a:pos x="T70" y="T71"/>
                    </a:cxn>
                    <a:cxn ang="T114">
                      <a:pos x="T72" y="T73"/>
                    </a:cxn>
                    <a:cxn ang="T115">
                      <a:pos x="T74" y="T75"/>
                    </a:cxn>
                    <a:cxn ang="T116">
                      <a:pos x="T76" y="T77"/>
                    </a:cxn>
                  </a:cxnLst>
                  <a:rect l="T117" t="T118" r="T119" b="T120"/>
                  <a:pathLst>
                    <a:path w="17" h="17">
                      <a:moveTo>
                        <a:pt x="0" y="15"/>
                      </a:moveTo>
                      <a:lnTo>
                        <a:pt x="1" y="14"/>
                      </a:lnTo>
                      <a:lnTo>
                        <a:pt x="1" y="13"/>
                      </a:lnTo>
                      <a:lnTo>
                        <a:pt x="1" y="12"/>
                      </a:lnTo>
                      <a:lnTo>
                        <a:pt x="2" y="11"/>
                      </a:lnTo>
                      <a:lnTo>
                        <a:pt x="2" y="10"/>
                      </a:lnTo>
                      <a:lnTo>
                        <a:pt x="3" y="9"/>
                      </a:lnTo>
                      <a:lnTo>
                        <a:pt x="4" y="9"/>
                      </a:lnTo>
                      <a:lnTo>
                        <a:pt x="5" y="8"/>
                      </a:lnTo>
                      <a:lnTo>
                        <a:pt x="5" y="7"/>
                      </a:lnTo>
                      <a:lnTo>
                        <a:pt x="6" y="7"/>
                      </a:lnTo>
                      <a:lnTo>
                        <a:pt x="7" y="6"/>
                      </a:lnTo>
                      <a:lnTo>
                        <a:pt x="8" y="5"/>
                      </a:lnTo>
                      <a:lnTo>
                        <a:pt x="9" y="4"/>
                      </a:lnTo>
                      <a:lnTo>
                        <a:pt x="10" y="3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16" y="0"/>
                      </a:lnTo>
                      <a:lnTo>
                        <a:pt x="15" y="1"/>
                      </a:lnTo>
                      <a:lnTo>
                        <a:pt x="14" y="2"/>
                      </a:lnTo>
                      <a:lnTo>
                        <a:pt x="13" y="3"/>
                      </a:lnTo>
                      <a:lnTo>
                        <a:pt x="12" y="4"/>
                      </a:lnTo>
                      <a:lnTo>
                        <a:pt x="11" y="4"/>
                      </a:lnTo>
                      <a:lnTo>
                        <a:pt x="10" y="5"/>
                      </a:lnTo>
                      <a:lnTo>
                        <a:pt x="10" y="6"/>
                      </a:lnTo>
                      <a:lnTo>
                        <a:pt x="9" y="7"/>
                      </a:lnTo>
                      <a:lnTo>
                        <a:pt x="8" y="8"/>
                      </a:lnTo>
                      <a:lnTo>
                        <a:pt x="7" y="8"/>
                      </a:lnTo>
                      <a:lnTo>
                        <a:pt x="6" y="9"/>
                      </a:lnTo>
                      <a:lnTo>
                        <a:pt x="6" y="10"/>
                      </a:lnTo>
                      <a:lnTo>
                        <a:pt x="5" y="11"/>
                      </a:lnTo>
                      <a:lnTo>
                        <a:pt x="5" y="12"/>
                      </a:lnTo>
                      <a:lnTo>
                        <a:pt x="4" y="13"/>
                      </a:lnTo>
                      <a:lnTo>
                        <a:pt x="4" y="14"/>
                      </a:lnTo>
                      <a:lnTo>
                        <a:pt x="4" y="15"/>
                      </a:lnTo>
                      <a:lnTo>
                        <a:pt x="4" y="16"/>
                      </a:lnTo>
                      <a:lnTo>
                        <a:pt x="0" y="15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19" name="Freeform 397"/>
                <p:cNvSpPr>
                  <a:spLocks/>
                </p:cNvSpPr>
                <p:nvPr/>
              </p:nvSpPr>
              <p:spPr bwMode="auto">
                <a:xfrm>
                  <a:off x="5374" y="2348"/>
                  <a:ext cx="17" cy="17"/>
                </a:xfrm>
                <a:custGeom>
                  <a:avLst/>
                  <a:gdLst>
                    <a:gd name="T0" fmla="*/ 2 w 17"/>
                    <a:gd name="T1" fmla="*/ 3 h 17"/>
                    <a:gd name="T2" fmla="*/ 3 w 17"/>
                    <a:gd name="T3" fmla="*/ 2 h 17"/>
                    <a:gd name="T4" fmla="*/ 3 w 17"/>
                    <a:gd name="T5" fmla="*/ 1 h 17"/>
                    <a:gd name="T6" fmla="*/ 4 w 17"/>
                    <a:gd name="T7" fmla="*/ 1 h 17"/>
                    <a:gd name="T8" fmla="*/ 5 w 17"/>
                    <a:gd name="T9" fmla="*/ 0 h 17"/>
                    <a:gd name="T10" fmla="*/ 6 w 17"/>
                    <a:gd name="T11" fmla="*/ 0 h 17"/>
                    <a:gd name="T12" fmla="*/ 7 w 17"/>
                    <a:gd name="T13" fmla="*/ 0 h 17"/>
                    <a:gd name="T14" fmla="*/ 9 w 17"/>
                    <a:gd name="T15" fmla="*/ 0 h 17"/>
                    <a:gd name="T16" fmla="*/ 10 w 17"/>
                    <a:gd name="T17" fmla="*/ 0 h 17"/>
                    <a:gd name="T18" fmla="*/ 11 w 17"/>
                    <a:gd name="T19" fmla="*/ 0 h 17"/>
                    <a:gd name="T20" fmla="*/ 12 w 17"/>
                    <a:gd name="T21" fmla="*/ 0 h 17"/>
                    <a:gd name="T22" fmla="*/ 13 w 17"/>
                    <a:gd name="T23" fmla="*/ 0 h 17"/>
                    <a:gd name="T24" fmla="*/ 14 w 17"/>
                    <a:gd name="T25" fmla="*/ 0 h 17"/>
                    <a:gd name="T26" fmla="*/ 14 w 17"/>
                    <a:gd name="T27" fmla="*/ 1 h 17"/>
                    <a:gd name="T28" fmla="*/ 15 w 17"/>
                    <a:gd name="T29" fmla="*/ 1 h 17"/>
                    <a:gd name="T30" fmla="*/ 15 w 17"/>
                    <a:gd name="T31" fmla="*/ 2 h 17"/>
                    <a:gd name="T32" fmla="*/ 16 w 17"/>
                    <a:gd name="T33" fmla="*/ 2 h 17"/>
                    <a:gd name="T34" fmla="*/ 16 w 17"/>
                    <a:gd name="T35" fmla="*/ 3 h 17"/>
                    <a:gd name="T36" fmla="*/ 16 w 17"/>
                    <a:gd name="T37" fmla="*/ 4 h 17"/>
                    <a:gd name="T38" fmla="*/ 15 w 17"/>
                    <a:gd name="T39" fmla="*/ 4 h 17"/>
                    <a:gd name="T40" fmla="*/ 15 w 17"/>
                    <a:gd name="T41" fmla="*/ 5 h 17"/>
                    <a:gd name="T42" fmla="*/ 14 w 17"/>
                    <a:gd name="T43" fmla="*/ 6 h 17"/>
                    <a:gd name="T44" fmla="*/ 13 w 17"/>
                    <a:gd name="T45" fmla="*/ 6 h 17"/>
                    <a:gd name="T46" fmla="*/ 12 w 17"/>
                    <a:gd name="T47" fmla="*/ 7 h 17"/>
                    <a:gd name="T48" fmla="*/ 11 w 17"/>
                    <a:gd name="T49" fmla="*/ 7 h 17"/>
                    <a:gd name="T50" fmla="*/ 12 w 17"/>
                    <a:gd name="T51" fmla="*/ 7 h 17"/>
                    <a:gd name="T52" fmla="*/ 12 w 17"/>
                    <a:gd name="T53" fmla="*/ 8 h 17"/>
                    <a:gd name="T54" fmla="*/ 13 w 17"/>
                    <a:gd name="T55" fmla="*/ 8 h 17"/>
                    <a:gd name="T56" fmla="*/ 14 w 17"/>
                    <a:gd name="T57" fmla="*/ 8 h 17"/>
                    <a:gd name="T58" fmla="*/ 14 w 17"/>
                    <a:gd name="T59" fmla="*/ 9 h 17"/>
                    <a:gd name="T60" fmla="*/ 15 w 17"/>
                    <a:gd name="T61" fmla="*/ 10 h 17"/>
                    <a:gd name="T62" fmla="*/ 15 w 17"/>
                    <a:gd name="T63" fmla="*/ 11 h 17"/>
                    <a:gd name="T64" fmla="*/ 14 w 17"/>
                    <a:gd name="T65" fmla="*/ 13 h 17"/>
                    <a:gd name="T66" fmla="*/ 12 w 17"/>
                    <a:gd name="T67" fmla="*/ 14 h 17"/>
                    <a:gd name="T68" fmla="*/ 12 w 17"/>
                    <a:gd name="T69" fmla="*/ 15 h 17"/>
                    <a:gd name="T70" fmla="*/ 10 w 17"/>
                    <a:gd name="T71" fmla="*/ 15 h 17"/>
                    <a:gd name="T72" fmla="*/ 9 w 17"/>
                    <a:gd name="T73" fmla="*/ 15 h 17"/>
                    <a:gd name="T74" fmla="*/ 8 w 17"/>
                    <a:gd name="T75" fmla="*/ 16 h 17"/>
                    <a:gd name="T76" fmla="*/ 6 w 17"/>
                    <a:gd name="T77" fmla="*/ 16 h 17"/>
                    <a:gd name="T78" fmla="*/ 5 w 17"/>
                    <a:gd name="T79" fmla="*/ 15 h 17"/>
                    <a:gd name="T80" fmla="*/ 4 w 17"/>
                    <a:gd name="T81" fmla="*/ 15 h 17"/>
                    <a:gd name="T82" fmla="*/ 3 w 17"/>
                    <a:gd name="T83" fmla="*/ 15 h 17"/>
                    <a:gd name="T84" fmla="*/ 2 w 17"/>
                    <a:gd name="T85" fmla="*/ 15 h 17"/>
                    <a:gd name="T86" fmla="*/ 2 w 17"/>
                    <a:gd name="T87" fmla="*/ 14 h 17"/>
                    <a:gd name="T88" fmla="*/ 1 w 17"/>
                    <a:gd name="T89" fmla="*/ 14 h 17"/>
                    <a:gd name="T90" fmla="*/ 0 w 17"/>
                    <a:gd name="T91" fmla="*/ 13 h 17"/>
                    <a:gd name="T92" fmla="*/ 0 w 17"/>
                    <a:gd name="T93" fmla="*/ 12 h 17"/>
                    <a:gd name="T94" fmla="*/ 0 w 17"/>
                    <a:gd name="T95" fmla="*/ 11 h 17"/>
                    <a:gd name="T96" fmla="*/ 0 w 17"/>
                    <a:gd name="T97" fmla="*/ 10 h 17"/>
                    <a:gd name="T98" fmla="*/ 0 w 17"/>
                    <a:gd name="T99" fmla="*/ 9 h 17"/>
                    <a:gd name="T100" fmla="*/ 1 w 17"/>
                    <a:gd name="T101" fmla="*/ 9 h 17"/>
                    <a:gd name="T102" fmla="*/ 2 w 17"/>
                    <a:gd name="T103" fmla="*/ 8 h 17"/>
                    <a:gd name="T104" fmla="*/ 3 w 17"/>
                    <a:gd name="T105" fmla="*/ 7 h 17"/>
                    <a:gd name="T106" fmla="*/ 4 w 17"/>
                    <a:gd name="T107" fmla="*/ 7 h 17"/>
                    <a:gd name="T108" fmla="*/ 5 w 17"/>
                    <a:gd name="T109" fmla="*/ 7 h 17"/>
                    <a:gd name="T110" fmla="*/ 4 w 17"/>
                    <a:gd name="T111" fmla="*/ 7 h 17"/>
                    <a:gd name="T112" fmla="*/ 3 w 17"/>
                    <a:gd name="T113" fmla="*/ 6 h 17"/>
                    <a:gd name="T114" fmla="*/ 3 w 17"/>
                    <a:gd name="T115" fmla="*/ 5 h 17"/>
                    <a:gd name="T116" fmla="*/ 2 w 17"/>
                    <a:gd name="T117" fmla="*/ 5 h 17"/>
                    <a:gd name="T118" fmla="*/ 2 w 17"/>
                    <a:gd name="T119" fmla="*/ 4 h 17"/>
                    <a:gd name="T120" fmla="*/ 2 w 17"/>
                    <a:gd name="T121" fmla="*/ 3 h 17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60000 65536"/>
                    <a:gd name="T181" fmla="*/ 0 60000 65536"/>
                    <a:gd name="T182" fmla="*/ 0 60000 65536"/>
                    <a:gd name="T183" fmla="*/ 0 w 17"/>
                    <a:gd name="T184" fmla="*/ 0 h 17"/>
                    <a:gd name="T185" fmla="*/ 17 w 17"/>
                    <a:gd name="T186" fmla="*/ 17 h 17"/>
                  </a:gdLst>
                  <a:ahLst/>
                  <a:cxnLst>
                    <a:cxn ang="T122">
                      <a:pos x="T0" y="T1"/>
                    </a:cxn>
                    <a:cxn ang="T123">
                      <a:pos x="T2" y="T3"/>
                    </a:cxn>
                    <a:cxn ang="T124">
                      <a:pos x="T4" y="T5"/>
                    </a:cxn>
                    <a:cxn ang="T125">
                      <a:pos x="T6" y="T7"/>
                    </a:cxn>
                    <a:cxn ang="T126">
                      <a:pos x="T8" y="T9"/>
                    </a:cxn>
                    <a:cxn ang="T127">
                      <a:pos x="T10" y="T11"/>
                    </a:cxn>
                    <a:cxn ang="T128">
                      <a:pos x="T12" y="T13"/>
                    </a:cxn>
                    <a:cxn ang="T129">
                      <a:pos x="T14" y="T15"/>
                    </a:cxn>
                    <a:cxn ang="T130">
                      <a:pos x="T16" y="T17"/>
                    </a:cxn>
                    <a:cxn ang="T131">
                      <a:pos x="T18" y="T19"/>
                    </a:cxn>
                    <a:cxn ang="T132">
                      <a:pos x="T20" y="T21"/>
                    </a:cxn>
                    <a:cxn ang="T133">
                      <a:pos x="T22" y="T23"/>
                    </a:cxn>
                    <a:cxn ang="T134">
                      <a:pos x="T24" y="T25"/>
                    </a:cxn>
                    <a:cxn ang="T135">
                      <a:pos x="T26" y="T27"/>
                    </a:cxn>
                    <a:cxn ang="T136">
                      <a:pos x="T28" y="T29"/>
                    </a:cxn>
                    <a:cxn ang="T137">
                      <a:pos x="T30" y="T31"/>
                    </a:cxn>
                    <a:cxn ang="T138">
                      <a:pos x="T32" y="T33"/>
                    </a:cxn>
                    <a:cxn ang="T139">
                      <a:pos x="T34" y="T35"/>
                    </a:cxn>
                    <a:cxn ang="T140">
                      <a:pos x="T36" y="T37"/>
                    </a:cxn>
                    <a:cxn ang="T141">
                      <a:pos x="T38" y="T39"/>
                    </a:cxn>
                    <a:cxn ang="T142">
                      <a:pos x="T40" y="T41"/>
                    </a:cxn>
                    <a:cxn ang="T143">
                      <a:pos x="T42" y="T43"/>
                    </a:cxn>
                    <a:cxn ang="T144">
                      <a:pos x="T44" y="T45"/>
                    </a:cxn>
                    <a:cxn ang="T145">
                      <a:pos x="T46" y="T47"/>
                    </a:cxn>
                    <a:cxn ang="T146">
                      <a:pos x="T48" y="T49"/>
                    </a:cxn>
                    <a:cxn ang="T147">
                      <a:pos x="T50" y="T51"/>
                    </a:cxn>
                    <a:cxn ang="T148">
                      <a:pos x="T52" y="T53"/>
                    </a:cxn>
                    <a:cxn ang="T149">
                      <a:pos x="T54" y="T55"/>
                    </a:cxn>
                    <a:cxn ang="T150">
                      <a:pos x="T56" y="T57"/>
                    </a:cxn>
                    <a:cxn ang="T151">
                      <a:pos x="T58" y="T59"/>
                    </a:cxn>
                    <a:cxn ang="T152">
                      <a:pos x="T60" y="T61"/>
                    </a:cxn>
                    <a:cxn ang="T153">
                      <a:pos x="T62" y="T63"/>
                    </a:cxn>
                    <a:cxn ang="T154">
                      <a:pos x="T64" y="T65"/>
                    </a:cxn>
                    <a:cxn ang="T155">
                      <a:pos x="T66" y="T67"/>
                    </a:cxn>
                    <a:cxn ang="T156">
                      <a:pos x="T68" y="T69"/>
                    </a:cxn>
                    <a:cxn ang="T157">
                      <a:pos x="T70" y="T71"/>
                    </a:cxn>
                    <a:cxn ang="T158">
                      <a:pos x="T72" y="T73"/>
                    </a:cxn>
                    <a:cxn ang="T159">
                      <a:pos x="T74" y="T75"/>
                    </a:cxn>
                    <a:cxn ang="T160">
                      <a:pos x="T76" y="T77"/>
                    </a:cxn>
                    <a:cxn ang="T161">
                      <a:pos x="T78" y="T79"/>
                    </a:cxn>
                    <a:cxn ang="T162">
                      <a:pos x="T80" y="T81"/>
                    </a:cxn>
                    <a:cxn ang="T163">
                      <a:pos x="T82" y="T83"/>
                    </a:cxn>
                    <a:cxn ang="T164">
                      <a:pos x="T84" y="T85"/>
                    </a:cxn>
                    <a:cxn ang="T165">
                      <a:pos x="T86" y="T87"/>
                    </a:cxn>
                    <a:cxn ang="T166">
                      <a:pos x="T88" y="T89"/>
                    </a:cxn>
                    <a:cxn ang="T167">
                      <a:pos x="T90" y="T91"/>
                    </a:cxn>
                    <a:cxn ang="T168">
                      <a:pos x="T92" y="T93"/>
                    </a:cxn>
                    <a:cxn ang="T169">
                      <a:pos x="T94" y="T95"/>
                    </a:cxn>
                    <a:cxn ang="T170">
                      <a:pos x="T96" y="T97"/>
                    </a:cxn>
                    <a:cxn ang="T171">
                      <a:pos x="T98" y="T99"/>
                    </a:cxn>
                    <a:cxn ang="T172">
                      <a:pos x="T100" y="T101"/>
                    </a:cxn>
                    <a:cxn ang="T173">
                      <a:pos x="T102" y="T103"/>
                    </a:cxn>
                    <a:cxn ang="T174">
                      <a:pos x="T104" y="T105"/>
                    </a:cxn>
                    <a:cxn ang="T175">
                      <a:pos x="T106" y="T107"/>
                    </a:cxn>
                    <a:cxn ang="T176">
                      <a:pos x="T108" y="T109"/>
                    </a:cxn>
                    <a:cxn ang="T177">
                      <a:pos x="T110" y="T111"/>
                    </a:cxn>
                    <a:cxn ang="T178">
                      <a:pos x="T112" y="T113"/>
                    </a:cxn>
                    <a:cxn ang="T179">
                      <a:pos x="T114" y="T115"/>
                    </a:cxn>
                    <a:cxn ang="T180">
                      <a:pos x="T116" y="T117"/>
                    </a:cxn>
                    <a:cxn ang="T181">
                      <a:pos x="T118" y="T119"/>
                    </a:cxn>
                    <a:cxn ang="T182">
                      <a:pos x="T120" y="T121"/>
                    </a:cxn>
                  </a:cxnLst>
                  <a:rect l="T183" t="T184" r="T185" b="T186"/>
                  <a:pathLst>
                    <a:path w="17" h="17">
                      <a:moveTo>
                        <a:pt x="2" y="3"/>
                      </a:moveTo>
                      <a:lnTo>
                        <a:pt x="3" y="2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4" y="0"/>
                      </a:lnTo>
                      <a:lnTo>
                        <a:pt x="14" y="1"/>
                      </a:lnTo>
                      <a:lnTo>
                        <a:pt x="15" y="1"/>
                      </a:lnTo>
                      <a:lnTo>
                        <a:pt x="15" y="2"/>
                      </a:lnTo>
                      <a:lnTo>
                        <a:pt x="16" y="2"/>
                      </a:lnTo>
                      <a:lnTo>
                        <a:pt x="16" y="3"/>
                      </a:lnTo>
                      <a:lnTo>
                        <a:pt x="16" y="4"/>
                      </a:lnTo>
                      <a:lnTo>
                        <a:pt x="15" y="4"/>
                      </a:lnTo>
                      <a:lnTo>
                        <a:pt x="15" y="5"/>
                      </a:lnTo>
                      <a:lnTo>
                        <a:pt x="14" y="6"/>
                      </a:lnTo>
                      <a:lnTo>
                        <a:pt x="13" y="6"/>
                      </a:lnTo>
                      <a:lnTo>
                        <a:pt x="12" y="7"/>
                      </a:lnTo>
                      <a:lnTo>
                        <a:pt x="11" y="7"/>
                      </a:lnTo>
                      <a:lnTo>
                        <a:pt x="12" y="7"/>
                      </a:lnTo>
                      <a:lnTo>
                        <a:pt x="12" y="8"/>
                      </a:lnTo>
                      <a:lnTo>
                        <a:pt x="13" y="8"/>
                      </a:lnTo>
                      <a:lnTo>
                        <a:pt x="14" y="8"/>
                      </a:lnTo>
                      <a:lnTo>
                        <a:pt x="14" y="9"/>
                      </a:lnTo>
                      <a:lnTo>
                        <a:pt x="15" y="10"/>
                      </a:lnTo>
                      <a:lnTo>
                        <a:pt x="15" y="11"/>
                      </a:lnTo>
                      <a:lnTo>
                        <a:pt x="14" y="13"/>
                      </a:lnTo>
                      <a:lnTo>
                        <a:pt x="12" y="14"/>
                      </a:lnTo>
                      <a:lnTo>
                        <a:pt x="12" y="15"/>
                      </a:lnTo>
                      <a:lnTo>
                        <a:pt x="10" y="15"/>
                      </a:lnTo>
                      <a:lnTo>
                        <a:pt x="9" y="15"/>
                      </a:lnTo>
                      <a:lnTo>
                        <a:pt x="8" y="16"/>
                      </a:lnTo>
                      <a:lnTo>
                        <a:pt x="6" y="16"/>
                      </a:lnTo>
                      <a:lnTo>
                        <a:pt x="5" y="15"/>
                      </a:lnTo>
                      <a:lnTo>
                        <a:pt x="4" y="15"/>
                      </a:lnTo>
                      <a:lnTo>
                        <a:pt x="3" y="15"/>
                      </a:lnTo>
                      <a:lnTo>
                        <a:pt x="2" y="15"/>
                      </a:lnTo>
                      <a:lnTo>
                        <a:pt x="2" y="14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1" y="9"/>
                      </a:lnTo>
                      <a:lnTo>
                        <a:pt x="2" y="8"/>
                      </a:lnTo>
                      <a:lnTo>
                        <a:pt x="3" y="7"/>
                      </a:lnTo>
                      <a:lnTo>
                        <a:pt x="4" y="7"/>
                      </a:lnTo>
                      <a:lnTo>
                        <a:pt x="5" y="7"/>
                      </a:lnTo>
                      <a:lnTo>
                        <a:pt x="4" y="7"/>
                      </a:lnTo>
                      <a:lnTo>
                        <a:pt x="3" y="6"/>
                      </a:lnTo>
                      <a:lnTo>
                        <a:pt x="3" y="5"/>
                      </a:lnTo>
                      <a:lnTo>
                        <a:pt x="2" y="5"/>
                      </a:lnTo>
                      <a:lnTo>
                        <a:pt x="2" y="4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0" name="Freeform 398"/>
                <p:cNvSpPr>
                  <a:spLocks/>
                </p:cNvSpPr>
                <p:nvPr/>
              </p:nvSpPr>
              <p:spPr bwMode="auto">
                <a:xfrm>
                  <a:off x="5376" y="2351"/>
                  <a:ext cx="17" cy="17"/>
                </a:xfrm>
                <a:custGeom>
                  <a:avLst/>
                  <a:gdLst>
                    <a:gd name="T0" fmla="*/ 8 w 17"/>
                    <a:gd name="T1" fmla="*/ 0 h 17"/>
                    <a:gd name="T2" fmla="*/ 7 w 17"/>
                    <a:gd name="T3" fmla="*/ 0 h 17"/>
                    <a:gd name="T4" fmla="*/ 6 w 17"/>
                    <a:gd name="T5" fmla="*/ 0 h 17"/>
                    <a:gd name="T6" fmla="*/ 4 w 17"/>
                    <a:gd name="T7" fmla="*/ 1 h 17"/>
                    <a:gd name="T8" fmla="*/ 3 w 17"/>
                    <a:gd name="T9" fmla="*/ 2 h 17"/>
                    <a:gd name="T10" fmla="*/ 2 w 17"/>
                    <a:gd name="T11" fmla="*/ 3 h 17"/>
                    <a:gd name="T12" fmla="*/ 1 w 17"/>
                    <a:gd name="T13" fmla="*/ 4 h 17"/>
                    <a:gd name="T14" fmla="*/ 0 w 17"/>
                    <a:gd name="T15" fmla="*/ 5 h 17"/>
                    <a:gd name="T16" fmla="*/ 0 w 17"/>
                    <a:gd name="T17" fmla="*/ 7 h 17"/>
                    <a:gd name="T18" fmla="*/ 0 w 17"/>
                    <a:gd name="T19" fmla="*/ 10 h 17"/>
                    <a:gd name="T20" fmla="*/ 0 w 17"/>
                    <a:gd name="T21" fmla="*/ 11 h 17"/>
                    <a:gd name="T22" fmla="*/ 1 w 17"/>
                    <a:gd name="T23" fmla="*/ 12 h 17"/>
                    <a:gd name="T24" fmla="*/ 2 w 17"/>
                    <a:gd name="T25" fmla="*/ 14 h 17"/>
                    <a:gd name="T26" fmla="*/ 3 w 17"/>
                    <a:gd name="T27" fmla="*/ 15 h 17"/>
                    <a:gd name="T28" fmla="*/ 4 w 17"/>
                    <a:gd name="T29" fmla="*/ 15 h 17"/>
                    <a:gd name="T30" fmla="*/ 6 w 17"/>
                    <a:gd name="T31" fmla="*/ 16 h 17"/>
                    <a:gd name="T32" fmla="*/ 7 w 17"/>
                    <a:gd name="T33" fmla="*/ 16 h 17"/>
                    <a:gd name="T34" fmla="*/ 8 w 17"/>
                    <a:gd name="T35" fmla="*/ 16 h 17"/>
                    <a:gd name="T36" fmla="*/ 9 w 17"/>
                    <a:gd name="T37" fmla="*/ 16 h 17"/>
                    <a:gd name="T38" fmla="*/ 11 w 17"/>
                    <a:gd name="T39" fmla="*/ 16 h 17"/>
                    <a:gd name="T40" fmla="*/ 12 w 17"/>
                    <a:gd name="T41" fmla="*/ 15 h 17"/>
                    <a:gd name="T42" fmla="*/ 13 w 17"/>
                    <a:gd name="T43" fmla="*/ 14 h 17"/>
                    <a:gd name="T44" fmla="*/ 14 w 17"/>
                    <a:gd name="T45" fmla="*/ 12 h 17"/>
                    <a:gd name="T46" fmla="*/ 15 w 17"/>
                    <a:gd name="T47" fmla="*/ 11 h 17"/>
                    <a:gd name="T48" fmla="*/ 16 w 17"/>
                    <a:gd name="T49" fmla="*/ 9 h 17"/>
                    <a:gd name="T50" fmla="*/ 16 w 17"/>
                    <a:gd name="T51" fmla="*/ 7 h 17"/>
                    <a:gd name="T52" fmla="*/ 15 w 17"/>
                    <a:gd name="T53" fmla="*/ 5 h 17"/>
                    <a:gd name="T54" fmla="*/ 14 w 17"/>
                    <a:gd name="T55" fmla="*/ 4 h 17"/>
                    <a:gd name="T56" fmla="*/ 13 w 17"/>
                    <a:gd name="T57" fmla="*/ 3 h 17"/>
                    <a:gd name="T58" fmla="*/ 12 w 17"/>
                    <a:gd name="T59" fmla="*/ 2 h 17"/>
                    <a:gd name="T60" fmla="*/ 11 w 17"/>
                    <a:gd name="T61" fmla="*/ 1 h 17"/>
                    <a:gd name="T62" fmla="*/ 9 w 17"/>
                    <a:gd name="T63" fmla="*/ 0 h 17"/>
                    <a:gd name="T64" fmla="*/ 8 w 17"/>
                    <a:gd name="T65" fmla="*/ 0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7"/>
                    <a:gd name="T100" fmla="*/ 0 h 17"/>
                    <a:gd name="T101" fmla="*/ 17 w 17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7" h="17">
                      <a:moveTo>
                        <a:pt x="8" y="0"/>
                      </a:move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4" y="1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4"/>
                      </a:lnTo>
                      <a:lnTo>
                        <a:pt x="0" y="5"/>
                      </a:lnTo>
                      <a:lnTo>
                        <a:pt x="0" y="7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1" y="12"/>
                      </a:lnTo>
                      <a:lnTo>
                        <a:pt x="2" y="14"/>
                      </a:lnTo>
                      <a:lnTo>
                        <a:pt x="3" y="15"/>
                      </a:lnTo>
                      <a:lnTo>
                        <a:pt x="4" y="15"/>
                      </a:lnTo>
                      <a:lnTo>
                        <a:pt x="6" y="16"/>
                      </a:lnTo>
                      <a:lnTo>
                        <a:pt x="7" y="16"/>
                      </a:lnTo>
                      <a:lnTo>
                        <a:pt x="8" y="16"/>
                      </a:lnTo>
                      <a:lnTo>
                        <a:pt x="9" y="16"/>
                      </a:lnTo>
                      <a:lnTo>
                        <a:pt x="11" y="16"/>
                      </a:lnTo>
                      <a:lnTo>
                        <a:pt x="12" y="15"/>
                      </a:lnTo>
                      <a:lnTo>
                        <a:pt x="13" y="14"/>
                      </a:lnTo>
                      <a:lnTo>
                        <a:pt x="14" y="12"/>
                      </a:lnTo>
                      <a:lnTo>
                        <a:pt x="15" y="11"/>
                      </a:lnTo>
                      <a:lnTo>
                        <a:pt x="16" y="9"/>
                      </a:lnTo>
                      <a:lnTo>
                        <a:pt x="16" y="7"/>
                      </a:lnTo>
                      <a:lnTo>
                        <a:pt x="15" y="5"/>
                      </a:lnTo>
                      <a:lnTo>
                        <a:pt x="14" y="4"/>
                      </a:lnTo>
                      <a:lnTo>
                        <a:pt x="13" y="3"/>
                      </a:lnTo>
                      <a:lnTo>
                        <a:pt x="12" y="2"/>
                      </a:lnTo>
                      <a:lnTo>
                        <a:pt x="11" y="1"/>
                      </a:lnTo>
                      <a:lnTo>
                        <a:pt x="9" y="0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1" name="Freeform 399"/>
                <p:cNvSpPr>
                  <a:spLocks/>
                </p:cNvSpPr>
                <p:nvPr/>
              </p:nvSpPr>
              <p:spPr bwMode="auto">
                <a:xfrm>
                  <a:off x="5377" y="2348"/>
                  <a:ext cx="17" cy="17"/>
                </a:xfrm>
                <a:custGeom>
                  <a:avLst/>
                  <a:gdLst>
                    <a:gd name="T0" fmla="*/ 6 w 17"/>
                    <a:gd name="T1" fmla="*/ 16 h 17"/>
                    <a:gd name="T2" fmla="*/ 7 w 17"/>
                    <a:gd name="T3" fmla="*/ 16 h 17"/>
                    <a:gd name="T4" fmla="*/ 9 w 17"/>
                    <a:gd name="T5" fmla="*/ 15 h 17"/>
                    <a:gd name="T6" fmla="*/ 10 w 17"/>
                    <a:gd name="T7" fmla="*/ 15 h 17"/>
                    <a:gd name="T8" fmla="*/ 12 w 17"/>
                    <a:gd name="T9" fmla="*/ 14 h 17"/>
                    <a:gd name="T10" fmla="*/ 13 w 17"/>
                    <a:gd name="T11" fmla="*/ 13 h 17"/>
                    <a:gd name="T12" fmla="*/ 14 w 17"/>
                    <a:gd name="T13" fmla="*/ 12 h 17"/>
                    <a:gd name="T14" fmla="*/ 15 w 17"/>
                    <a:gd name="T15" fmla="*/ 10 h 17"/>
                    <a:gd name="T16" fmla="*/ 16 w 17"/>
                    <a:gd name="T17" fmla="*/ 8 h 17"/>
                    <a:gd name="T18" fmla="*/ 16 w 17"/>
                    <a:gd name="T19" fmla="*/ 6 h 17"/>
                    <a:gd name="T20" fmla="*/ 15 w 17"/>
                    <a:gd name="T21" fmla="*/ 4 h 17"/>
                    <a:gd name="T22" fmla="*/ 14 w 17"/>
                    <a:gd name="T23" fmla="*/ 3 h 17"/>
                    <a:gd name="T24" fmla="*/ 13 w 17"/>
                    <a:gd name="T25" fmla="*/ 1 h 17"/>
                    <a:gd name="T26" fmla="*/ 12 w 17"/>
                    <a:gd name="T27" fmla="*/ 1 h 17"/>
                    <a:gd name="T28" fmla="*/ 11 w 17"/>
                    <a:gd name="T29" fmla="*/ 0 h 17"/>
                    <a:gd name="T30" fmla="*/ 9 w 17"/>
                    <a:gd name="T31" fmla="*/ 0 h 17"/>
                    <a:gd name="T32" fmla="*/ 8 w 17"/>
                    <a:gd name="T33" fmla="*/ 0 h 17"/>
                    <a:gd name="T34" fmla="*/ 7 w 17"/>
                    <a:gd name="T35" fmla="*/ 0 h 17"/>
                    <a:gd name="T36" fmla="*/ 6 w 17"/>
                    <a:gd name="T37" fmla="*/ 0 h 17"/>
                    <a:gd name="T38" fmla="*/ 4 w 17"/>
                    <a:gd name="T39" fmla="*/ 0 h 17"/>
                    <a:gd name="T40" fmla="*/ 3 w 17"/>
                    <a:gd name="T41" fmla="*/ 1 h 17"/>
                    <a:gd name="T42" fmla="*/ 2 w 17"/>
                    <a:gd name="T43" fmla="*/ 1 h 17"/>
                    <a:gd name="T44" fmla="*/ 1 w 17"/>
                    <a:gd name="T45" fmla="*/ 3 h 17"/>
                    <a:gd name="T46" fmla="*/ 0 w 17"/>
                    <a:gd name="T47" fmla="*/ 4 h 17"/>
                    <a:gd name="T48" fmla="*/ 0 w 17"/>
                    <a:gd name="T49" fmla="*/ 6 h 17"/>
                    <a:gd name="T50" fmla="*/ 0 w 17"/>
                    <a:gd name="T51" fmla="*/ 8 h 17"/>
                    <a:gd name="T52" fmla="*/ 0 w 17"/>
                    <a:gd name="T53" fmla="*/ 10 h 17"/>
                    <a:gd name="T54" fmla="*/ 1 w 17"/>
                    <a:gd name="T55" fmla="*/ 11 h 17"/>
                    <a:gd name="T56" fmla="*/ 2 w 17"/>
                    <a:gd name="T57" fmla="*/ 13 h 17"/>
                    <a:gd name="T58" fmla="*/ 3 w 17"/>
                    <a:gd name="T59" fmla="*/ 14 h 17"/>
                    <a:gd name="T60" fmla="*/ 4 w 17"/>
                    <a:gd name="T61" fmla="*/ 15 h 17"/>
                    <a:gd name="T62" fmla="*/ 5 w 17"/>
                    <a:gd name="T63" fmla="*/ 16 h 17"/>
                    <a:gd name="T64" fmla="*/ 6 w 17"/>
                    <a:gd name="T65" fmla="*/ 16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7"/>
                    <a:gd name="T100" fmla="*/ 0 h 17"/>
                    <a:gd name="T101" fmla="*/ 17 w 17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7" h="17">
                      <a:moveTo>
                        <a:pt x="6" y="16"/>
                      </a:moveTo>
                      <a:lnTo>
                        <a:pt x="7" y="16"/>
                      </a:lnTo>
                      <a:lnTo>
                        <a:pt x="9" y="15"/>
                      </a:lnTo>
                      <a:lnTo>
                        <a:pt x="10" y="15"/>
                      </a:lnTo>
                      <a:lnTo>
                        <a:pt x="12" y="14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0"/>
                      </a:lnTo>
                      <a:lnTo>
                        <a:pt x="16" y="8"/>
                      </a:lnTo>
                      <a:lnTo>
                        <a:pt x="16" y="6"/>
                      </a:lnTo>
                      <a:lnTo>
                        <a:pt x="15" y="4"/>
                      </a:lnTo>
                      <a:lnTo>
                        <a:pt x="14" y="3"/>
                      </a:lnTo>
                      <a:lnTo>
                        <a:pt x="13" y="1"/>
                      </a:lnTo>
                      <a:lnTo>
                        <a:pt x="12" y="1"/>
                      </a:lnTo>
                      <a:lnTo>
                        <a:pt x="11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3" y="1"/>
                      </a:lnTo>
                      <a:lnTo>
                        <a:pt x="2" y="1"/>
                      </a:lnTo>
                      <a:lnTo>
                        <a:pt x="1" y="3"/>
                      </a:lnTo>
                      <a:lnTo>
                        <a:pt x="0" y="4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1" y="11"/>
                      </a:lnTo>
                      <a:lnTo>
                        <a:pt x="2" y="13"/>
                      </a:lnTo>
                      <a:lnTo>
                        <a:pt x="3" y="14"/>
                      </a:lnTo>
                      <a:lnTo>
                        <a:pt x="4" y="15"/>
                      </a:lnTo>
                      <a:lnTo>
                        <a:pt x="5" y="16"/>
                      </a:lnTo>
                      <a:lnTo>
                        <a:pt x="6" y="16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2" name="Freeform 400"/>
                <p:cNvSpPr>
                  <a:spLocks/>
                </p:cNvSpPr>
                <p:nvPr/>
              </p:nvSpPr>
              <p:spPr bwMode="auto">
                <a:xfrm>
                  <a:off x="5406" y="2348"/>
                  <a:ext cx="17" cy="17"/>
                </a:xfrm>
                <a:custGeom>
                  <a:avLst/>
                  <a:gdLst>
                    <a:gd name="T0" fmla="*/ 2 w 17"/>
                    <a:gd name="T1" fmla="*/ 12 h 17"/>
                    <a:gd name="T2" fmla="*/ 2 w 17"/>
                    <a:gd name="T3" fmla="*/ 13 h 17"/>
                    <a:gd name="T4" fmla="*/ 3 w 17"/>
                    <a:gd name="T5" fmla="*/ 13 h 17"/>
                    <a:gd name="T6" fmla="*/ 4 w 17"/>
                    <a:gd name="T7" fmla="*/ 14 h 17"/>
                    <a:gd name="T8" fmla="*/ 5 w 17"/>
                    <a:gd name="T9" fmla="*/ 14 h 17"/>
                    <a:gd name="T10" fmla="*/ 6 w 17"/>
                    <a:gd name="T11" fmla="*/ 14 h 17"/>
                    <a:gd name="T12" fmla="*/ 7 w 17"/>
                    <a:gd name="T13" fmla="*/ 14 h 17"/>
                    <a:gd name="T14" fmla="*/ 9 w 17"/>
                    <a:gd name="T15" fmla="*/ 13 h 17"/>
                    <a:gd name="T16" fmla="*/ 10 w 17"/>
                    <a:gd name="T17" fmla="*/ 13 h 17"/>
                    <a:gd name="T18" fmla="*/ 11 w 17"/>
                    <a:gd name="T19" fmla="*/ 12 h 17"/>
                    <a:gd name="T20" fmla="*/ 12 w 17"/>
                    <a:gd name="T21" fmla="*/ 11 h 17"/>
                    <a:gd name="T22" fmla="*/ 13 w 17"/>
                    <a:gd name="T23" fmla="*/ 9 h 17"/>
                    <a:gd name="T24" fmla="*/ 13 w 17"/>
                    <a:gd name="T25" fmla="*/ 8 h 17"/>
                    <a:gd name="T26" fmla="*/ 13 w 17"/>
                    <a:gd name="T27" fmla="*/ 7 h 17"/>
                    <a:gd name="T28" fmla="*/ 13 w 17"/>
                    <a:gd name="T29" fmla="*/ 8 h 17"/>
                    <a:gd name="T30" fmla="*/ 12 w 17"/>
                    <a:gd name="T31" fmla="*/ 8 h 17"/>
                    <a:gd name="T32" fmla="*/ 11 w 17"/>
                    <a:gd name="T33" fmla="*/ 9 h 17"/>
                    <a:gd name="T34" fmla="*/ 10 w 17"/>
                    <a:gd name="T35" fmla="*/ 9 h 17"/>
                    <a:gd name="T36" fmla="*/ 9 w 17"/>
                    <a:gd name="T37" fmla="*/ 9 h 17"/>
                    <a:gd name="T38" fmla="*/ 8 w 17"/>
                    <a:gd name="T39" fmla="*/ 10 h 17"/>
                    <a:gd name="T40" fmla="*/ 7 w 17"/>
                    <a:gd name="T41" fmla="*/ 10 h 17"/>
                    <a:gd name="T42" fmla="*/ 5 w 17"/>
                    <a:gd name="T43" fmla="*/ 10 h 17"/>
                    <a:gd name="T44" fmla="*/ 4 w 17"/>
                    <a:gd name="T45" fmla="*/ 9 h 17"/>
                    <a:gd name="T46" fmla="*/ 3 w 17"/>
                    <a:gd name="T47" fmla="*/ 9 h 17"/>
                    <a:gd name="T48" fmla="*/ 2 w 17"/>
                    <a:gd name="T49" fmla="*/ 8 h 17"/>
                    <a:gd name="T50" fmla="*/ 1 w 17"/>
                    <a:gd name="T51" fmla="*/ 7 h 17"/>
                    <a:gd name="T52" fmla="*/ 1 w 17"/>
                    <a:gd name="T53" fmla="*/ 6 h 17"/>
                    <a:gd name="T54" fmla="*/ 1 w 17"/>
                    <a:gd name="T55" fmla="*/ 5 h 17"/>
                    <a:gd name="T56" fmla="*/ 1 w 17"/>
                    <a:gd name="T57" fmla="*/ 3 h 17"/>
                    <a:gd name="T58" fmla="*/ 2 w 17"/>
                    <a:gd name="T59" fmla="*/ 2 h 17"/>
                    <a:gd name="T60" fmla="*/ 3 w 17"/>
                    <a:gd name="T61" fmla="*/ 1 h 17"/>
                    <a:gd name="T62" fmla="*/ 4 w 17"/>
                    <a:gd name="T63" fmla="*/ 1 h 17"/>
                    <a:gd name="T64" fmla="*/ 5 w 17"/>
                    <a:gd name="T65" fmla="*/ 0 h 17"/>
                    <a:gd name="T66" fmla="*/ 6 w 17"/>
                    <a:gd name="T67" fmla="*/ 0 h 17"/>
                    <a:gd name="T68" fmla="*/ 8 w 17"/>
                    <a:gd name="T69" fmla="*/ 0 h 17"/>
                    <a:gd name="T70" fmla="*/ 9 w 17"/>
                    <a:gd name="T71" fmla="*/ 0 h 17"/>
                    <a:gd name="T72" fmla="*/ 11 w 17"/>
                    <a:gd name="T73" fmla="*/ 0 h 17"/>
                    <a:gd name="T74" fmla="*/ 13 w 17"/>
                    <a:gd name="T75" fmla="*/ 0 h 17"/>
                    <a:gd name="T76" fmla="*/ 14 w 17"/>
                    <a:gd name="T77" fmla="*/ 1 h 17"/>
                    <a:gd name="T78" fmla="*/ 15 w 17"/>
                    <a:gd name="T79" fmla="*/ 2 h 17"/>
                    <a:gd name="T80" fmla="*/ 16 w 17"/>
                    <a:gd name="T81" fmla="*/ 3 h 17"/>
                    <a:gd name="T82" fmla="*/ 16 w 17"/>
                    <a:gd name="T83" fmla="*/ 5 h 17"/>
                    <a:gd name="T84" fmla="*/ 16 w 17"/>
                    <a:gd name="T85" fmla="*/ 6 h 17"/>
                    <a:gd name="T86" fmla="*/ 16 w 17"/>
                    <a:gd name="T87" fmla="*/ 8 h 17"/>
                    <a:gd name="T88" fmla="*/ 15 w 17"/>
                    <a:gd name="T89" fmla="*/ 9 h 17"/>
                    <a:gd name="T90" fmla="*/ 15 w 17"/>
                    <a:gd name="T91" fmla="*/ 10 h 17"/>
                    <a:gd name="T92" fmla="*/ 14 w 17"/>
                    <a:gd name="T93" fmla="*/ 12 h 17"/>
                    <a:gd name="T94" fmla="*/ 13 w 17"/>
                    <a:gd name="T95" fmla="*/ 13 h 17"/>
                    <a:gd name="T96" fmla="*/ 11 w 17"/>
                    <a:gd name="T97" fmla="*/ 14 h 17"/>
                    <a:gd name="T98" fmla="*/ 9 w 17"/>
                    <a:gd name="T99" fmla="*/ 15 h 17"/>
                    <a:gd name="T100" fmla="*/ 8 w 17"/>
                    <a:gd name="T101" fmla="*/ 16 h 17"/>
                    <a:gd name="T102" fmla="*/ 6 w 17"/>
                    <a:gd name="T103" fmla="*/ 16 h 17"/>
                    <a:gd name="T104" fmla="*/ 4 w 17"/>
                    <a:gd name="T105" fmla="*/ 16 h 17"/>
                    <a:gd name="T106" fmla="*/ 3 w 17"/>
                    <a:gd name="T107" fmla="*/ 15 h 17"/>
                    <a:gd name="T108" fmla="*/ 2 w 17"/>
                    <a:gd name="T109" fmla="*/ 15 h 17"/>
                    <a:gd name="T110" fmla="*/ 1 w 17"/>
                    <a:gd name="T111" fmla="*/ 14 h 17"/>
                    <a:gd name="T112" fmla="*/ 0 w 17"/>
                    <a:gd name="T113" fmla="*/ 14 h 17"/>
                    <a:gd name="T114" fmla="*/ 0 w 17"/>
                    <a:gd name="T115" fmla="*/ 13 h 17"/>
                    <a:gd name="T116" fmla="*/ 0 w 17"/>
                    <a:gd name="T117" fmla="*/ 12 h 17"/>
                    <a:gd name="T118" fmla="*/ 2 w 17"/>
                    <a:gd name="T119" fmla="*/ 12 h 17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  <a:gd name="T171" fmla="*/ 0 60000 65536"/>
                    <a:gd name="T172" fmla="*/ 0 60000 65536"/>
                    <a:gd name="T173" fmla="*/ 0 60000 65536"/>
                    <a:gd name="T174" fmla="*/ 0 60000 65536"/>
                    <a:gd name="T175" fmla="*/ 0 60000 65536"/>
                    <a:gd name="T176" fmla="*/ 0 60000 65536"/>
                    <a:gd name="T177" fmla="*/ 0 60000 65536"/>
                    <a:gd name="T178" fmla="*/ 0 60000 65536"/>
                    <a:gd name="T179" fmla="*/ 0 60000 65536"/>
                    <a:gd name="T180" fmla="*/ 0 w 17"/>
                    <a:gd name="T181" fmla="*/ 0 h 17"/>
                    <a:gd name="T182" fmla="*/ 17 w 17"/>
                    <a:gd name="T183" fmla="*/ 17 h 17"/>
                  </a:gdLst>
                  <a:ahLst/>
                  <a:cxnLst>
                    <a:cxn ang="T120">
                      <a:pos x="T0" y="T1"/>
                    </a:cxn>
                    <a:cxn ang="T121">
                      <a:pos x="T2" y="T3"/>
                    </a:cxn>
                    <a:cxn ang="T122">
                      <a:pos x="T4" y="T5"/>
                    </a:cxn>
                    <a:cxn ang="T123">
                      <a:pos x="T6" y="T7"/>
                    </a:cxn>
                    <a:cxn ang="T124">
                      <a:pos x="T8" y="T9"/>
                    </a:cxn>
                    <a:cxn ang="T125">
                      <a:pos x="T10" y="T11"/>
                    </a:cxn>
                    <a:cxn ang="T126">
                      <a:pos x="T12" y="T13"/>
                    </a:cxn>
                    <a:cxn ang="T127">
                      <a:pos x="T14" y="T15"/>
                    </a:cxn>
                    <a:cxn ang="T128">
                      <a:pos x="T16" y="T17"/>
                    </a:cxn>
                    <a:cxn ang="T129">
                      <a:pos x="T18" y="T19"/>
                    </a:cxn>
                    <a:cxn ang="T130">
                      <a:pos x="T20" y="T21"/>
                    </a:cxn>
                    <a:cxn ang="T131">
                      <a:pos x="T22" y="T23"/>
                    </a:cxn>
                    <a:cxn ang="T132">
                      <a:pos x="T24" y="T25"/>
                    </a:cxn>
                    <a:cxn ang="T133">
                      <a:pos x="T26" y="T27"/>
                    </a:cxn>
                    <a:cxn ang="T134">
                      <a:pos x="T28" y="T29"/>
                    </a:cxn>
                    <a:cxn ang="T135">
                      <a:pos x="T30" y="T31"/>
                    </a:cxn>
                    <a:cxn ang="T136">
                      <a:pos x="T32" y="T33"/>
                    </a:cxn>
                    <a:cxn ang="T137">
                      <a:pos x="T34" y="T35"/>
                    </a:cxn>
                    <a:cxn ang="T138">
                      <a:pos x="T36" y="T37"/>
                    </a:cxn>
                    <a:cxn ang="T139">
                      <a:pos x="T38" y="T39"/>
                    </a:cxn>
                    <a:cxn ang="T140">
                      <a:pos x="T40" y="T41"/>
                    </a:cxn>
                    <a:cxn ang="T141">
                      <a:pos x="T42" y="T43"/>
                    </a:cxn>
                    <a:cxn ang="T142">
                      <a:pos x="T44" y="T45"/>
                    </a:cxn>
                    <a:cxn ang="T143">
                      <a:pos x="T46" y="T47"/>
                    </a:cxn>
                    <a:cxn ang="T144">
                      <a:pos x="T48" y="T49"/>
                    </a:cxn>
                    <a:cxn ang="T145">
                      <a:pos x="T50" y="T51"/>
                    </a:cxn>
                    <a:cxn ang="T146">
                      <a:pos x="T52" y="T53"/>
                    </a:cxn>
                    <a:cxn ang="T147">
                      <a:pos x="T54" y="T55"/>
                    </a:cxn>
                    <a:cxn ang="T148">
                      <a:pos x="T56" y="T57"/>
                    </a:cxn>
                    <a:cxn ang="T149">
                      <a:pos x="T58" y="T59"/>
                    </a:cxn>
                    <a:cxn ang="T150">
                      <a:pos x="T60" y="T61"/>
                    </a:cxn>
                    <a:cxn ang="T151">
                      <a:pos x="T62" y="T63"/>
                    </a:cxn>
                    <a:cxn ang="T152">
                      <a:pos x="T64" y="T65"/>
                    </a:cxn>
                    <a:cxn ang="T153">
                      <a:pos x="T66" y="T67"/>
                    </a:cxn>
                    <a:cxn ang="T154">
                      <a:pos x="T68" y="T69"/>
                    </a:cxn>
                    <a:cxn ang="T155">
                      <a:pos x="T70" y="T71"/>
                    </a:cxn>
                    <a:cxn ang="T156">
                      <a:pos x="T72" y="T73"/>
                    </a:cxn>
                    <a:cxn ang="T157">
                      <a:pos x="T74" y="T75"/>
                    </a:cxn>
                    <a:cxn ang="T158">
                      <a:pos x="T76" y="T77"/>
                    </a:cxn>
                    <a:cxn ang="T159">
                      <a:pos x="T78" y="T79"/>
                    </a:cxn>
                    <a:cxn ang="T160">
                      <a:pos x="T80" y="T81"/>
                    </a:cxn>
                    <a:cxn ang="T161">
                      <a:pos x="T82" y="T83"/>
                    </a:cxn>
                    <a:cxn ang="T162">
                      <a:pos x="T84" y="T85"/>
                    </a:cxn>
                    <a:cxn ang="T163">
                      <a:pos x="T86" y="T87"/>
                    </a:cxn>
                    <a:cxn ang="T164">
                      <a:pos x="T88" y="T89"/>
                    </a:cxn>
                    <a:cxn ang="T165">
                      <a:pos x="T90" y="T91"/>
                    </a:cxn>
                    <a:cxn ang="T166">
                      <a:pos x="T92" y="T93"/>
                    </a:cxn>
                    <a:cxn ang="T167">
                      <a:pos x="T94" y="T95"/>
                    </a:cxn>
                    <a:cxn ang="T168">
                      <a:pos x="T96" y="T97"/>
                    </a:cxn>
                    <a:cxn ang="T169">
                      <a:pos x="T98" y="T99"/>
                    </a:cxn>
                    <a:cxn ang="T170">
                      <a:pos x="T100" y="T101"/>
                    </a:cxn>
                    <a:cxn ang="T171">
                      <a:pos x="T102" y="T103"/>
                    </a:cxn>
                    <a:cxn ang="T172">
                      <a:pos x="T104" y="T105"/>
                    </a:cxn>
                    <a:cxn ang="T173">
                      <a:pos x="T106" y="T107"/>
                    </a:cxn>
                    <a:cxn ang="T174">
                      <a:pos x="T108" y="T109"/>
                    </a:cxn>
                    <a:cxn ang="T175">
                      <a:pos x="T110" y="T111"/>
                    </a:cxn>
                    <a:cxn ang="T176">
                      <a:pos x="T112" y="T113"/>
                    </a:cxn>
                    <a:cxn ang="T177">
                      <a:pos x="T114" y="T115"/>
                    </a:cxn>
                    <a:cxn ang="T178">
                      <a:pos x="T116" y="T117"/>
                    </a:cxn>
                    <a:cxn ang="T179">
                      <a:pos x="T118" y="T119"/>
                    </a:cxn>
                  </a:cxnLst>
                  <a:rect l="T180" t="T181" r="T182" b="T183"/>
                  <a:pathLst>
                    <a:path w="17" h="17">
                      <a:moveTo>
                        <a:pt x="2" y="12"/>
                      </a:moveTo>
                      <a:lnTo>
                        <a:pt x="2" y="13"/>
                      </a:lnTo>
                      <a:lnTo>
                        <a:pt x="3" y="13"/>
                      </a:lnTo>
                      <a:lnTo>
                        <a:pt x="4" y="14"/>
                      </a:lnTo>
                      <a:lnTo>
                        <a:pt x="5" y="14"/>
                      </a:lnTo>
                      <a:lnTo>
                        <a:pt x="6" y="14"/>
                      </a:lnTo>
                      <a:lnTo>
                        <a:pt x="7" y="14"/>
                      </a:lnTo>
                      <a:lnTo>
                        <a:pt x="9" y="13"/>
                      </a:lnTo>
                      <a:lnTo>
                        <a:pt x="10" y="13"/>
                      </a:lnTo>
                      <a:lnTo>
                        <a:pt x="11" y="12"/>
                      </a:lnTo>
                      <a:lnTo>
                        <a:pt x="12" y="11"/>
                      </a:lnTo>
                      <a:lnTo>
                        <a:pt x="13" y="9"/>
                      </a:lnTo>
                      <a:lnTo>
                        <a:pt x="13" y="8"/>
                      </a:lnTo>
                      <a:lnTo>
                        <a:pt x="13" y="7"/>
                      </a:lnTo>
                      <a:lnTo>
                        <a:pt x="13" y="8"/>
                      </a:lnTo>
                      <a:lnTo>
                        <a:pt x="12" y="8"/>
                      </a:lnTo>
                      <a:lnTo>
                        <a:pt x="11" y="9"/>
                      </a:lnTo>
                      <a:lnTo>
                        <a:pt x="10" y="9"/>
                      </a:lnTo>
                      <a:lnTo>
                        <a:pt x="9" y="9"/>
                      </a:lnTo>
                      <a:lnTo>
                        <a:pt x="8" y="10"/>
                      </a:lnTo>
                      <a:lnTo>
                        <a:pt x="7" y="10"/>
                      </a:lnTo>
                      <a:lnTo>
                        <a:pt x="5" y="10"/>
                      </a:lnTo>
                      <a:lnTo>
                        <a:pt x="4" y="9"/>
                      </a:lnTo>
                      <a:lnTo>
                        <a:pt x="3" y="9"/>
                      </a:lnTo>
                      <a:lnTo>
                        <a:pt x="2" y="8"/>
                      </a:lnTo>
                      <a:lnTo>
                        <a:pt x="1" y="7"/>
                      </a:lnTo>
                      <a:lnTo>
                        <a:pt x="1" y="6"/>
                      </a:lnTo>
                      <a:lnTo>
                        <a:pt x="1" y="5"/>
                      </a:lnTo>
                      <a:lnTo>
                        <a:pt x="1" y="3"/>
                      </a:lnTo>
                      <a:lnTo>
                        <a:pt x="2" y="2"/>
                      </a:lnTo>
                      <a:lnTo>
                        <a:pt x="3" y="1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3" y="0"/>
                      </a:lnTo>
                      <a:lnTo>
                        <a:pt x="14" y="1"/>
                      </a:lnTo>
                      <a:lnTo>
                        <a:pt x="15" y="2"/>
                      </a:lnTo>
                      <a:lnTo>
                        <a:pt x="16" y="3"/>
                      </a:lnTo>
                      <a:lnTo>
                        <a:pt x="16" y="5"/>
                      </a:lnTo>
                      <a:lnTo>
                        <a:pt x="16" y="6"/>
                      </a:lnTo>
                      <a:lnTo>
                        <a:pt x="16" y="8"/>
                      </a:lnTo>
                      <a:lnTo>
                        <a:pt x="15" y="9"/>
                      </a:lnTo>
                      <a:lnTo>
                        <a:pt x="15" y="10"/>
                      </a:lnTo>
                      <a:lnTo>
                        <a:pt x="14" y="12"/>
                      </a:lnTo>
                      <a:lnTo>
                        <a:pt x="13" y="13"/>
                      </a:lnTo>
                      <a:lnTo>
                        <a:pt x="11" y="14"/>
                      </a:lnTo>
                      <a:lnTo>
                        <a:pt x="9" y="15"/>
                      </a:lnTo>
                      <a:lnTo>
                        <a:pt x="8" y="16"/>
                      </a:lnTo>
                      <a:lnTo>
                        <a:pt x="6" y="16"/>
                      </a:lnTo>
                      <a:lnTo>
                        <a:pt x="4" y="16"/>
                      </a:lnTo>
                      <a:lnTo>
                        <a:pt x="3" y="15"/>
                      </a:lnTo>
                      <a:lnTo>
                        <a:pt x="2" y="15"/>
                      </a:lnTo>
                      <a:lnTo>
                        <a:pt x="1" y="14"/>
                      </a:lnTo>
                      <a:lnTo>
                        <a:pt x="0" y="14"/>
                      </a:lnTo>
                      <a:lnTo>
                        <a:pt x="0" y="13"/>
                      </a:lnTo>
                      <a:lnTo>
                        <a:pt x="0" y="12"/>
                      </a:lnTo>
                      <a:lnTo>
                        <a:pt x="2" y="12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3" name="Freeform 401"/>
                <p:cNvSpPr>
                  <a:spLocks/>
                </p:cNvSpPr>
                <p:nvPr/>
              </p:nvSpPr>
              <p:spPr bwMode="auto">
                <a:xfrm>
                  <a:off x="5408" y="2348"/>
                  <a:ext cx="17" cy="17"/>
                </a:xfrm>
                <a:custGeom>
                  <a:avLst/>
                  <a:gdLst>
                    <a:gd name="T0" fmla="*/ 16 w 17"/>
                    <a:gd name="T1" fmla="*/ 8 h 17"/>
                    <a:gd name="T2" fmla="*/ 16 w 17"/>
                    <a:gd name="T3" fmla="*/ 7 h 17"/>
                    <a:gd name="T4" fmla="*/ 16 w 17"/>
                    <a:gd name="T5" fmla="*/ 5 h 17"/>
                    <a:gd name="T6" fmla="*/ 15 w 17"/>
                    <a:gd name="T7" fmla="*/ 4 h 17"/>
                    <a:gd name="T8" fmla="*/ 14 w 17"/>
                    <a:gd name="T9" fmla="*/ 2 h 17"/>
                    <a:gd name="T10" fmla="*/ 13 w 17"/>
                    <a:gd name="T11" fmla="*/ 1 h 17"/>
                    <a:gd name="T12" fmla="*/ 12 w 17"/>
                    <a:gd name="T13" fmla="*/ 0 h 17"/>
                    <a:gd name="T14" fmla="*/ 10 w 17"/>
                    <a:gd name="T15" fmla="*/ 0 h 17"/>
                    <a:gd name="T16" fmla="*/ 9 w 17"/>
                    <a:gd name="T17" fmla="*/ 0 h 17"/>
                    <a:gd name="T18" fmla="*/ 7 w 17"/>
                    <a:gd name="T19" fmla="*/ 0 h 17"/>
                    <a:gd name="T20" fmla="*/ 5 w 17"/>
                    <a:gd name="T21" fmla="*/ 0 h 17"/>
                    <a:gd name="T22" fmla="*/ 4 w 17"/>
                    <a:gd name="T23" fmla="*/ 1 h 17"/>
                    <a:gd name="T24" fmla="*/ 3 w 17"/>
                    <a:gd name="T25" fmla="*/ 2 h 17"/>
                    <a:gd name="T26" fmla="*/ 2 w 17"/>
                    <a:gd name="T27" fmla="*/ 3 h 17"/>
                    <a:gd name="T28" fmla="*/ 1 w 17"/>
                    <a:gd name="T29" fmla="*/ 4 h 17"/>
                    <a:gd name="T30" fmla="*/ 0 w 17"/>
                    <a:gd name="T31" fmla="*/ 6 h 17"/>
                    <a:gd name="T32" fmla="*/ 0 w 17"/>
                    <a:gd name="T33" fmla="*/ 8 h 17"/>
                    <a:gd name="T34" fmla="*/ 0 w 17"/>
                    <a:gd name="T35" fmla="*/ 10 h 17"/>
                    <a:gd name="T36" fmla="*/ 0 w 17"/>
                    <a:gd name="T37" fmla="*/ 11 h 17"/>
                    <a:gd name="T38" fmla="*/ 0 w 17"/>
                    <a:gd name="T39" fmla="*/ 13 h 17"/>
                    <a:gd name="T40" fmla="*/ 1 w 17"/>
                    <a:gd name="T41" fmla="*/ 13 h 17"/>
                    <a:gd name="T42" fmla="*/ 2 w 17"/>
                    <a:gd name="T43" fmla="*/ 14 h 17"/>
                    <a:gd name="T44" fmla="*/ 4 w 17"/>
                    <a:gd name="T45" fmla="*/ 15 h 17"/>
                    <a:gd name="T46" fmla="*/ 4 w 17"/>
                    <a:gd name="T47" fmla="*/ 16 h 17"/>
                    <a:gd name="T48" fmla="*/ 6 w 17"/>
                    <a:gd name="T49" fmla="*/ 16 h 17"/>
                    <a:gd name="T50" fmla="*/ 8 w 17"/>
                    <a:gd name="T51" fmla="*/ 16 h 17"/>
                    <a:gd name="T52" fmla="*/ 9 w 17"/>
                    <a:gd name="T53" fmla="*/ 16 h 17"/>
                    <a:gd name="T54" fmla="*/ 11 w 17"/>
                    <a:gd name="T55" fmla="*/ 15 h 17"/>
                    <a:gd name="T56" fmla="*/ 12 w 17"/>
                    <a:gd name="T57" fmla="*/ 13 h 17"/>
                    <a:gd name="T58" fmla="*/ 13 w 17"/>
                    <a:gd name="T59" fmla="*/ 13 h 17"/>
                    <a:gd name="T60" fmla="*/ 14 w 17"/>
                    <a:gd name="T61" fmla="*/ 12 h 17"/>
                    <a:gd name="T62" fmla="*/ 15 w 17"/>
                    <a:gd name="T63" fmla="*/ 10 h 17"/>
                    <a:gd name="T64" fmla="*/ 16 w 17"/>
                    <a:gd name="T65" fmla="*/ 8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7"/>
                    <a:gd name="T100" fmla="*/ 0 h 17"/>
                    <a:gd name="T101" fmla="*/ 17 w 17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7" h="17">
                      <a:moveTo>
                        <a:pt x="16" y="8"/>
                      </a:moveTo>
                      <a:lnTo>
                        <a:pt x="16" y="7"/>
                      </a:lnTo>
                      <a:lnTo>
                        <a:pt x="16" y="5"/>
                      </a:lnTo>
                      <a:lnTo>
                        <a:pt x="15" y="4"/>
                      </a:lnTo>
                      <a:lnTo>
                        <a:pt x="14" y="2"/>
                      </a:lnTo>
                      <a:lnTo>
                        <a:pt x="13" y="1"/>
                      </a:lnTo>
                      <a:lnTo>
                        <a:pt x="12" y="0"/>
                      </a:lnTo>
                      <a:lnTo>
                        <a:pt x="10" y="0"/>
                      </a:lnTo>
                      <a:lnTo>
                        <a:pt x="9" y="0"/>
                      </a:lnTo>
                      <a:lnTo>
                        <a:pt x="7" y="0"/>
                      </a:lnTo>
                      <a:lnTo>
                        <a:pt x="5" y="0"/>
                      </a:lnTo>
                      <a:lnTo>
                        <a:pt x="4" y="1"/>
                      </a:lnTo>
                      <a:lnTo>
                        <a:pt x="3" y="2"/>
                      </a:lnTo>
                      <a:lnTo>
                        <a:pt x="2" y="3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3"/>
                      </a:lnTo>
                      <a:lnTo>
                        <a:pt x="1" y="13"/>
                      </a:lnTo>
                      <a:lnTo>
                        <a:pt x="2" y="14"/>
                      </a:lnTo>
                      <a:lnTo>
                        <a:pt x="4" y="15"/>
                      </a:lnTo>
                      <a:lnTo>
                        <a:pt x="4" y="16"/>
                      </a:lnTo>
                      <a:lnTo>
                        <a:pt x="6" y="16"/>
                      </a:lnTo>
                      <a:lnTo>
                        <a:pt x="8" y="16"/>
                      </a:lnTo>
                      <a:lnTo>
                        <a:pt x="9" y="16"/>
                      </a:lnTo>
                      <a:lnTo>
                        <a:pt x="11" y="15"/>
                      </a:lnTo>
                      <a:lnTo>
                        <a:pt x="12" y="13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0"/>
                      </a:lnTo>
                      <a:lnTo>
                        <a:pt x="16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4" name="Freeform 402"/>
                <p:cNvSpPr>
                  <a:spLocks/>
                </p:cNvSpPr>
                <p:nvPr/>
              </p:nvSpPr>
              <p:spPr bwMode="auto">
                <a:xfrm>
                  <a:off x="5335" y="2372"/>
                  <a:ext cx="17" cy="17"/>
                </a:xfrm>
                <a:custGeom>
                  <a:avLst/>
                  <a:gdLst>
                    <a:gd name="T0" fmla="*/ 9 w 17"/>
                    <a:gd name="T1" fmla="*/ 0 h 17"/>
                    <a:gd name="T2" fmla="*/ 7 w 17"/>
                    <a:gd name="T3" fmla="*/ 4 h 17"/>
                    <a:gd name="T4" fmla="*/ 11 w 17"/>
                    <a:gd name="T5" fmla="*/ 4 h 17"/>
                    <a:gd name="T6" fmla="*/ 13 w 17"/>
                    <a:gd name="T7" fmla="*/ 0 h 17"/>
                    <a:gd name="T8" fmla="*/ 15 w 17"/>
                    <a:gd name="T9" fmla="*/ 0 h 17"/>
                    <a:gd name="T10" fmla="*/ 13 w 17"/>
                    <a:gd name="T11" fmla="*/ 4 h 17"/>
                    <a:gd name="T12" fmla="*/ 16 w 17"/>
                    <a:gd name="T13" fmla="*/ 4 h 17"/>
                    <a:gd name="T14" fmla="*/ 15 w 17"/>
                    <a:gd name="T15" fmla="*/ 6 h 17"/>
                    <a:gd name="T16" fmla="*/ 12 w 17"/>
                    <a:gd name="T17" fmla="*/ 6 h 17"/>
                    <a:gd name="T18" fmla="*/ 11 w 17"/>
                    <a:gd name="T19" fmla="*/ 9 h 17"/>
                    <a:gd name="T20" fmla="*/ 13 w 17"/>
                    <a:gd name="T21" fmla="*/ 10 h 17"/>
                    <a:gd name="T22" fmla="*/ 13 w 17"/>
                    <a:gd name="T23" fmla="*/ 11 h 17"/>
                    <a:gd name="T24" fmla="*/ 10 w 17"/>
                    <a:gd name="T25" fmla="*/ 11 h 17"/>
                    <a:gd name="T26" fmla="*/ 8 w 17"/>
                    <a:gd name="T27" fmla="*/ 16 h 17"/>
                    <a:gd name="T28" fmla="*/ 6 w 17"/>
                    <a:gd name="T29" fmla="*/ 15 h 17"/>
                    <a:gd name="T30" fmla="*/ 8 w 17"/>
                    <a:gd name="T31" fmla="*/ 11 h 17"/>
                    <a:gd name="T32" fmla="*/ 4 w 17"/>
                    <a:gd name="T33" fmla="*/ 11 h 17"/>
                    <a:gd name="T34" fmla="*/ 2 w 17"/>
                    <a:gd name="T35" fmla="*/ 15 h 17"/>
                    <a:gd name="T36" fmla="*/ 0 w 17"/>
                    <a:gd name="T37" fmla="*/ 15 h 17"/>
                    <a:gd name="T38" fmla="*/ 2 w 17"/>
                    <a:gd name="T39" fmla="*/ 11 h 17"/>
                    <a:gd name="T40" fmla="*/ 0 w 17"/>
                    <a:gd name="T41" fmla="*/ 10 h 17"/>
                    <a:gd name="T42" fmla="*/ 0 w 17"/>
                    <a:gd name="T43" fmla="*/ 9 h 17"/>
                    <a:gd name="T44" fmla="*/ 3 w 17"/>
                    <a:gd name="T45" fmla="*/ 9 h 17"/>
                    <a:gd name="T46" fmla="*/ 5 w 17"/>
                    <a:gd name="T47" fmla="*/ 5 h 17"/>
                    <a:gd name="T48" fmla="*/ 2 w 17"/>
                    <a:gd name="T49" fmla="*/ 5 h 17"/>
                    <a:gd name="T50" fmla="*/ 2 w 17"/>
                    <a:gd name="T51" fmla="*/ 4 h 17"/>
                    <a:gd name="T52" fmla="*/ 5 w 17"/>
                    <a:gd name="T53" fmla="*/ 4 h 17"/>
                    <a:gd name="T54" fmla="*/ 7 w 17"/>
                    <a:gd name="T55" fmla="*/ 0 h 17"/>
                    <a:gd name="T56" fmla="*/ 9 w 17"/>
                    <a:gd name="T57" fmla="*/ 0 h 17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17"/>
                    <a:gd name="T88" fmla="*/ 0 h 17"/>
                    <a:gd name="T89" fmla="*/ 17 w 17"/>
                    <a:gd name="T90" fmla="*/ 17 h 17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17" h="17">
                      <a:moveTo>
                        <a:pt x="9" y="0"/>
                      </a:moveTo>
                      <a:lnTo>
                        <a:pt x="7" y="4"/>
                      </a:lnTo>
                      <a:lnTo>
                        <a:pt x="11" y="4"/>
                      </a:lnTo>
                      <a:lnTo>
                        <a:pt x="13" y="0"/>
                      </a:lnTo>
                      <a:lnTo>
                        <a:pt x="15" y="0"/>
                      </a:lnTo>
                      <a:lnTo>
                        <a:pt x="13" y="4"/>
                      </a:lnTo>
                      <a:lnTo>
                        <a:pt x="16" y="4"/>
                      </a:lnTo>
                      <a:lnTo>
                        <a:pt x="15" y="6"/>
                      </a:lnTo>
                      <a:lnTo>
                        <a:pt x="12" y="6"/>
                      </a:lnTo>
                      <a:lnTo>
                        <a:pt x="11" y="9"/>
                      </a:lnTo>
                      <a:lnTo>
                        <a:pt x="13" y="10"/>
                      </a:lnTo>
                      <a:lnTo>
                        <a:pt x="13" y="11"/>
                      </a:lnTo>
                      <a:lnTo>
                        <a:pt x="10" y="11"/>
                      </a:lnTo>
                      <a:lnTo>
                        <a:pt x="8" y="16"/>
                      </a:lnTo>
                      <a:lnTo>
                        <a:pt x="6" y="15"/>
                      </a:lnTo>
                      <a:lnTo>
                        <a:pt x="8" y="11"/>
                      </a:lnTo>
                      <a:lnTo>
                        <a:pt x="4" y="11"/>
                      </a:lnTo>
                      <a:lnTo>
                        <a:pt x="2" y="15"/>
                      </a:lnTo>
                      <a:lnTo>
                        <a:pt x="0" y="15"/>
                      </a:lnTo>
                      <a:lnTo>
                        <a:pt x="2" y="11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3" y="9"/>
                      </a:lnTo>
                      <a:lnTo>
                        <a:pt x="5" y="5"/>
                      </a:lnTo>
                      <a:lnTo>
                        <a:pt x="2" y="5"/>
                      </a:lnTo>
                      <a:lnTo>
                        <a:pt x="2" y="4"/>
                      </a:lnTo>
                      <a:lnTo>
                        <a:pt x="5" y="4"/>
                      </a:lnTo>
                      <a:lnTo>
                        <a:pt x="7" y="0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5" name="Freeform 403"/>
                <p:cNvSpPr>
                  <a:spLocks/>
                </p:cNvSpPr>
                <p:nvPr/>
              </p:nvSpPr>
              <p:spPr bwMode="auto">
                <a:xfrm>
                  <a:off x="5338" y="2374"/>
                  <a:ext cx="17" cy="17"/>
                </a:xfrm>
                <a:custGeom>
                  <a:avLst/>
                  <a:gdLst>
                    <a:gd name="T0" fmla="*/ 0 w 17"/>
                    <a:gd name="T1" fmla="*/ 14 h 17"/>
                    <a:gd name="T2" fmla="*/ 11 w 17"/>
                    <a:gd name="T3" fmla="*/ 16 h 17"/>
                    <a:gd name="T4" fmla="*/ 16 w 17"/>
                    <a:gd name="T5" fmla="*/ 1 h 17"/>
                    <a:gd name="T6" fmla="*/ 4 w 17"/>
                    <a:gd name="T7" fmla="*/ 0 h 17"/>
                    <a:gd name="T8" fmla="*/ 0 w 17"/>
                    <a:gd name="T9" fmla="*/ 14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17"/>
                    <a:gd name="T16" fmla="*/ 0 h 17"/>
                    <a:gd name="T17" fmla="*/ 17 w 17"/>
                    <a:gd name="T18" fmla="*/ 17 h 17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17" h="17">
                      <a:moveTo>
                        <a:pt x="0" y="14"/>
                      </a:moveTo>
                      <a:lnTo>
                        <a:pt x="11" y="16"/>
                      </a:lnTo>
                      <a:lnTo>
                        <a:pt x="16" y="1"/>
                      </a:lnTo>
                      <a:lnTo>
                        <a:pt x="4" y="0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6" name="Freeform 404"/>
                <p:cNvSpPr>
                  <a:spLocks/>
                </p:cNvSpPr>
                <p:nvPr/>
              </p:nvSpPr>
              <p:spPr bwMode="auto">
                <a:xfrm>
                  <a:off x="5367" y="2373"/>
                  <a:ext cx="17" cy="17"/>
                </a:xfrm>
                <a:custGeom>
                  <a:avLst/>
                  <a:gdLst>
                    <a:gd name="T0" fmla="*/ 0 w 17"/>
                    <a:gd name="T1" fmla="*/ 7 h 17"/>
                    <a:gd name="T2" fmla="*/ 0 w 17"/>
                    <a:gd name="T3" fmla="*/ 6 h 17"/>
                    <a:gd name="T4" fmla="*/ 1 w 17"/>
                    <a:gd name="T5" fmla="*/ 4 h 17"/>
                    <a:gd name="T6" fmla="*/ 1 w 17"/>
                    <a:gd name="T7" fmla="*/ 3 h 17"/>
                    <a:gd name="T8" fmla="*/ 3 w 17"/>
                    <a:gd name="T9" fmla="*/ 2 h 17"/>
                    <a:gd name="T10" fmla="*/ 4 w 17"/>
                    <a:gd name="T11" fmla="*/ 1 h 17"/>
                    <a:gd name="T12" fmla="*/ 5 w 17"/>
                    <a:gd name="T13" fmla="*/ 0 h 17"/>
                    <a:gd name="T14" fmla="*/ 7 w 17"/>
                    <a:gd name="T15" fmla="*/ 0 h 17"/>
                    <a:gd name="T16" fmla="*/ 9 w 17"/>
                    <a:gd name="T17" fmla="*/ 0 h 17"/>
                    <a:gd name="T18" fmla="*/ 10 w 17"/>
                    <a:gd name="T19" fmla="*/ 0 h 17"/>
                    <a:gd name="T20" fmla="*/ 11 w 17"/>
                    <a:gd name="T21" fmla="*/ 0 h 17"/>
                    <a:gd name="T22" fmla="*/ 12 w 17"/>
                    <a:gd name="T23" fmla="*/ 0 h 17"/>
                    <a:gd name="T24" fmla="*/ 13 w 17"/>
                    <a:gd name="T25" fmla="*/ 0 h 17"/>
                    <a:gd name="T26" fmla="*/ 13 w 17"/>
                    <a:gd name="T27" fmla="*/ 1 h 17"/>
                    <a:gd name="T28" fmla="*/ 14 w 17"/>
                    <a:gd name="T29" fmla="*/ 1 h 17"/>
                    <a:gd name="T30" fmla="*/ 14 w 17"/>
                    <a:gd name="T31" fmla="*/ 2 h 17"/>
                    <a:gd name="T32" fmla="*/ 15 w 17"/>
                    <a:gd name="T33" fmla="*/ 2 h 17"/>
                    <a:gd name="T34" fmla="*/ 15 w 17"/>
                    <a:gd name="T35" fmla="*/ 3 h 17"/>
                    <a:gd name="T36" fmla="*/ 15 w 17"/>
                    <a:gd name="T37" fmla="*/ 4 h 17"/>
                    <a:gd name="T38" fmla="*/ 15 w 17"/>
                    <a:gd name="T39" fmla="*/ 5 h 17"/>
                    <a:gd name="T40" fmla="*/ 16 w 17"/>
                    <a:gd name="T41" fmla="*/ 6 h 17"/>
                    <a:gd name="T42" fmla="*/ 16 w 17"/>
                    <a:gd name="T43" fmla="*/ 7 h 17"/>
                    <a:gd name="T44" fmla="*/ 15 w 17"/>
                    <a:gd name="T45" fmla="*/ 7 h 17"/>
                    <a:gd name="T46" fmla="*/ 15 w 17"/>
                    <a:gd name="T47" fmla="*/ 8 h 17"/>
                    <a:gd name="T48" fmla="*/ 15 w 17"/>
                    <a:gd name="T49" fmla="*/ 10 h 17"/>
                    <a:gd name="T50" fmla="*/ 14 w 17"/>
                    <a:gd name="T51" fmla="*/ 11 h 17"/>
                    <a:gd name="T52" fmla="*/ 13 w 17"/>
                    <a:gd name="T53" fmla="*/ 12 h 17"/>
                    <a:gd name="T54" fmla="*/ 12 w 17"/>
                    <a:gd name="T55" fmla="*/ 13 h 17"/>
                    <a:gd name="T56" fmla="*/ 11 w 17"/>
                    <a:gd name="T57" fmla="*/ 14 h 17"/>
                    <a:gd name="T58" fmla="*/ 9 w 17"/>
                    <a:gd name="T59" fmla="*/ 15 h 17"/>
                    <a:gd name="T60" fmla="*/ 8 w 17"/>
                    <a:gd name="T61" fmla="*/ 16 h 17"/>
                    <a:gd name="T62" fmla="*/ 6 w 17"/>
                    <a:gd name="T63" fmla="*/ 16 h 17"/>
                    <a:gd name="T64" fmla="*/ 4 w 17"/>
                    <a:gd name="T65" fmla="*/ 15 h 17"/>
                    <a:gd name="T66" fmla="*/ 2 w 17"/>
                    <a:gd name="T67" fmla="*/ 15 h 17"/>
                    <a:gd name="T68" fmla="*/ 1 w 17"/>
                    <a:gd name="T69" fmla="*/ 14 h 17"/>
                    <a:gd name="T70" fmla="*/ 0 w 17"/>
                    <a:gd name="T71" fmla="*/ 13 h 17"/>
                    <a:gd name="T72" fmla="*/ 0 w 17"/>
                    <a:gd name="T73" fmla="*/ 11 h 17"/>
                    <a:gd name="T74" fmla="*/ 0 w 17"/>
                    <a:gd name="T75" fmla="*/ 10 h 17"/>
                    <a:gd name="T76" fmla="*/ 0 w 17"/>
                    <a:gd name="T77" fmla="*/ 9 h 17"/>
                    <a:gd name="T78" fmla="*/ 0 w 17"/>
                    <a:gd name="T79" fmla="*/ 7 h 1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w 17"/>
                    <a:gd name="T121" fmla="*/ 0 h 17"/>
                    <a:gd name="T122" fmla="*/ 17 w 17"/>
                    <a:gd name="T123" fmla="*/ 17 h 17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T120" t="T121" r="T122" b="T123"/>
                  <a:pathLst>
                    <a:path w="17" h="17">
                      <a:moveTo>
                        <a:pt x="0" y="7"/>
                      </a:moveTo>
                      <a:lnTo>
                        <a:pt x="0" y="6"/>
                      </a:lnTo>
                      <a:lnTo>
                        <a:pt x="1" y="4"/>
                      </a:lnTo>
                      <a:lnTo>
                        <a:pt x="1" y="3"/>
                      </a:lnTo>
                      <a:lnTo>
                        <a:pt x="3" y="2"/>
                      </a:lnTo>
                      <a:lnTo>
                        <a:pt x="4" y="1"/>
                      </a:ln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10" y="0"/>
                      </a:lnTo>
                      <a:lnTo>
                        <a:pt x="11" y="0"/>
                      </a:lnTo>
                      <a:lnTo>
                        <a:pt x="12" y="0"/>
                      </a:lnTo>
                      <a:lnTo>
                        <a:pt x="13" y="0"/>
                      </a:lnTo>
                      <a:lnTo>
                        <a:pt x="13" y="1"/>
                      </a:lnTo>
                      <a:lnTo>
                        <a:pt x="14" y="1"/>
                      </a:lnTo>
                      <a:lnTo>
                        <a:pt x="14" y="2"/>
                      </a:lnTo>
                      <a:lnTo>
                        <a:pt x="15" y="2"/>
                      </a:lnTo>
                      <a:lnTo>
                        <a:pt x="15" y="3"/>
                      </a:lnTo>
                      <a:lnTo>
                        <a:pt x="15" y="4"/>
                      </a:lnTo>
                      <a:lnTo>
                        <a:pt x="15" y="5"/>
                      </a:lnTo>
                      <a:lnTo>
                        <a:pt x="16" y="6"/>
                      </a:lnTo>
                      <a:lnTo>
                        <a:pt x="16" y="7"/>
                      </a:lnTo>
                      <a:lnTo>
                        <a:pt x="15" y="7"/>
                      </a:lnTo>
                      <a:lnTo>
                        <a:pt x="15" y="8"/>
                      </a:lnTo>
                      <a:lnTo>
                        <a:pt x="15" y="10"/>
                      </a:lnTo>
                      <a:lnTo>
                        <a:pt x="14" y="11"/>
                      </a:lnTo>
                      <a:lnTo>
                        <a:pt x="13" y="12"/>
                      </a:lnTo>
                      <a:lnTo>
                        <a:pt x="12" y="13"/>
                      </a:lnTo>
                      <a:lnTo>
                        <a:pt x="11" y="14"/>
                      </a:lnTo>
                      <a:lnTo>
                        <a:pt x="9" y="15"/>
                      </a:lnTo>
                      <a:lnTo>
                        <a:pt x="8" y="16"/>
                      </a:lnTo>
                      <a:lnTo>
                        <a:pt x="6" y="16"/>
                      </a:lnTo>
                      <a:lnTo>
                        <a:pt x="4" y="15"/>
                      </a:lnTo>
                      <a:lnTo>
                        <a:pt x="2" y="15"/>
                      </a:lnTo>
                      <a:lnTo>
                        <a:pt x="1" y="14"/>
                      </a:lnTo>
                      <a:lnTo>
                        <a:pt x="0" y="13"/>
                      </a:lnTo>
                      <a:lnTo>
                        <a:pt x="0" y="11"/>
                      </a:lnTo>
                      <a:lnTo>
                        <a:pt x="0" y="10"/>
                      </a:lnTo>
                      <a:lnTo>
                        <a:pt x="0" y="9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7" name="Freeform 405"/>
                <p:cNvSpPr>
                  <a:spLocks/>
                </p:cNvSpPr>
                <p:nvPr/>
              </p:nvSpPr>
              <p:spPr bwMode="auto">
                <a:xfrm>
                  <a:off x="5369" y="2374"/>
                  <a:ext cx="17" cy="17"/>
                </a:xfrm>
                <a:custGeom>
                  <a:avLst/>
                  <a:gdLst>
                    <a:gd name="T0" fmla="*/ 16 w 17"/>
                    <a:gd name="T1" fmla="*/ 8 h 17"/>
                    <a:gd name="T2" fmla="*/ 16 w 17"/>
                    <a:gd name="T3" fmla="*/ 7 h 17"/>
                    <a:gd name="T4" fmla="*/ 16 w 17"/>
                    <a:gd name="T5" fmla="*/ 6 h 17"/>
                    <a:gd name="T6" fmla="*/ 16 w 17"/>
                    <a:gd name="T7" fmla="*/ 4 h 17"/>
                    <a:gd name="T8" fmla="*/ 16 w 17"/>
                    <a:gd name="T9" fmla="*/ 3 h 17"/>
                    <a:gd name="T10" fmla="*/ 15 w 17"/>
                    <a:gd name="T11" fmla="*/ 1 h 17"/>
                    <a:gd name="T12" fmla="*/ 14 w 17"/>
                    <a:gd name="T13" fmla="*/ 0 h 17"/>
                    <a:gd name="T14" fmla="*/ 12 w 17"/>
                    <a:gd name="T15" fmla="*/ 0 h 17"/>
                    <a:gd name="T16" fmla="*/ 10 w 17"/>
                    <a:gd name="T17" fmla="*/ 0 h 17"/>
                    <a:gd name="T18" fmla="*/ 7 w 17"/>
                    <a:gd name="T19" fmla="*/ 0 h 17"/>
                    <a:gd name="T20" fmla="*/ 5 w 17"/>
                    <a:gd name="T21" fmla="*/ 0 h 17"/>
                    <a:gd name="T22" fmla="*/ 4 w 17"/>
                    <a:gd name="T23" fmla="*/ 1 h 17"/>
                    <a:gd name="T24" fmla="*/ 2 w 17"/>
                    <a:gd name="T25" fmla="*/ 2 h 17"/>
                    <a:gd name="T26" fmla="*/ 1 w 17"/>
                    <a:gd name="T27" fmla="*/ 3 h 17"/>
                    <a:gd name="T28" fmla="*/ 1 w 17"/>
                    <a:gd name="T29" fmla="*/ 4 h 17"/>
                    <a:gd name="T30" fmla="*/ 0 w 17"/>
                    <a:gd name="T31" fmla="*/ 6 h 17"/>
                    <a:gd name="T32" fmla="*/ 0 w 17"/>
                    <a:gd name="T33" fmla="*/ 7 h 17"/>
                    <a:gd name="T34" fmla="*/ 0 w 17"/>
                    <a:gd name="T35" fmla="*/ 8 h 17"/>
                    <a:gd name="T36" fmla="*/ 0 w 17"/>
                    <a:gd name="T37" fmla="*/ 10 h 17"/>
                    <a:gd name="T38" fmla="*/ 0 w 17"/>
                    <a:gd name="T39" fmla="*/ 11 h 17"/>
                    <a:gd name="T40" fmla="*/ 0 w 17"/>
                    <a:gd name="T41" fmla="*/ 12 h 17"/>
                    <a:gd name="T42" fmla="*/ 1 w 17"/>
                    <a:gd name="T43" fmla="*/ 14 h 17"/>
                    <a:gd name="T44" fmla="*/ 3 w 17"/>
                    <a:gd name="T45" fmla="*/ 15 h 17"/>
                    <a:gd name="T46" fmla="*/ 5 w 17"/>
                    <a:gd name="T47" fmla="*/ 16 h 17"/>
                    <a:gd name="T48" fmla="*/ 8 w 17"/>
                    <a:gd name="T49" fmla="*/ 15 h 17"/>
                    <a:gd name="T50" fmla="*/ 10 w 17"/>
                    <a:gd name="T51" fmla="*/ 15 h 17"/>
                    <a:gd name="T52" fmla="*/ 12 w 17"/>
                    <a:gd name="T53" fmla="*/ 14 h 17"/>
                    <a:gd name="T54" fmla="*/ 13 w 17"/>
                    <a:gd name="T55" fmla="*/ 13 h 17"/>
                    <a:gd name="T56" fmla="*/ 14 w 17"/>
                    <a:gd name="T57" fmla="*/ 12 h 17"/>
                    <a:gd name="T58" fmla="*/ 15 w 17"/>
                    <a:gd name="T59" fmla="*/ 11 h 17"/>
                    <a:gd name="T60" fmla="*/ 15 w 17"/>
                    <a:gd name="T61" fmla="*/ 10 h 17"/>
                    <a:gd name="T62" fmla="*/ 16 w 17"/>
                    <a:gd name="T63" fmla="*/ 8 h 17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w 17"/>
                    <a:gd name="T97" fmla="*/ 0 h 17"/>
                    <a:gd name="T98" fmla="*/ 17 w 17"/>
                    <a:gd name="T99" fmla="*/ 17 h 17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T96" t="T97" r="T98" b="T99"/>
                  <a:pathLst>
                    <a:path w="17" h="17">
                      <a:moveTo>
                        <a:pt x="16" y="8"/>
                      </a:moveTo>
                      <a:lnTo>
                        <a:pt x="16" y="7"/>
                      </a:lnTo>
                      <a:lnTo>
                        <a:pt x="16" y="6"/>
                      </a:lnTo>
                      <a:lnTo>
                        <a:pt x="16" y="4"/>
                      </a:lnTo>
                      <a:lnTo>
                        <a:pt x="16" y="3"/>
                      </a:lnTo>
                      <a:lnTo>
                        <a:pt x="15" y="1"/>
                      </a:lnTo>
                      <a:lnTo>
                        <a:pt x="14" y="0"/>
                      </a:lnTo>
                      <a:lnTo>
                        <a:pt x="12" y="0"/>
                      </a:lnTo>
                      <a:lnTo>
                        <a:pt x="10" y="0"/>
                      </a:lnTo>
                      <a:lnTo>
                        <a:pt x="7" y="0"/>
                      </a:lnTo>
                      <a:lnTo>
                        <a:pt x="5" y="0"/>
                      </a:lnTo>
                      <a:lnTo>
                        <a:pt x="4" y="1"/>
                      </a:lnTo>
                      <a:lnTo>
                        <a:pt x="2" y="2"/>
                      </a:lnTo>
                      <a:lnTo>
                        <a:pt x="1" y="3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0" y="7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0" y="11"/>
                      </a:lnTo>
                      <a:lnTo>
                        <a:pt x="0" y="12"/>
                      </a:lnTo>
                      <a:lnTo>
                        <a:pt x="1" y="14"/>
                      </a:lnTo>
                      <a:lnTo>
                        <a:pt x="3" y="15"/>
                      </a:lnTo>
                      <a:lnTo>
                        <a:pt x="5" y="16"/>
                      </a:lnTo>
                      <a:lnTo>
                        <a:pt x="8" y="15"/>
                      </a:lnTo>
                      <a:lnTo>
                        <a:pt x="10" y="15"/>
                      </a:lnTo>
                      <a:lnTo>
                        <a:pt x="12" y="14"/>
                      </a:lnTo>
                      <a:lnTo>
                        <a:pt x="13" y="13"/>
                      </a:lnTo>
                      <a:lnTo>
                        <a:pt x="14" y="12"/>
                      </a:lnTo>
                      <a:lnTo>
                        <a:pt x="15" y="11"/>
                      </a:lnTo>
                      <a:lnTo>
                        <a:pt x="15" y="10"/>
                      </a:lnTo>
                      <a:lnTo>
                        <a:pt x="16" y="8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8" name="Freeform 406"/>
                <p:cNvSpPr>
                  <a:spLocks/>
                </p:cNvSpPr>
                <p:nvPr/>
              </p:nvSpPr>
              <p:spPr bwMode="auto">
                <a:xfrm>
                  <a:off x="5397" y="2375"/>
                  <a:ext cx="17" cy="17"/>
                </a:xfrm>
                <a:custGeom>
                  <a:avLst/>
                  <a:gdLst>
                    <a:gd name="T0" fmla="*/ 8 w 17"/>
                    <a:gd name="T1" fmla="*/ 9 h 17"/>
                    <a:gd name="T2" fmla="*/ 7 w 17"/>
                    <a:gd name="T3" fmla="*/ 16 h 17"/>
                    <a:gd name="T4" fmla="*/ 5 w 17"/>
                    <a:gd name="T5" fmla="*/ 16 h 17"/>
                    <a:gd name="T6" fmla="*/ 6 w 17"/>
                    <a:gd name="T7" fmla="*/ 9 h 17"/>
                    <a:gd name="T8" fmla="*/ 0 w 17"/>
                    <a:gd name="T9" fmla="*/ 12 h 17"/>
                    <a:gd name="T10" fmla="*/ 0 w 17"/>
                    <a:gd name="T11" fmla="*/ 10 h 17"/>
                    <a:gd name="T12" fmla="*/ 6 w 17"/>
                    <a:gd name="T13" fmla="*/ 8 h 17"/>
                    <a:gd name="T14" fmla="*/ 0 w 17"/>
                    <a:gd name="T15" fmla="*/ 4 h 17"/>
                    <a:gd name="T16" fmla="*/ 2 w 17"/>
                    <a:gd name="T17" fmla="*/ 2 h 17"/>
                    <a:gd name="T18" fmla="*/ 7 w 17"/>
                    <a:gd name="T19" fmla="*/ 6 h 17"/>
                    <a:gd name="T20" fmla="*/ 8 w 17"/>
                    <a:gd name="T21" fmla="*/ 0 h 17"/>
                    <a:gd name="T22" fmla="*/ 9 w 17"/>
                    <a:gd name="T23" fmla="*/ 0 h 17"/>
                    <a:gd name="T24" fmla="*/ 8 w 17"/>
                    <a:gd name="T25" fmla="*/ 6 h 17"/>
                    <a:gd name="T26" fmla="*/ 15 w 17"/>
                    <a:gd name="T27" fmla="*/ 3 h 17"/>
                    <a:gd name="T28" fmla="*/ 16 w 17"/>
                    <a:gd name="T29" fmla="*/ 5 h 17"/>
                    <a:gd name="T30" fmla="*/ 8 w 17"/>
                    <a:gd name="T31" fmla="*/ 8 h 17"/>
                    <a:gd name="T32" fmla="*/ 14 w 17"/>
                    <a:gd name="T33" fmla="*/ 11 h 17"/>
                    <a:gd name="T34" fmla="*/ 13 w 17"/>
                    <a:gd name="T35" fmla="*/ 13 h 17"/>
                    <a:gd name="T36" fmla="*/ 8 w 17"/>
                    <a:gd name="T37" fmla="*/ 9 h 1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w 17"/>
                    <a:gd name="T58" fmla="*/ 0 h 17"/>
                    <a:gd name="T59" fmla="*/ 17 w 17"/>
                    <a:gd name="T60" fmla="*/ 17 h 17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T57" t="T58" r="T59" b="T60"/>
                  <a:pathLst>
                    <a:path w="17" h="17">
                      <a:moveTo>
                        <a:pt x="8" y="9"/>
                      </a:moveTo>
                      <a:lnTo>
                        <a:pt x="7" y="16"/>
                      </a:lnTo>
                      <a:lnTo>
                        <a:pt x="5" y="16"/>
                      </a:lnTo>
                      <a:lnTo>
                        <a:pt x="6" y="9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6" y="8"/>
                      </a:lnTo>
                      <a:lnTo>
                        <a:pt x="0" y="4"/>
                      </a:lnTo>
                      <a:lnTo>
                        <a:pt x="2" y="2"/>
                      </a:lnTo>
                      <a:lnTo>
                        <a:pt x="7" y="6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8" y="6"/>
                      </a:lnTo>
                      <a:lnTo>
                        <a:pt x="15" y="3"/>
                      </a:lnTo>
                      <a:lnTo>
                        <a:pt x="16" y="5"/>
                      </a:lnTo>
                      <a:lnTo>
                        <a:pt x="8" y="8"/>
                      </a:lnTo>
                      <a:lnTo>
                        <a:pt x="14" y="11"/>
                      </a:lnTo>
                      <a:lnTo>
                        <a:pt x="13" y="13"/>
                      </a:lnTo>
                      <a:lnTo>
                        <a:pt x="8" y="9"/>
                      </a:lnTo>
                    </a:path>
                  </a:pathLst>
                </a:custGeom>
                <a:solidFill>
                  <a:srgbClr val="000000"/>
                </a:solidFill>
                <a:ln w="9525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29" name="Freeform 407"/>
                <p:cNvSpPr>
                  <a:spLocks/>
                </p:cNvSpPr>
                <p:nvPr/>
              </p:nvSpPr>
              <p:spPr bwMode="auto">
                <a:xfrm>
                  <a:off x="5317" y="2151"/>
                  <a:ext cx="70" cy="72"/>
                </a:xfrm>
                <a:custGeom>
                  <a:avLst/>
                  <a:gdLst>
                    <a:gd name="T0" fmla="*/ 0 w 70"/>
                    <a:gd name="T1" fmla="*/ 69 h 72"/>
                    <a:gd name="T2" fmla="*/ 0 w 70"/>
                    <a:gd name="T3" fmla="*/ 67 h 72"/>
                    <a:gd name="T4" fmla="*/ 1 w 70"/>
                    <a:gd name="T5" fmla="*/ 65 h 72"/>
                    <a:gd name="T6" fmla="*/ 1 w 70"/>
                    <a:gd name="T7" fmla="*/ 63 h 72"/>
                    <a:gd name="T8" fmla="*/ 2 w 70"/>
                    <a:gd name="T9" fmla="*/ 61 h 72"/>
                    <a:gd name="T10" fmla="*/ 3 w 70"/>
                    <a:gd name="T11" fmla="*/ 59 h 72"/>
                    <a:gd name="T12" fmla="*/ 4 w 70"/>
                    <a:gd name="T13" fmla="*/ 57 h 72"/>
                    <a:gd name="T14" fmla="*/ 4 w 70"/>
                    <a:gd name="T15" fmla="*/ 54 h 72"/>
                    <a:gd name="T16" fmla="*/ 5 w 70"/>
                    <a:gd name="T17" fmla="*/ 52 h 72"/>
                    <a:gd name="T18" fmla="*/ 6 w 70"/>
                    <a:gd name="T19" fmla="*/ 50 h 72"/>
                    <a:gd name="T20" fmla="*/ 6 w 70"/>
                    <a:gd name="T21" fmla="*/ 48 h 72"/>
                    <a:gd name="T22" fmla="*/ 7 w 70"/>
                    <a:gd name="T23" fmla="*/ 46 h 72"/>
                    <a:gd name="T24" fmla="*/ 8 w 70"/>
                    <a:gd name="T25" fmla="*/ 44 h 72"/>
                    <a:gd name="T26" fmla="*/ 9 w 70"/>
                    <a:gd name="T27" fmla="*/ 42 h 72"/>
                    <a:gd name="T28" fmla="*/ 9 w 70"/>
                    <a:gd name="T29" fmla="*/ 40 h 72"/>
                    <a:gd name="T30" fmla="*/ 10 w 70"/>
                    <a:gd name="T31" fmla="*/ 38 h 72"/>
                    <a:gd name="T32" fmla="*/ 11 w 70"/>
                    <a:gd name="T33" fmla="*/ 36 h 72"/>
                    <a:gd name="T34" fmla="*/ 13 w 70"/>
                    <a:gd name="T35" fmla="*/ 34 h 72"/>
                    <a:gd name="T36" fmla="*/ 14 w 70"/>
                    <a:gd name="T37" fmla="*/ 32 h 72"/>
                    <a:gd name="T38" fmla="*/ 16 w 70"/>
                    <a:gd name="T39" fmla="*/ 31 h 72"/>
                    <a:gd name="T40" fmla="*/ 18 w 70"/>
                    <a:gd name="T41" fmla="*/ 30 h 72"/>
                    <a:gd name="T42" fmla="*/ 20 w 70"/>
                    <a:gd name="T43" fmla="*/ 29 h 72"/>
                    <a:gd name="T44" fmla="*/ 22 w 70"/>
                    <a:gd name="T45" fmla="*/ 30 h 72"/>
                    <a:gd name="T46" fmla="*/ 24 w 70"/>
                    <a:gd name="T47" fmla="*/ 30 h 72"/>
                    <a:gd name="T48" fmla="*/ 27 w 70"/>
                    <a:gd name="T49" fmla="*/ 31 h 72"/>
                    <a:gd name="T50" fmla="*/ 29 w 70"/>
                    <a:gd name="T51" fmla="*/ 32 h 72"/>
                    <a:gd name="T52" fmla="*/ 31 w 70"/>
                    <a:gd name="T53" fmla="*/ 33 h 72"/>
                    <a:gd name="T54" fmla="*/ 34 w 70"/>
                    <a:gd name="T55" fmla="*/ 34 h 72"/>
                    <a:gd name="T56" fmla="*/ 36 w 70"/>
                    <a:gd name="T57" fmla="*/ 36 h 72"/>
                    <a:gd name="T58" fmla="*/ 37 w 70"/>
                    <a:gd name="T59" fmla="*/ 38 h 72"/>
                    <a:gd name="T60" fmla="*/ 39 w 70"/>
                    <a:gd name="T61" fmla="*/ 41 h 72"/>
                    <a:gd name="T62" fmla="*/ 41 w 70"/>
                    <a:gd name="T63" fmla="*/ 43 h 72"/>
                    <a:gd name="T64" fmla="*/ 42 w 70"/>
                    <a:gd name="T65" fmla="*/ 43 h 72"/>
                    <a:gd name="T66" fmla="*/ 44 w 70"/>
                    <a:gd name="T67" fmla="*/ 40 h 72"/>
                    <a:gd name="T68" fmla="*/ 46 w 70"/>
                    <a:gd name="T69" fmla="*/ 37 h 72"/>
                    <a:gd name="T70" fmla="*/ 47 w 70"/>
                    <a:gd name="T71" fmla="*/ 34 h 72"/>
                    <a:gd name="T72" fmla="*/ 49 w 70"/>
                    <a:gd name="T73" fmla="*/ 32 h 72"/>
                    <a:gd name="T74" fmla="*/ 51 w 70"/>
                    <a:gd name="T75" fmla="*/ 29 h 72"/>
                    <a:gd name="T76" fmla="*/ 52 w 70"/>
                    <a:gd name="T77" fmla="*/ 26 h 72"/>
                    <a:gd name="T78" fmla="*/ 54 w 70"/>
                    <a:gd name="T79" fmla="*/ 23 h 72"/>
                    <a:gd name="T80" fmla="*/ 56 w 70"/>
                    <a:gd name="T81" fmla="*/ 20 h 72"/>
                    <a:gd name="T82" fmla="*/ 58 w 70"/>
                    <a:gd name="T83" fmla="*/ 18 h 72"/>
                    <a:gd name="T84" fmla="*/ 60 w 70"/>
                    <a:gd name="T85" fmla="*/ 15 h 72"/>
                    <a:gd name="T86" fmla="*/ 61 w 70"/>
                    <a:gd name="T87" fmla="*/ 12 h 72"/>
                    <a:gd name="T88" fmla="*/ 63 w 70"/>
                    <a:gd name="T89" fmla="*/ 9 h 72"/>
                    <a:gd name="T90" fmla="*/ 65 w 70"/>
                    <a:gd name="T91" fmla="*/ 6 h 72"/>
                    <a:gd name="T92" fmla="*/ 66 w 70"/>
                    <a:gd name="T93" fmla="*/ 4 h 72"/>
                    <a:gd name="T94" fmla="*/ 67 w 70"/>
                    <a:gd name="T95" fmla="*/ 1 h 72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w 70"/>
                    <a:gd name="T145" fmla="*/ 0 h 72"/>
                    <a:gd name="T146" fmla="*/ 70 w 70"/>
                    <a:gd name="T147" fmla="*/ 72 h 72"/>
                  </a:gdLst>
                  <a:ahLst/>
                  <a:cxnLst>
                    <a:cxn ang="T96">
                      <a:pos x="T0" y="T1"/>
                    </a:cxn>
                    <a:cxn ang="T97">
                      <a:pos x="T2" y="T3"/>
                    </a:cxn>
                    <a:cxn ang="T98">
                      <a:pos x="T4" y="T5"/>
                    </a:cxn>
                    <a:cxn ang="T99">
                      <a:pos x="T6" y="T7"/>
                    </a:cxn>
                    <a:cxn ang="T100">
                      <a:pos x="T8" y="T9"/>
                    </a:cxn>
                    <a:cxn ang="T101">
                      <a:pos x="T10" y="T11"/>
                    </a:cxn>
                    <a:cxn ang="T102">
                      <a:pos x="T12" y="T13"/>
                    </a:cxn>
                    <a:cxn ang="T103">
                      <a:pos x="T14" y="T15"/>
                    </a:cxn>
                    <a:cxn ang="T104">
                      <a:pos x="T16" y="T17"/>
                    </a:cxn>
                    <a:cxn ang="T105">
                      <a:pos x="T18" y="T19"/>
                    </a:cxn>
                    <a:cxn ang="T106">
                      <a:pos x="T20" y="T21"/>
                    </a:cxn>
                    <a:cxn ang="T107">
                      <a:pos x="T22" y="T23"/>
                    </a:cxn>
                    <a:cxn ang="T108">
                      <a:pos x="T24" y="T25"/>
                    </a:cxn>
                    <a:cxn ang="T109">
                      <a:pos x="T26" y="T27"/>
                    </a:cxn>
                    <a:cxn ang="T110">
                      <a:pos x="T28" y="T29"/>
                    </a:cxn>
                    <a:cxn ang="T111">
                      <a:pos x="T30" y="T31"/>
                    </a:cxn>
                    <a:cxn ang="T112">
                      <a:pos x="T32" y="T33"/>
                    </a:cxn>
                    <a:cxn ang="T113">
                      <a:pos x="T34" y="T35"/>
                    </a:cxn>
                    <a:cxn ang="T114">
                      <a:pos x="T36" y="T37"/>
                    </a:cxn>
                    <a:cxn ang="T115">
                      <a:pos x="T38" y="T39"/>
                    </a:cxn>
                    <a:cxn ang="T116">
                      <a:pos x="T40" y="T41"/>
                    </a:cxn>
                    <a:cxn ang="T117">
                      <a:pos x="T42" y="T43"/>
                    </a:cxn>
                    <a:cxn ang="T118">
                      <a:pos x="T44" y="T45"/>
                    </a:cxn>
                    <a:cxn ang="T119">
                      <a:pos x="T46" y="T47"/>
                    </a:cxn>
                    <a:cxn ang="T120">
                      <a:pos x="T48" y="T49"/>
                    </a:cxn>
                    <a:cxn ang="T121">
                      <a:pos x="T50" y="T51"/>
                    </a:cxn>
                    <a:cxn ang="T122">
                      <a:pos x="T52" y="T53"/>
                    </a:cxn>
                    <a:cxn ang="T123">
                      <a:pos x="T54" y="T55"/>
                    </a:cxn>
                    <a:cxn ang="T124">
                      <a:pos x="T56" y="T57"/>
                    </a:cxn>
                    <a:cxn ang="T125">
                      <a:pos x="T58" y="T59"/>
                    </a:cxn>
                    <a:cxn ang="T126">
                      <a:pos x="T60" y="T61"/>
                    </a:cxn>
                    <a:cxn ang="T127">
                      <a:pos x="T62" y="T63"/>
                    </a:cxn>
                    <a:cxn ang="T128">
                      <a:pos x="T64" y="T65"/>
                    </a:cxn>
                    <a:cxn ang="T129">
                      <a:pos x="T66" y="T67"/>
                    </a:cxn>
                    <a:cxn ang="T130">
                      <a:pos x="T68" y="T69"/>
                    </a:cxn>
                    <a:cxn ang="T131">
                      <a:pos x="T70" y="T71"/>
                    </a:cxn>
                    <a:cxn ang="T132">
                      <a:pos x="T72" y="T73"/>
                    </a:cxn>
                    <a:cxn ang="T133">
                      <a:pos x="T74" y="T75"/>
                    </a:cxn>
                    <a:cxn ang="T134">
                      <a:pos x="T76" y="T77"/>
                    </a:cxn>
                    <a:cxn ang="T135">
                      <a:pos x="T78" y="T79"/>
                    </a:cxn>
                    <a:cxn ang="T136">
                      <a:pos x="T80" y="T81"/>
                    </a:cxn>
                    <a:cxn ang="T137">
                      <a:pos x="T82" y="T83"/>
                    </a:cxn>
                    <a:cxn ang="T138">
                      <a:pos x="T84" y="T85"/>
                    </a:cxn>
                    <a:cxn ang="T139">
                      <a:pos x="T86" y="T87"/>
                    </a:cxn>
                    <a:cxn ang="T140">
                      <a:pos x="T88" y="T89"/>
                    </a:cxn>
                    <a:cxn ang="T141">
                      <a:pos x="T90" y="T91"/>
                    </a:cxn>
                    <a:cxn ang="T142">
                      <a:pos x="T92" y="T93"/>
                    </a:cxn>
                    <a:cxn ang="T143">
                      <a:pos x="T94" y="T95"/>
                    </a:cxn>
                  </a:cxnLst>
                  <a:rect l="T144" t="T145" r="T146" b="T147"/>
                  <a:pathLst>
                    <a:path w="70" h="72">
                      <a:moveTo>
                        <a:pt x="0" y="71"/>
                      </a:moveTo>
                      <a:lnTo>
                        <a:pt x="0" y="69"/>
                      </a:lnTo>
                      <a:lnTo>
                        <a:pt x="0" y="68"/>
                      </a:lnTo>
                      <a:lnTo>
                        <a:pt x="0" y="67"/>
                      </a:lnTo>
                      <a:lnTo>
                        <a:pt x="1" y="66"/>
                      </a:lnTo>
                      <a:lnTo>
                        <a:pt x="1" y="65"/>
                      </a:lnTo>
                      <a:lnTo>
                        <a:pt x="1" y="64"/>
                      </a:lnTo>
                      <a:lnTo>
                        <a:pt x="1" y="63"/>
                      </a:lnTo>
                      <a:lnTo>
                        <a:pt x="2" y="61"/>
                      </a:lnTo>
                      <a:lnTo>
                        <a:pt x="3" y="60"/>
                      </a:lnTo>
                      <a:lnTo>
                        <a:pt x="3" y="59"/>
                      </a:lnTo>
                      <a:lnTo>
                        <a:pt x="3" y="58"/>
                      </a:lnTo>
                      <a:lnTo>
                        <a:pt x="4" y="57"/>
                      </a:lnTo>
                      <a:lnTo>
                        <a:pt x="4" y="55"/>
                      </a:lnTo>
                      <a:lnTo>
                        <a:pt x="4" y="54"/>
                      </a:lnTo>
                      <a:lnTo>
                        <a:pt x="5" y="52"/>
                      </a:lnTo>
                      <a:lnTo>
                        <a:pt x="6" y="50"/>
                      </a:lnTo>
                      <a:lnTo>
                        <a:pt x="6" y="49"/>
                      </a:lnTo>
                      <a:lnTo>
                        <a:pt x="6" y="48"/>
                      </a:lnTo>
                      <a:lnTo>
                        <a:pt x="7" y="48"/>
                      </a:lnTo>
                      <a:lnTo>
                        <a:pt x="7" y="46"/>
                      </a:lnTo>
                      <a:lnTo>
                        <a:pt x="8" y="45"/>
                      </a:lnTo>
                      <a:lnTo>
                        <a:pt x="8" y="44"/>
                      </a:lnTo>
                      <a:lnTo>
                        <a:pt x="8" y="43"/>
                      </a:lnTo>
                      <a:lnTo>
                        <a:pt x="9" y="42"/>
                      </a:lnTo>
                      <a:lnTo>
                        <a:pt x="9" y="41"/>
                      </a:lnTo>
                      <a:lnTo>
                        <a:pt x="9" y="40"/>
                      </a:lnTo>
                      <a:lnTo>
                        <a:pt x="10" y="39"/>
                      </a:lnTo>
                      <a:lnTo>
                        <a:pt x="10" y="38"/>
                      </a:lnTo>
                      <a:lnTo>
                        <a:pt x="11" y="37"/>
                      </a:lnTo>
                      <a:lnTo>
                        <a:pt x="11" y="36"/>
                      </a:lnTo>
                      <a:lnTo>
                        <a:pt x="12" y="34"/>
                      </a:lnTo>
                      <a:lnTo>
                        <a:pt x="13" y="34"/>
                      </a:lnTo>
                      <a:lnTo>
                        <a:pt x="13" y="33"/>
                      </a:lnTo>
                      <a:lnTo>
                        <a:pt x="14" y="32"/>
                      </a:lnTo>
                      <a:lnTo>
                        <a:pt x="15" y="32"/>
                      </a:lnTo>
                      <a:lnTo>
                        <a:pt x="16" y="31"/>
                      </a:lnTo>
                      <a:lnTo>
                        <a:pt x="17" y="30"/>
                      </a:lnTo>
                      <a:lnTo>
                        <a:pt x="18" y="30"/>
                      </a:lnTo>
                      <a:lnTo>
                        <a:pt x="19" y="30"/>
                      </a:lnTo>
                      <a:lnTo>
                        <a:pt x="20" y="29"/>
                      </a:lnTo>
                      <a:lnTo>
                        <a:pt x="21" y="29"/>
                      </a:lnTo>
                      <a:lnTo>
                        <a:pt x="22" y="30"/>
                      </a:lnTo>
                      <a:lnTo>
                        <a:pt x="23" y="30"/>
                      </a:lnTo>
                      <a:lnTo>
                        <a:pt x="24" y="30"/>
                      </a:lnTo>
                      <a:lnTo>
                        <a:pt x="26" y="30"/>
                      </a:lnTo>
                      <a:lnTo>
                        <a:pt x="27" y="31"/>
                      </a:lnTo>
                      <a:lnTo>
                        <a:pt x="28" y="32"/>
                      </a:lnTo>
                      <a:lnTo>
                        <a:pt x="29" y="32"/>
                      </a:lnTo>
                      <a:lnTo>
                        <a:pt x="31" y="32"/>
                      </a:lnTo>
                      <a:lnTo>
                        <a:pt x="31" y="33"/>
                      </a:lnTo>
                      <a:lnTo>
                        <a:pt x="32" y="34"/>
                      </a:lnTo>
                      <a:lnTo>
                        <a:pt x="34" y="34"/>
                      </a:lnTo>
                      <a:lnTo>
                        <a:pt x="34" y="36"/>
                      </a:lnTo>
                      <a:lnTo>
                        <a:pt x="36" y="36"/>
                      </a:lnTo>
                      <a:lnTo>
                        <a:pt x="37" y="37"/>
                      </a:lnTo>
                      <a:lnTo>
                        <a:pt x="37" y="38"/>
                      </a:lnTo>
                      <a:lnTo>
                        <a:pt x="38" y="39"/>
                      </a:lnTo>
                      <a:lnTo>
                        <a:pt x="39" y="41"/>
                      </a:lnTo>
                      <a:lnTo>
                        <a:pt x="40" y="42"/>
                      </a:lnTo>
                      <a:lnTo>
                        <a:pt x="41" y="43"/>
                      </a:lnTo>
                      <a:lnTo>
                        <a:pt x="41" y="44"/>
                      </a:lnTo>
                      <a:lnTo>
                        <a:pt x="42" y="43"/>
                      </a:lnTo>
                      <a:lnTo>
                        <a:pt x="43" y="41"/>
                      </a:lnTo>
                      <a:lnTo>
                        <a:pt x="44" y="40"/>
                      </a:lnTo>
                      <a:lnTo>
                        <a:pt x="45" y="38"/>
                      </a:lnTo>
                      <a:lnTo>
                        <a:pt x="46" y="37"/>
                      </a:lnTo>
                      <a:lnTo>
                        <a:pt x="46" y="36"/>
                      </a:lnTo>
                      <a:lnTo>
                        <a:pt x="47" y="34"/>
                      </a:lnTo>
                      <a:lnTo>
                        <a:pt x="48" y="33"/>
                      </a:lnTo>
                      <a:lnTo>
                        <a:pt x="49" y="32"/>
                      </a:lnTo>
                      <a:lnTo>
                        <a:pt x="50" y="30"/>
                      </a:lnTo>
                      <a:lnTo>
                        <a:pt x="51" y="29"/>
                      </a:lnTo>
                      <a:lnTo>
                        <a:pt x="52" y="27"/>
                      </a:lnTo>
                      <a:lnTo>
                        <a:pt x="52" y="26"/>
                      </a:lnTo>
                      <a:lnTo>
                        <a:pt x="54" y="25"/>
                      </a:lnTo>
                      <a:lnTo>
                        <a:pt x="54" y="23"/>
                      </a:lnTo>
                      <a:lnTo>
                        <a:pt x="55" y="22"/>
                      </a:lnTo>
                      <a:lnTo>
                        <a:pt x="56" y="20"/>
                      </a:lnTo>
                      <a:lnTo>
                        <a:pt x="57" y="19"/>
                      </a:lnTo>
                      <a:lnTo>
                        <a:pt x="58" y="18"/>
                      </a:lnTo>
                      <a:lnTo>
                        <a:pt x="59" y="16"/>
                      </a:lnTo>
                      <a:lnTo>
                        <a:pt x="60" y="15"/>
                      </a:lnTo>
                      <a:lnTo>
                        <a:pt x="60" y="13"/>
                      </a:lnTo>
                      <a:lnTo>
                        <a:pt x="61" y="12"/>
                      </a:lnTo>
                      <a:lnTo>
                        <a:pt x="62" y="11"/>
                      </a:lnTo>
                      <a:lnTo>
                        <a:pt x="63" y="9"/>
                      </a:lnTo>
                      <a:lnTo>
                        <a:pt x="64" y="8"/>
                      </a:lnTo>
                      <a:lnTo>
                        <a:pt x="65" y="6"/>
                      </a:lnTo>
                      <a:lnTo>
                        <a:pt x="65" y="5"/>
                      </a:lnTo>
                      <a:lnTo>
                        <a:pt x="66" y="4"/>
                      </a:lnTo>
                      <a:lnTo>
                        <a:pt x="67" y="2"/>
                      </a:lnTo>
                      <a:lnTo>
                        <a:pt x="67" y="1"/>
                      </a:lnTo>
                      <a:lnTo>
                        <a:pt x="69" y="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30" name="Freeform 408"/>
                <p:cNvSpPr>
                  <a:spLocks/>
                </p:cNvSpPr>
                <p:nvPr/>
              </p:nvSpPr>
              <p:spPr bwMode="auto">
                <a:xfrm>
                  <a:off x="5338" y="2188"/>
                  <a:ext cx="24" cy="34"/>
                </a:xfrm>
                <a:custGeom>
                  <a:avLst/>
                  <a:gdLst>
                    <a:gd name="T0" fmla="*/ 0 w 24"/>
                    <a:gd name="T1" fmla="*/ 0 h 34"/>
                    <a:gd name="T2" fmla="*/ 0 w 24"/>
                    <a:gd name="T3" fmla="*/ 0 h 34"/>
                    <a:gd name="T4" fmla="*/ 1 w 24"/>
                    <a:gd name="T5" fmla="*/ 1 h 34"/>
                    <a:gd name="T6" fmla="*/ 1 w 24"/>
                    <a:gd name="T7" fmla="*/ 2 h 34"/>
                    <a:gd name="T8" fmla="*/ 2 w 24"/>
                    <a:gd name="T9" fmla="*/ 3 h 34"/>
                    <a:gd name="T10" fmla="*/ 3 w 24"/>
                    <a:gd name="T11" fmla="*/ 4 h 34"/>
                    <a:gd name="T12" fmla="*/ 4 w 24"/>
                    <a:gd name="T13" fmla="*/ 5 h 34"/>
                    <a:gd name="T14" fmla="*/ 4 w 24"/>
                    <a:gd name="T15" fmla="*/ 7 h 34"/>
                    <a:gd name="T16" fmla="*/ 5 w 24"/>
                    <a:gd name="T17" fmla="*/ 7 h 34"/>
                    <a:gd name="T18" fmla="*/ 6 w 24"/>
                    <a:gd name="T19" fmla="*/ 9 h 34"/>
                    <a:gd name="T20" fmla="*/ 6 w 24"/>
                    <a:gd name="T21" fmla="*/ 9 h 34"/>
                    <a:gd name="T22" fmla="*/ 8 w 24"/>
                    <a:gd name="T23" fmla="*/ 11 h 34"/>
                    <a:gd name="T24" fmla="*/ 8 w 24"/>
                    <a:gd name="T25" fmla="*/ 11 h 34"/>
                    <a:gd name="T26" fmla="*/ 9 w 24"/>
                    <a:gd name="T27" fmla="*/ 12 h 34"/>
                    <a:gd name="T28" fmla="*/ 9 w 24"/>
                    <a:gd name="T29" fmla="*/ 14 h 34"/>
                    <a:gd name="T30" fmla="*/ 10 w 24"/>
                    <a:gd name="T31" fmla="*/ 14 h 34"/>
                    <a:gd name="T32" fmla="*/ 11 w 24"/>
                    <a:gd name="T33" fmla="*/ 16 h 34"/>
                    <a:gd name="T34" fmla="*/ 12 w 24"/>
                    <a:gd name="T35" fmla="*/ 16 h 34"/>
                    <a:gd name="T36" fmla="*/ 13 w 24"/>
                    <a:gd name="T37" fmla="*/ 18 h 34"/>
                    <a:gd name="T38" fmla="*/ 13 w 24"/>
                    <a:gd name="T39" fmla="*/ 18 h 34"/>
                    <a:gd name="T40" fmla="*/ 14 w 24"/>
                    <a:gd name="T41" fmla="*/ 20 h 34"/>
                    <a:gd name="T42" fmla="*/ 14 w 24"/>
                    <a:gd name="T43" fmla="*/ 21 h 34"/>
                    <a:gd name="T44" fmla="*/ 15 w 24"/>
                    <a:gd name="T45" fmla="*/ 22 h 34"/>
                    <a:gd name="T46" fmla="*/ 16 w 24"/>
                    <a:gd name="T47" fmla="*/ 23 h 34"/>
                    <a:gd name="T48" fmla="*/ 17 w 24"/>
                    <a:gd name="T49" fmla="*/ 23 h 34"/>
                    <a:gd name="T50" fmla="*/ 18 w 24"/>
                    <a:gd name="T51" fmla="*/ 25 h 34"/>
                    <a:gd name="T52" fmla="*/ 18 w 24"/>
                    <a:gd name="T53" fmla="*/ 25 h 34"/>
                    <a:gd name="T54" fmla="*/ 19 w 24"/>
                    <a:gd name="T55" fmla="*/ 27 h 34"/>
                    <a:gd name="T56" fmla="*/ 19 w 24"/>
                    <a:gd name="T57" fmla="*/ 28 h 34"/>
                    <a:gd name="T58" fmla="*/ 20 w 24"/>
                    <a:gd name="T59" fmla="*/ 29 h 34"/>
                    <a:gd name="T60" fmla="*/ 21 w 24"/>
                    <a:gd name="T61" fmla="*/ 30 h 34"/>
                    <a:gd name="T62" fmla="*/ 21 w 24"/>
                    <a:gd name="T63" fmla="*/ 31 h 34"/>
                    <a:gd name="T64" fmla="*/ 23 w 24"/>
                    <a:gd name="T65" fmla="*/ 33 h 34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4"/>
                    <a:gd name="T100" fmla="*/ 0 h 34"/>
                    <a:gd name="T101" fmla="*/ 24 w 24"/>
                    <a:gd name="T102" fmla="*/ 34 h 34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4" h="34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1" y="1"/>
                      </a:lnTo>
                      <a:lnTo>
                        <a:pt x="1" y="2"/>
                      </a:lnTo>
                      <a:lnTo>
                        <a:pt x="2" y="3"/>
                      </a:lnTo>
                      <a:lnTo>
                        <a:pt x="3" y="4"/>
                      </a:lnTo>
                      <a:lnTo>
                        <a:pt x="4" y="5"/>
                      </a:lnTo>
                      <a:lnTo>
                        <a:pt x="4" y="7"/>
                      </a:lnTo>
                      <a:lnTo>
                        <a:pt x="5" y="7"/>
                      </a:lnTo>
                      <a:lnTo>
                        <a:pt x="6" y="9"/>
                      </a:lnTo>
                      <a:lnTo>
                        <a:pt x="8" y="11"/>
                      </a:lnTo>
                      <a:lnTo>
                        <a:pt x="9" y="12"/>
                      </a:lnTo>
                      <a:lnTo>
                        <a:pt x="9" y="14"/>
                      </a:lnTo>
                      <a:lnTo>
                        <a:pt x="10" y="14"/>
                      </a:lnTo>
                      <a:lnTo>
                        <a:pt x="11" y="16"/>
                      </a:lnTo>
                      <a:lnTo>
                        <a:pt x="12" y="16"/>
                      </a:lnTo>
                      <a:lnTo>
                        <a:pt x="13" y="18"/>
                      </a:lnTo>
                      <a:lnTo>
                        <a:pt x="14" y="20"/>
                      </a:lnTo>
                      <a:lnTo>
                        <a:pt x="14" y="21"/>
                      </a:lnTo>
                      <a:lnTo>
                        <a:pt x="15" y="22"/>
                      </a:lnTo>
                      <a:lnTo>
                        <a:pt x="16" y="23"/>
                      </a:lnTo>
                      <a:lnTo>
                        <a:pt x="17" y="23"/>
                      </a:lnTo>
                      <a:lnTo>
                        <a:pt x="18" y="25"/>
                      </a:lnTo>
                      <a:lnTo>
                        <a:pt x="19" y="27"/>
                      </a:lnTo>
                      <a:lnTo>
                        <a:pt x="19" y="28"/>
                      </a:lnTo>
                      <a:lnTo>
                        <a:pt x="20" y="29"/>
                      </a:lnTo>
                      <a:lnTo>
                        <a:pt x="21" y="30"/>
                      </a:lnTo>
                      <a:lnTo>
                        <a:pt x="21" y="31"/>
                      </a:lnTo>
                      <a:lnTo>
                        <a:pt x="23" y="33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31" name="Freeform 409"/>
                <p:cNvSpPr>
                  <a:spLocks/>
                </p:cNvSpPr>
                <p:nvPr/>
              </p:nvSpPr>
              <p:spPr bwMode="auto">
                <a:xfrm>
                  <a:off x="5270" y="2114"/>
                  <a:ext cx="74" cy="271"/>
                </a:xfrm>
                <a:custGeom>
                  <a:avLst/>
                  <a:gdLst>
                    <a:gd name="T0" fmla="*/ 73 w 74"/>
                    <a:gd name="T1" fmla="*/ 0 h 271"/>
                    <a:gd name="T2" fmla="*/ 69 w 74"/>
                    <a:gd name="T3" fmla="*/ 7 h 271"/>
                    <a:gd name="T4" fmla="*/ 65 w 74"/>
                    <a:gd name="T5" fmla="*/ 15 h 271"/>
                    <a:gd name="T6" fmla="*/ 62 w 74"/>
                    <a:gd name="T7" fmla="*/ 23 h 271"/>
                    <a:gd name="T8" fmla="*/ 59 w 74"/>
                    <a:gd name="T9" fmla="*/ 31 h 271"/>
                    <a:gd name="T10" fmla="*/ 56 w 74"/>
                    <a:gd name="T11" fmla="*/ 39 h 271"/>
                    <a:gd name="T12" fmla="*/ 53 w 74"/>
                    <a:gd name="T13" fmla="*/ 48 h 271"/>
                    <a:gd name="T14" fmla="*/ 49 w 74"/>
                    <a:gd name="T15" fmla="*/ 55 h 271"/>
                    <a:gd name="T16" fmla="*/ 47 w 74"/>
                    <a:gd name="T17" fmla="*/ 64 h 271"/>
                    <a:gd name="T18" fmla="*/ 44 w 74"/>
                    <a:gd name="T19" fmla="*/ 72 h 271"/>
                    <a:gd name="T20" fmla="*/ 41 w 74"/>
                    <a:gd name="T21" fmla="*/ 81 h 271"/>
                    <a:gd name="T22" fmla="*/ 38 w 74"/>
                    <a:gd name="T23" fmla="*/ 89 h 271"/>
                    <a:gd name="T24" fmla="*/ 36 w 74"/>
                    <a:gd name="T25" fmla="*/ 97 h 271"/>
                    <a:gd name="T26" fmla="*/ 33 w 74"/>
                    <a:gd name="T27" fmla="*/ 106 h 271"/>
                    <a:gd name="T28" fmla="*/ 31 w 74"/>
                    <a:gd name="T29" fmla="*/ 114 h 271"/>
                    <a:gd name="T30" fmla="*/ 29 w 74"/>
                    <a:gd name="T31" fmla="*/ 123 h 271"/>
                    <a:gd name="T32" fmla="*/ 26 w 74"/>
                    <a:gd name="T33" fmla="*/ 131 h 271"/>
                    <a:gd name="T34" fmla="*/ 24 w 74"/>
                    <a:gd name="T35" fmla="*/ 139 h 271"/>
                    <a:gd name="T36" fmla="*/ 22 w 74"/>
                    <a:gd name="T37" fmla="*/ 148 h 271"/>
                    <a:gd name="T38" fmla="*/ 20 w 74"/>
                    <a:gd name="T39" fmla="*/ 156 h 271"/>
                    <a:gd name="T40" fmla="*/ 18 w 74"/>
                    <a:gd name="T41" fmla="*/ 165 h 271"/>
                    <a:gd name="T42" fmla="*/ 16 w 74"/>
                    <a:gd name="T43" fmla="*/ 174 h 271"/>
                    <a:gd name="T44" fmla="*/ 14 w 74"/>
                    <a:gd name="T45" fmla="*/ 182 h 271"/>
                    <a:gd name="T46" fmla="*/ 12 w 74"/>
                    <a:gd name="T47" fmla="*/ 191 h 271"/>
                    <a:gd name="T48" fmla="*/ 11 w 74"/>
                    <a:gd name="T49" fmla="*/ 200 h 271"/>
                    <a:gd name="T50" fmla="*/ 9 w 74"/>
                    <a:gd name="T51" fmla="*/ 208 h 271"/>
                    <a:gd name="T52" fmla="*/ 7 w 74"/>
                    <a:gd name="T53" fmla="*/ 217 h 271"/>
                    <a:gd name="T54" fmla="*/ 6 w 74"/>
                    <a:gd name="T55" fmla="*/ 225 h 271"/>
                    <a:gd name="T56" fmla="*/ 4 w 74"/>
                    <a:gd name="T57" fmla="*/ 234 h 271"/>
                    <a:gd name="T58" fmla="*/ 3 w 74"/>
                    <a:gd name="T59" fmla="*/ 243 h 271"/>
                    <a:gd name="T60" fmla="*/ 2 w 74"/>
                    <a:gd name="T61" fmla="*/ 252 h 271"/>
                    <a:gd name="T62" fmla="*/ 0 w 74"/>
                    <a:gd name="T63" fmla="*/ 260 h 271"/>
                    <a:gd name="T64" fmla="*/ 0 w 74"/>
                    <a:gd name="T65" fmla="*/ 270 h 27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74"/>
                    <a:gd name="T100" fmla="*/ 0 h 271"/>
                    <a:gd name="T101" fmla="*/ 74 w 74"/>
                    <a:gd name="T102" fmla="*/ 271 h 271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74" h="271">
                      <a:moveTo>
                        <a:pt x="73" y="0"/>
                      </a:moveTo>
                      <a:lnTo>
                        <a:pt x="69" y="7"/>
                      </a:lnTo>
                      <a:lnTo>
                        <a:pt x="65" y="15"/>
                      </a:lnTo>
                      <a:lnTo>
                        <a:pt x="62" y="23"/>
                      </a:lnTo>
                      <a:lnTo>
                        <a:pt x="59" y="31"/>
                      </a:lnTo>
                      <a:lnTo>
                        <a:pt x="56" y="39"/>
                      </a:lnTo>
                      <a:lnTo>
                        <a:pt x="53" y="48"/>
                      </a:lnTo>
                      <a:lnTo>
                        <a:pt x="49" y="55"/>
                      </a:lnTo>
                      <a:lnTo>
                        <a:pt x="47" y="64"/>
                      </a:lnTo>
                      <a:lnTo>
                        <a:pt x="44" y="72"/>
                      </a:lnTo>
                      <a:lnTo>
                        <a:pt x="41" y="81"/>
                      </a:lnTo>
                      <a:lnTo>
                        <a:pt x="38" y="89"/>
                      </a:lnTo>
                      <a:lnTo>
                        <a:pt x="36" y="97"/>
                      </a:lnTo>
                      <a:lnTo>
                        <a:pt x="33" y="106"/>
                      </a:lnTo>
                      <a:lnTo>
                        <a:pt x="31" y="114"/>
                      </a:lnTo>
                      <a:lnTo>
                        <a:pt x="29" y="123"/>
                      </a:lnTo>
                      <a:lnTo>
                        <a:pt x="26" y="131"/>
                      </a:lnTo>
                      <a:lnTo>
                        <a:pt x="24" y="139"/>
                      </a:lnTo>
                      <a:lnTo>
                        <a:pt x="22" y="148"/>
                      </a:lnTo>
                      <a:lnTo>
                        <a:pt x="20" y="156"/>
                      </a:lnTo>
                      <a:lnTo>
                        <a:pt x="18" y="165"/>
                      </a:lnTo>
                      <a:lnTo>
                        <a:pt x="16" y="174"/>
                      </a:lnTo>
                      <a:lnTo>
                        <a:pt x="14" y="182"/>
                      </a:lnTo>
                      <a:lnTo>
                        <a:pt x="12" y="191"/>
                      </a:lnTo>
                      <a:lnTo>
                        <a:pt x="11" y="200"/>
                      </a:lnTo>
                      <a:lnTo>
                        <a:pt x="9" y="208"/>
                      </a:lnTo>
                      <a:lnTo>
                        <a:pt x="7" y="217"/>
                      </a:lnTo>
                      <a:lnTo>
                        <a:pt x="6" y="225"/>
                      </a:lnTo>
                      <a:lnTo>
                        <a:pt x="4" y="234"/>
                      </a:lnTo>
                      <a:lnTo>
                        <a:pt x="3" y="243"/>
                      </a:lnTo>
                      <a:lnTo>
                        <a:pt x="2" y="252"/>
                      </a:lnTo>
                      <a:lnTo>
                        <a:pt x="0" y="260"/>
                      </a:lnTo>
                      <a:lnTo>
                        <a:pt x="0" y="270"/>
                      </a:lnTo>
                    </a:path>
                  </a:pathLst>
                </a:custGeom>
                <a:noFill/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32" name="Freeform 410"/>
                <p:cNvSpPr>
                  <a:spLocks/>
                </p:cNvSpPr>
                <p:nvPr/>
              </p:nvSpPr>
              <p:spPr bwMode="auto">
                <a:xfrm>
                  <a:off x="5223" y="2382"/>
                  <a:ext cx="46" cy="17"/>
                </a:xfrm>
                <a:custGeom>
                  <a:avLst/>
                  <a:gdLst>
                    <a:gd name="T0" fmla="*/ 45 w 46"/>
                    <a:gd name="T1" fmla="*/ 16 h 17"/>
                    <a:gd name="T2" fmla="*/ 43 w 46"/>
                    <a:gd name="T3" fmla="*/ 15 h 17"/>
                    <a:gd name="T4" fmla="*/ 41 w 46"/>
                    <a:gd name="T5" fmla="*/ 15 h 17"/>
                    <a:gd name="T6" fmla="*/ 40 w 46"/>
                    <a:gd name="T7" fmla="*/ 14 h 17"/>
                    <a:gd name="T8" fmla="*/ 39 w 46"/>
                    <a:gd name="T9" fmla="*/ 13 h 17"/>
                    <a:gd name="T10" fmla="*/ 37 w 46"/>
                    <a:gd name="T11" fmla="*/ 12 h 17"/>
                    <a:gd name="T12" fmla="*/ 36 w 46"/>
                    <a:gd name="T13" fmla="*/ 12 h 17"/>
                    <a:gd name="T14" fmla="*/ 35 w 46"/>
                    <a:gd name="T15" fmla="*/ 11 h 17"/>
                    <a:gd name="T16" fmla="*/ 33 w 46"/>
                    <a:gd name="T17" fmla="*/ 10 h 17"/>
                    <a:gd name="T18" fmla="*/ 31 w 46"/>
                    <a:gd name="T19" fmla="*/ 9 h 17"/>
                    <a:gd name="T20" fmla="*/ 30 w 46"/>
                    <a:gd name="T21" fmla="*/ 8 h 17"/>
                    <a:gd name="T22" fmla="*/ 29 w 46"/>
                    <a:gd name="T23" fmla="*/ 7 h 17"/>
                    <a:gd name="T24" fmla="*/ 28 w 46"/>
                    <a:gd name="T25" fmla="*/ 6 h 17"/>
                    <a:gd name="T26" fmla="*/ 26 w 46"/>
                    <a:gd name="T27" fmla="*/ 5 h 17"/>
                    <a:gd name="T28" fmla="*/ 25 w 46"/>
                    <a:gd name="T29" fmla="*/ 4 h 17"/>
                    <a:gd name="T30" fmla="*/ 23 w 46"/>
                    <a:gd name="T31" fmla="*/ 3 h 17"/>
                    <a:gd name="T32" fmla="*/ 22 w 46"/>
                    <a:gd name="T33" fmla="*/ 3 h 17"/>
                    <a:gd name="T34" fmla="*/ 20 w 46"/>
                    <a:gd name="T35" fmla="*/ 2 h 17"/>
                    <a:gd name="T36" fmla="*/ 19 w 46"/>
                    <a:gd name="T37" fmla="*/ 1 h 17"/>
                    <a:gd name="T38" fmla="*/ 18 w 46"/>
                    <a:gd name="T39" fmla="*/ 0 h 17"/>
                    <a:gd name="T40" fmla="*/ 16 w 46"/>
                    <a:gd name="T41" fmla="*/ 0 h 17"/>
                    <a:gd name="T42" fmla="*/ 15 w 46"/>
                    <a:gd name="T43" fmla="*/ 0 h 17"/>
                    <a:gd name="T44" fmla="*/ 13 w 46"/>
                    <a:gd name="T45" fmla="*/ 0 h 17"/>
                    <a:gd name="T46" fmla="*/ 12 w 46"/>
                    <a:gd name="T47" fmla="*/ 0 h 17"/>
                    <a:gd name="T48" fmla="*/ 11 w 46"/>
                    <a:gd name="T49" fmla="*/ 0 h 17"/>
                    <a:gd name="T50" fmla="*/ 9 w 46"/>
                    <a:gd name="T51" fmla="*/ 0 h 17"/>
                    <a:gd name="T52" fmla="*/ 8 w 46"/>
                    <a:gd name="T53" fmla="*/ 0 h 17"/>
                    <a:gd name="T54" fmla="*/ 6 w 46"/>
                    <a:gd name="T55" fmla="*/ 0 h 17"/>
                    <a:gd name="T56" fmla="*/ 5 w 46"/>
                    <a:gd name="T57" fmla="*/ 0 h 17"/>
                    <a:gd name="T58" fmla="*/ 3 w 46"/>
                    <a:gd name="T59" fmla="*/ 1 h 17"/>
                    <a:gd name="T60" fmla="*/ 2 w 46"/>
                    <a:gd name="T61" fmla="*/ 2 h 17"/>
                    <a:gd name="T62" fmla="*/ 1 w 46"/>
                    <a:gd name="T63" fmla="*/ 3 h 17"/>
                    <a:gd name="T64" fmla="*/ 0 w 46"/>
                    <a:gd name="T65" fmla="*/ 4 h 17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46"/>
                    <a:gd name="T100" fmla="*/ 0 h 17"/>
                    <a:gd name="T101" fmla="*/ 46 w 46"/>
                    <a:gd name="T102" fmla="*/ 17 h 17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46" h="17">
                      <a:moveTo>
                        <a:pt x="45" y="16"/>
                      </a:moveTo>
                      <a:lnTo>
                        <a:pt x="43" y="15"/>
                      </a:lnTo>
                      <a:lnTo>
                        <a:pt x="41" y="15"/>
                      </a:lnTo>
                      <a:lnTo>
                        <a:pt x="40" y="14"/>
                      </a:lnTo>
                      <a:lnTo>
                        <a:pt x="39" y="13"/>
                      </a:lnTo>
                      <a:lnTo>
                        <a:pt x="37" y="12"/>
                      </a:lnTo>
                      <a:lnTo>
                        <a:pt x="36" y="12"/>
                      </a:lnTo>
                      <a:lnTo>
                        <a:pt x="35" y="11"/>
                      </a:lnTo>
                      <a:lnTo>
                        <a:pt x="33" y="10"/>
                      </a:lnTo>
                      <a:lnTo>
                        <a:pt x="31" y="9"/>
                      </a:lnTo>
                      <a:lnTo>
                        <a:pt x="30" y="8"/>
                      </a:lnTo>
                      <a:lnTo>
                        <a:pt x="29" y="7"/>
                      </a:lnTo>
                      <a:lnTo>
                        <a:pt x="28" y="6"/>
                      </a:lnTo>
                      <a:lnTo>
                        <a:pt x="26" y="5"/>
                      </a:lnTo>
                      <a:lnTo>
                        <a:pt x="25" y="4"/>
                      </a:lnTo>
                      <a:lnTo>
                        <a:pt x="23" y="3"/>
                      </a:lnTo>
                      <a:lnTo>
                        <a:pt x="22" y="3"/>
                      </a:lnTo>
                      <a:lnTo>
                        <a:pt x="20" y="2"/>
                      </a:lnTo>
                      <a:lnTo>
                        <a:pt x="19" y="1"/>
                      </a:ln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2" y="0"/>
                      </a:lnTo>
                      <a:lnTo>
                        <a:pt x="11" y="0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3" y="1"/>
                      </a:lnTo>
                      <a:lnTo>
                        <a:pt x="2" y="2"/>
                      </a:lnTo>
                      <a:lnTo>
                        <a:pt x="1" y="3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5633" name="Freeform 411"/>
                <p:cNvSpPr>
                  <a:spLocks/>
                </p:cNvSpPr>
                <p:nvPr/>
              </p:nvSpPr>
              <p:spPr bwMode="auto">
                <a:xfrm>
                  <a:off x="5271" y="2387"/>
                  <a:ext cx="20" cy="48"/>
                </a:xfrm>
                <a:custGeom>
                  <a:avLst/>
                  <a:gdLst>
                    <a:gd name="T0" fmla="*/ 19 w 20"/>
                    <a:gd name="T1" fmla="*/ 47 h 48"/>
                    <a:gd name="T2" fmla="*/ 18 w 20"/>
                    <a:gd name="T3" fmla="*/ 44 h 48"/>
                    <a:gd name="T4" fmla="*/ 17 w 20"/>
                    <a:gd name="T5" fmla="*/ 43 h 48"/>
                    <a:gd name="T6" fmla="*/ 17 w 20"/>
                    <a:gd name="T7" fmla="*/ 42 h 48"/>
                    <a:gd name="T8" fmla="*/ 16 w 20"/>
                    <a:gd name="T9" fmla="*/ 40 h 48"/>
                    <a:gd name="T10" fmla="*/ 15 w 20"/>
                    <a:gd name="T11" fmla="*/ 39 h 48"/>
                    <a:gd name="T12" fmla="*/ 15 w 20"/>
                    <a:gd name="T13" fmla="*/ 37 h 48"/>
                    <a:gd name="T14" fmla="*/ 14 w 20"/>
                    <a:gd name="T15" fmla="*/ 35 h 48"/>
                    <a:gd name="T16" fmla="*/ 14 w 20"/>
                    <a:gd name="T17" fmla="*/ 34 h 48"/>
                    <a:gd name="T18" fmla="*/ 13 w 20"/>
                    <a:gd name="T19" fmla="*/ 32 h 48"/>
                    <a:gd name="T20" fmla="*/ 13 w 20"/>
                    <a:gd name="T21" fmla="*/ 31 h 48"/>
                    <a:gd name="T22" fmla="*/ 12 w 20"/>
                    <a:gd name="T23" fmla="*/ 30 h 48"/>
                    <a:gd name="T24" fmla="*/ 11 w 20"/>
                    <a:gd name="T25" fmla="*/ 28 h 48"/>
                    <a:gd name="T26" fmla="*/ 11 w 20"/>
                    <a:gd name="T27" fmla="*/ 27 h 48"/>
                    <a:gd name="T28" fmla="*/ 10 w 20"/>
                    <a:gd name="T29" fmla="*/ 25 h 48"/>
                    <a:gd name="T30" fmla="*/ 9 w 20"/>
                    <a:gd name="T31" fmla="*/ 24 h 48"/>
                    <a:gd name="T32" fmla="*/ 9 w 20"/>
                    <a:gd name="T33" fmla="*/ 23 h 48"/>
                    <a:gd name="T34" fmla="*/ 8 w 20"/>
                    <a:gd name="T35" fmla="*/ 21 h 48"/>
                    <a:gd name="T36" fmla="*/ 7 w 20"/>
                    <a:gd name="T37" fmla="*/ 20 h 48"/>
                    <a:gd name="T38" fmla="*/ 7 w 20"/>
                    <a:gd name="T39" fmla="*/ 18 h 48"/>
                    <a:gd name="T40" fmla="*/ 7 w 20"/>
                    <a:gd name="T41" fmla="*/ 17 h 48"/>
                    <a:gd name="T42" fmla="*/ 6 w 20"/>
                    <a:gd name="T43" fmla="*/ 16 h 48"/>
                    <a:gd name="T44" fmla="*/ 5 w 20"/>
                    <a:gd name="T45" fmla="*/ 14 h 48"/>
                    <a:gd name="T46" fmla="*/ 5 w 20"/>
                    <a:gd name="T47" fmla="*/ 13 h 48"/>
                    <a:gd name="T48" fmla="*/ 4 w 20"/>
                    <a:gd name="T49" fmla="*/ 11 h 48"/>
                    <a:gd name="T50" fmla="*/ 3 w 20"/>
                    <a:gd name="T51" fmla="*/ 10 h 48"/>
                    <a:gd name="T52" fmla="*/ 3 w 20"/>
                    <a:gd name="T53" fmla="*/ 9 h 48"/>
                    <a:gd name="T54" fmla="*/ 2 w 20"/>
                    <a:gd name="T55" fmla="*/ 7 h 48"/>
                    <a:gd name="T56" fmla="*/ 1 w 20"/>
                    <a:gd name="T57" fmla="*/ 5 h 48"/>
                    <a:gd name="T58" fmla="*/ 1 w 20"/>
                    <a:gd name="T59" fmla="*/ 4 h 48"/>
                    <a:gd name="T60" fmla="*/ 0 w 20"/>
                    <a:gd name="T61" fmla="*/ 2 h 48"/>
                    <a:gd name="T62" fmla="*/ 0 w 20"/>
                    <a:gd name="T63" fmla="*/ 1 h 48"/>
                    <a:gd name="T64" fmla="*/ 0 w 20"/>
                    <a:gd name="T65" fmla="*/ 0 h 48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20"/>
                    <a:gd name="T100" fmla="*/ 0 h 48"/>
                    <a:gd name="T101" fmla="*/ 20 w 20"/>
                    <a:gd name="T102" fmla="*/ 48 h 48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20" h="48">
                      <a:moveTo>
                        <a:pt x="19" y="47"/>
                      </a:moveTo>
                      <a:lnTo>
                        <a:pt x="18" y="44"/>
                      </a:lnTo>
                      <a:lnTo>
                        <a:pt x="17" y="43"/>
                      </a:lnTo>
                      <a:lnTo>
                        <a:pt x="17" y="42"/>
                      </a:lnTo>
                      <a:lnTo>
                        <a:pt x="16" y="40"/>
                      </a:lnTo>
                      <a:lnTo>
                        <a:pt x="15" y="39"/>
                      </a:lnTo>
                      <a:lnTo>
                        <a:pt x="15" y="37"/>
                      </a:lnTo>
                      <a:lnTo>
                        <a:pt x="14" y="35"/>
                      </a:lnTo>
                      <a:lnTo>
                        <a:pt x="14" y="34"/>
                      </a:lnTo>
                      <a:lnTo>
                        <a:pt x="13" y="32"/>
                      </a:lnTo>
                      <a:lnTo>
                        <a:pt x="13" y="31"/>
                      </a:lnTo>
                      <a:lnTo>
                        <a:pt x="12" y="30"/>
                      </a:lnTo>
                      <a:lnTo>
                        <a:pt x="11" y="28"/>
                      </a:lnTo>
                      <a:lnTo>
                        <a:pt x="11" y="27"/>
                      </a:lnTo>
                      <a:lnTo>
                        <a:pt x="10" y="25"/>
                      </a:lnTo>
                      <a:lnTo>
                        <a:pt x="9" y="24"/>
                      </a:lnTo>
                      <a:lnTo>
                        <a:pt x="9" y="23"/>
                      </a:lnTo>
                      <a:lnTo>
                        <a:pt x="8" y="21"/>
                      </a:lnTo>
                      <a:lnTo>
                        <a:pt x="7" y="20"/>
                      </a:lnTo>
                      <a:lnTo>
                        <a:pt x="7" y="18"/>
                      </a:lnTo>
                      <a:lnTo>
                        <a:pt x="7" y="17"/>
                      </a:lnTo>
                      <a:lnTo>
                        <a:pt x="6" y="16"/>
                      </a:lnTo>
                      <a:lnTo>
                        <a:pt x="5" y="14"/>
                      </a:lnTo>
                      <a:lnTo>
                        <a:pt x="5" y="13"/>
                      </a:lnTo>
                      <a:lnTo>
                        <a:pt x="4" y="11"/>
                      </a:lnTo>
                      <a:lnTo>
                        <a:pt x="3" y="10"/>
                      </a:lnTo>
                      <a:lnTo>
                        <a:pt x="3" y="9"/>
                      </a:lnTo>
                      <a:lnTo>
                        <a:pt x="2" y="7"/>
                      </a:lnTo>
                      <a:lnTo>
                        <a:pt x="1" y="5"/>
                      </a:lnTo>
                      <a:lnTo>
                        <a:pt x="1" y="4"/>
                      </a:ln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EAEAEA"/>
                </a:solidFill>
                <a:ln w="12700" cap="rnd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24" name="Group 412"/>
              <p:cNvGrpSpPr>
                <a:grpSpLocks/>
              </p:cNvGrpSpPr>
              <p:nvPr/>
            </p:nvGrpSpPr>
            <p:grpSpPr bwMode="auto">
              <a:xfrm>
                <a:off x="937" y="2819"/>
                <a:ext cx="455" cy="351"/>
                <a:chOff x="505" y="2508"/>
                <a:chExt cx="386" cy="374"/>
              </a:xfrm>
            </p:grpSpPr>
            <p:pic>
              <p:nvPicPr>
                <p:cNvPr id="5321" name="Picture 413"/>
                <p:cNvPicPr>
                  <a:picLocks noChangeArrowheads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505" y="2508"/>
                  <a:ext cx="386" cy="3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graphicFrame>
              <p:nvGraphicFramePr>
                <p:cNvPr id="5122" name="Object 414"/>
                <p:cNvGraphicFramePr>
                  <a:graphicFrameLocks/>
                </p:cNvGraphicFramePr>
                <p:nvPr/>
              </p:nvGraphicFramePr>
              <p:xfrm>
                <a:off x="522" y="2559"/>
                <a:ext cx="369" cy="319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31" name="CorelDRAW 6.0" r:id="rId5" imgW="633240" imgH="564840" progId="">
                        <p:embed/>
                      </p:oleObj>
                    </mc:Choice>
                    <mc:Fallback>
                      <p:oleObj name="CorelDRAW 6.0" r:id="rId5" imgW="633240" imgH="564840" progId="">
                        <p:embed/>
                        <p:pic>
                          <p:nvPicPr>
                            <p:cNvPr id="0" name="Object 414"/>
                            <p:cNvPicPr>
                              <a:picLocks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22" y="2559"/>
                              <a:ext cx="369" cy="319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pic>
            <p:nvPicPr>
              <p:cNvPr id="5157" name="Picture 415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428" y="2435"/>
                <a:ext cx="464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58" name="Picture 416"/>
              <p:cNvPicPr>
                <a:picLocks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712" y="1413"/>
                <a:ext cx="637" cy="3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25" name="Group 417"/>
              <p:cNvGrpSpPr>
                <a:grpSpLocks/>
              </p:cNvGrpSpPr>
              <p:nvPr/>
            </p:nvGrpSpPr>
            <p:grpSpPr bwMode="auto">
              <a:xfrm>
                <a:off x="5432" y="1824"/>
                <a:ext cx="588" cy="606"/>
                <a:chOff x="4762" y="3108"/>
                <a:chExt cx="711" cy="690"/>
              </a:xfrm>
            </p:grpSpPr>
            <p:grpSp>
              <p:nvGrpSpPr>
                <p:cNvPr id="26" name="Group 418"/>
                <p:cNvGrpSpPr>
                  <a:grpSpLocks/>
                </p:cNvGrpSpPr>
                <p:nvPr/>
              </p:nvGrpSpPr>
              <p:grpSpPr bwMode="auto">
                <a:xfrm>
                  <a:off x="4939" y="3108"/>
                  <a:ext cx="534" cy="518"/>
                  <a:chOff x="4939" y="3108"/>
                  <a:chExt cx="534" cy="518"/>
                </a:xfrm>
              </p:grpSpPr>
              <p:grpSp>
                <p:nvGrpSpPr>
                  <p:cNvPr id="27" name="Group 419"/>
                  <p:cNvGrpSpPr>
                    <a:grpSpLocks/>
                  </p:cNvGrpSpPr>
                  <p:nvPr/>
                </p:nvGrpSpPr>
                <p:grpSpPr bwMode="auto">
                  <a:xfrm>
                    <a:off x="5001" y="3384"/>
                    <a:ext cx="388" cy="241"/>
                    <a:chOff x="5001" y="3384"/>
                    <a:chExt cx="388" cy="241"/>
                  </a:xfrm>
                </p:grpSpPr>
                <p:sp>
                  <p:nvSpPr>
                    <p:cNvPr id="5319" name="Freeform 420"/>
                    <p:cNvSpPr>
                      <a:spLocks/>
                    </p:cNvSpPr>
                    <p:nvPr/>
                  </p:nvSpPr>
                  <p:spPr bwMode="auto">
                    <a:xfrm>
                      <a:off x="5001" y="3385"/>
                      <a:ext cx="388" cy="240"/>
                    </a:xfrm>
                    <a:custGeom>
                      <a:avLst/>
                      <a:gdLst>
                        <a:gd name="T0" fmla="*/ 0 w 388"/>
                        <a:gd name="T1" fmla="*/ 239 h 240"/>
                        <a:gd name="T2" fmla="*/ 0 w 388"/>
                        <a:gd name="T3" fmla="*/ 115 h 240"/>
                        <a:gd name="T4" fmla="*/ 5 w 388"/>
                        <a:gd name="T5" fmla="*/ 16 h 240"/>
                        <a:gd name="T6" fmla="*/ 201 w 388"/>
                        <a:gd name="T7" fmla="*/ 0 h 240"/>
                        <a:gd name="T8" fmla="*/ 380 w 388"/>
                        <a:gd name="T9" fmla="*/ 14 h 240"/>
                        <a:gd name="T10" fmla="*/ 381 w 388"/>
                        <a:gd name="T11" fmla="*/ 49 h 240"/>
                        <a:gd name="T12" fmla="*/ 387 w 388"/>
                        <a:gd name="T13" fmla="*/ 237 h 240"/>
                        <a:gd name="T14" fmla="*/ 347 w 388"/>
                        <a:gd name="T15" fmla="*/ 237 h 240"/>
                        <a:gd name="T16" fmla="*/ 347 w 388"/>
                        <a:gd name="T17" fmla="*/ 67 h 240"/>
                        <a:gd name="T18" fmla="*/ 270 w 388"/>
                        <a:gd name="T19" fmla="*/ 62 h 240"/>
                        <a:gd name="T20" fmla="*/ 36 w 388"/>
                        <a:gd name="T21" fmla="*/ 62 h 240"/>
                        <a:gd name="T22" fmla="*/ 32 w 388"/>
                        <a:gd name="T23" fmla="*/ 239 h 240"/>
                        <a:gd name="T24" fmla="*/ 0 w 388"/>
                        <a:gd name="T25" fmla="*/ 239 h 240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388"/>
                        <a:gd name="T40" fmla="*/ 0 h 240"/>
                        <a:gd name="T41" fmla="*/ 388 w 388"/>
                        <a:gd name="T42" fmla="*/ 240 h 240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388" h="240">
                          <a:moveTo>
                            <a:pt x="0" y="239"/>
                          </a:moveTo>
                          <a:lnTo>
                            <a:pt x="0" y="115"/>
                          </a:lnTo>
                          <a:lnTo>
                            <a:pt x="5" y="16"/>
                          </a:lnTo>
                          <a:lnTo>
                            <a:pt x="201" y="0"/>
                          </a:lnTo>
                          <a:lnTo>
                            <a:pt x="380" y="14"/>
                          </a:lnTo>
                          <a:lnTo>
                            <a:pt x="381" y="49"/>
                          </a:lnTo>
                          <a:lnTo>
                            <a:pt x="387" y="237"/>
                          </a:lnTo>
                          <a:lnTo>
                            <a:pt x="347" y="237"/>
                          </a:lnTo>
                          <a:lnTo>
                            <a:pt x="347" y="67"/>
                          </a:lnTo>
                          <a:lnTo>
                            <a:pt x="270" y="62"/>
                          </a:lnTo>
                          <a:lnTo>
                            <a:pt x="36" y="62"/>
                          </a:lnTo>
                          <a:lnTo>
                            <a:pt x="32" y="239"/>
                          </a:lnTo>
                          <a:lnTo>
                            <a:pt x="0" y="239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320" name="Freeform 421"/>
                    <p:cNvSpPr>
                      <a:spLocks/>
                    </p:cNvSpPr>
                    <p:nvPr/>
                  </p:nvSpPr>
                  <p:spPr bwMode="auto">
                    <a:xfrm>
                      <a:off x="5208" y="3384"/>
                      <a:ext cx="151" cy="61"/>
                    </a:xfrm>
                    <a:custGeom>
                      <a:avLst/>
                      <a:gdLst>
                        <a:gd name="T0" fmla="*/ 122 w 151"/>
                        <a:gd name="T1" fmla="*/ 11 h 61"/>
                        <a:gd name="T2" fmla="*/ 102 w 151"/>
                        <a:gd name="T3" fmla="*/ 9 h 61"/>
                        <a:gd name="T4" fmla="*/ 83 w 151"/>
                        <a:gd name="T5" fmla="*/ 0 h 61"/>
                        <a:gd name="T6" fmla="*/ 64 w 151"/>
                        <a:gd name="T7" fmla="*/ 14 h 61"/>
                        <a:gd name="T8" fmla="*/ 3 w 151"/>
                        <a:gd name="T9" fmla="*/ 41 h 61"/>
                        <a:gd name="T10" fmla="*/ 0 w 151"/>
                        <a:gd name="T11" fmla="*/ 51 h 61"/>
                        <a:gd name="T12" fmla="*/ 34 w 151"/>
                        <a:gd name="T13" fmla="*/ 60 h 61"/>
                        <a:gd name="T14" fmla="*/ 150 w 151"/>
                        <a:gd name="T15" fmla="*/ 18 h 61"/>
                        <a:gd name="T16" fmla="*/ 122 w 151"/>
                        <a:gd name="T17" fmla="*/ 11 h 61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51"/>
                        <a:gd name="T28" fmla="*/ 0 h 61"/>
                        <a:gd name="T29" fmla="*/ 151 w 151"/>
                        <a:gd name="T30" fmla="*/ 61 h 61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51" h="61">
                          <a:moveTo>
                            <a:pt x="122" y="11"/>
                          </a:moveTo>
                          <a:lnTo>
                            <a:pt x="102" y="9"/>
                          </a:lnTo>
                          <a:lnTo>
                            <a:pt x="83" y="0"/>
                          </a:lnTo>
                          <a:lnTo>
                            <a:pt x="64" y="14"/>
                          </a:lnTo>
                          <a:lnTo>
                            <a:pt x="3" y="41"/>
                          </a:lnTo>
                          <a:lnTo>
                            <a:pt x="0" y="51"/>
                          </a:lnTo>
                          <a:lnTo>
                            <a:pt x="34" y="60"/>
                          </a:lnTo>
                          <a:lnTo>
                            <a:pt x="150" y="18"/>
                          </a:lnTo>
                          <a:lnTo>
                            <a:pt x="122" y="11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28" name="Group 422"/>
                  <p:cNvGrpSpPr>
                    <a:grpSpLocks/>
                  </p:cNvGrpSpPr>
                  <p:nvPr/>
                </p:nvGrpSpPr>
                <p:grpSpPr bwMode="auto">
                  <a:xfrm>
                    <a:off x="4939" y="3196"/>
                    <a:ext cx="267" cy="360"/>
                    <a:chOff x="4939" y="3196"/>
                    <a:chExt cx="267" cy="360"/>
                  </a:xfrm>
                </p:grpSpPr>
                <p:grpSp>
                  <p:nvGrpSpPr>
                    <p:cNvPr id="29" name="Group 4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39" y="3196"/>
                      <a:ext cx="267" cy="275"/>
                      <a:chOff x="4939" y="3196"/>
                      <a:chExt cx="267" cy="275"/>
                    </a:xfrm>
                  </p:grpSpPr>
                  <p:sp>
                    <p:nvSpPr>
                      <p:cNvPr id="5317" name="Freeform 42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39" y="3196"/>
                        <a:ext cx="267" cy="275"/>
                      </a:xfrm>
                      <a:custGeom>
                        <a:avLst/>
                        <a:gdLst>
                          <a:gd name="T0" fmla="*/ 215 w 267"/>
                          <a:gd name="T1" fmla="*/ 55 h 275"/>
                          <a:gd name="T2" fmla="*/ 209 w 267"/>
                          <a:gd name="T3" fmla="*/ 36 h 275"/>
                          <a:gd name="T4" fmla="*/ 205 w 267"/>
                          <a:gd name="T5" fmla="*/ 24 h 275"/>
                          <a:gd name="T6" fmla="*/ 203 w 267"/>
                          <a:gd name="T7" fmla="*/ 20 h 275"/>
                          <a:gd name="T8" fmla="*/ 202 w 267"/>
                          <a:gd name="T9" fmla="*/ 17 h 275"/>
                          <a:gd name="T10" fmla="*/ 200 w 267"/>
                          <a:gd name="T11" fmla="*/ 16 h 275"/>
                          <a:gd name="T12" fmla="*/ 197 w 267"/>
                          <a:gd name="T13" fmla="*/ 15 h 275"/>
                          <a:gd name="T14" fmla="*/ 164 w 267"/>
                          <a:gd name="T15" fmla="*/ 8 h 275"/>
                          <a:gd name="T16" fmla="*/ 127 w 267"/>
                          <a:gd name="T17" fmla="*/ 2 h 275"/>
                          <a:gd name="T18" fmla="*/ 95 w 267"/>
                          <a:gd name="T19" fmla="*/ 0 h 275"/>
                          <a:gd name="T20" fmla="*/ 76 w 267"/>
                          <a:gd name="T21" fmla="*/ 0 h 275"/>
                          <a:gd name="T22" fmla="*/ 38 w 267"/>
                          <a:gd name="T23" fmla="*/ 1 h 275"/>
                          <a:gd name="T24" fmla="*/ 10 w 267"/>
                          <a:gd name="T25" fmla="*/ 3 h 275"/>
                          <a:gd name="T26" fmla="*/ 5 w 267"/>
                          <a:gd name="T27" fmla="*/ 3 h 275"/>
                          <a:gd name="T28" fmla="*/ 2 w 267"/>
                          <a:gd name="T29" fmla="*/ 5 h 275"/>
                          <a:gd name="T30" fmla="*/ 0 w 267"/>
                          <a:gd name="T31" fmla="*/ 6 h 275"/>
                          <a:gd name="T32" fmla="*/ 0 w 267"/>
                          <a:gd name="T33" fmla="*/ 8 h 275"/>
                          <a:gd name="T34" fmla="*/ 0 w 267"/>
                          <a:gd name="T35" fmla="*/ 10 h 275"/>
                          <a:gd name="T36" fmla="*/ 1 w 267"/>
                          <a:gd name="T37" fmla="*/ 17 h 275"/>
                          <a:gd name="T38" fmla="*/ 6 w 267"/>
                          <a:gd name="T39" fmla="*/ 43 h 275"/>
                          <a:gd name="T40" fmla="*/ 11 w 267"/>
                          <a:gd name="T41" fmla="*/ 61 h 275"/>
                          <a:gd name="T42" fmla="*/ 19 w 267"/>
                          <a:gd name="T43" fmla="*/ 102 h 275"/>
                          <a:gd name="T44" fmla="*/ 25 w 267"/>
                          <a:gd name="T45" fmla="*/ 128 h 275"/>
                          <a:gd name="T46" fmla="*/ 41 w 267"/>
                          <a:gd name="T47" fmla="*/ 187 h 275"/>
                          <a:gd name="T48" fmla="*/ 56 w 267"/>
                          <a:gd name="T49" fmla="*/ 236 h 275"/>
                          <a:gd name="T50" fmla="*/ 60 w 267"/>
                          <a:gd name="T51" fmla="*/ 245 h 275"/>
                          <a:gd name="T52" fmla="*/ 62 w 267"/>
                          <a:gd name="T53" fmla="*/ 250 h 275"/>
                          <a:gd name="T54" fmla="*/ 63 w 267"/>
                          <a:gd name="T55" fmla="*/ 255 h 275"/>
                          <a:gd name="T56" fmla="*/ 64 w 267"/>
                          <a:gd name="T57" fmla="*/ 258 h 275"/>
                          <a:gd name="T58" fmla="*/ 67 w 267"/>
                          <a:gd name="T59" fmla="*/ 261 h 275"/>
                          <a:gd name="T60" fmla="*/ 70 w 267"/>
                          <a:gd name="T61" fmla="*/ 263 h 275"/>
                          <a:gd name="T62" fmla="*/ 75 w 267"/>
                          <a:gd name="T63" fmla="*/ 264 h 275"/>
                          <a:gd name="T64" fmla="*/ 84 w 267"/>
                          <a:gd name="T65" fmla="*/ 265 h 275"/>
                          <a:gd name="T66" fmla="*/ 99 w 267"/>
                          <a:gd name="T67" fmla="*/ 265 h 275"/>
                          <a:gd name="T68" fmla="*/ 112 w 267"/>
                          <a:gd name="T69" fmla="*/ 266 h 275"/>
                          <a:gd name="T70" fmla="*/ 128 w 267"/>
                          <a:gd name="T71" fmla="*/ 268 h 275"/>
                          <a:gd name="T72" fmla="*/ 146 w 267"/>
                          <a:gd name="T73" fmla="*/ 272 h 275"/>
                          <a:gd name="T74" fmla="*/ 158 w 267"/>
                          <a:gd name="T75" fmla="*/ 274 h 275"/>
                          <a:gd name="T76" fmla="*/ 172 w 267"/>
                          <a:gd name="T77" fmla="*/ 274 h 275"/>
                          <a:gd name="T78" fmla="*/ 176 w 267"/>
                          <a:gd name="T79" fmla="*/ 272 h 275"/>
                          <a:gd name="T80" fmla="*/ 257 w 267"/>
                          <a:gd name="T81" fmla="*/ 217 h 275"/>
                          <a:gd name="T82" fmla="*/ 261 w 267"/>
                          <a:gd name="T83" fmla="*/ 213 h 275"/>
                          <a:gd name="T84" fmla="*/ 265 w 267"/>
                          <a:gd name="T85" fmla="*/ 210 h 275"/>
                          <a:gd name="T86" fmla="*/ 266 w 267"/>
                          <a:gd name="T87" fmla="*/ 205 h 275"/>
                          <a:gd name="T88" fmla="*/ 266 w 267"/>
                          <a:gd name="T89" fmla="*/ 201 h 275"/>
                          <a:gd name="T90" fmla="*/ 265 w 267"/>
                          <a:gd name="T91" fmla="*/ 196 h 275"/>
                          <a:gd name="T92" fmla="*/ 240 w 267"/>
                          <a:gd name="T93" fmla="*/ 129 h 275"/>
                          <a:gd name="T94" fmla="*/ 226 w 267"/>
                          <a:gd name="T95" fmla="*/ 86 h 275"/>
                          <a:gd name="T96" fmla="*/ 215 w 267"/>
                          <a:gd name="T97" fmla="*/ 55 h 275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w 267"/>
                          <a:gd name="T148" fmla="*/ 0 h 275"/>
                          <a:gd name="T149" fmla="*/ 267 w 267"/>
                          <a:gd name="T150" fmla="*/ 275 h 275"/>
                        </a:gdLst>
                        <a:ahLst/>
                        <a:cxnLst>
                          <a:cxn ang="T98">
                            <a:pos x="T0" y="T1"/>
                          </a:cxn>
                          <a:cxn ang="T99">
                            <a:pos x="T2" y="T3"/>
                          </a:cxn>
                          <a:cxn ang="T100">
                            <a:pos x="T4" y="T5"/>
                          </a:cxn>
                          <a:cxn ang="T101">
                            <a:pos x="T6" y="T7"/>
                          </a:cxn>
                          <a:cxn ang="T102">
                            <a:pos x="T8" y="T9"/>
                          </a:cxn>
                          <a:cxn ang="T103">
                            <a:pos x="T10" y="T11"/>
                          </a:cxn>
                          <a:cxn ang="T104">
                            <a:pos x="T12" y="T13"/>
                          </a:cxn>
                          <a:cxn ang="T105">
                            <a:pos x="T14" y="T15"/>
                          </a:cxn>
                          <a:cxn ang="T106">
                            <a:pos x="T16" y="T17"/>
                          </a:cxn>
                          <a:cxn ang="T107">
                            <a:pos x="T18" y="T19"/>
                          </a:cxn>
                          <a:cxn ang="T108">
                            <a:pos x="T20" y="T21"/>
                          </a:cxn>
                          <a:cxn ang="T109">
                            <a:pos x="T22" y="T23"/>
                          </a:cxn>
                          <a:cxn ang="T110">
                            <a:pos x="T24" y="T25"/>
                          </a:cxn>
                          <a:cxn ang="T111">
                            <a:pos x="T26" y="T27"/>
                          </a:cxn>
                          <a:cxn ang="T112">
                            <a:pos x="T28" y="T29"/>
                          </a:cxn>
                          <a:cxn ang="T113">
                            <a:pos x="T30" y="T31"/>
                          </a:cxn>
                          <a:cxn ang="T114">
                            <a:pos x="T32" y="T33"/>
                          </a:cxn>
                          <a:cxn ang="T115">
                            <a:pos x="T34" y="T35"/>
                          </a:cxn>
                          <a:cxn ang="T116">
                            <a:pos x="T36" y="T37"/>
                          </a:cxn>
                          <a:cxn ang="T117">
                            <a:pos x="T38" y="T39"/>
                          </a:cxn>
                          <a:cxn ang="T118">
                            <a:pos x="T40" y="T41"/>
                          </a:cxn>
                          <a:cxn ang="T119">
                            <a:pos x="T42" y="T43"/>
                          </a:cxn>
                          <a:cxn ang="T120">
                            <a:pos x="T44" y="T45"/>
                          </a:cxn>
                          <a:cxn ang="T121">
                            <a:pos x="T46" y="T47"/>
                          </a:cxn>
                          <a:cxn ang="T122">
                            <a:pos x="T48" y="T49"/>
                          </a:cxn>
                          <a:cxn ang="T123">
                            <a:pos x="T50" y="T51"/>
                          </a:cxn>
                          <a:cxn ang="T124">
                            <a:pos x="T52" y="T53"/>
                          </a:cxn>
                          <a:cxn ang="T125">
                            <a:pos x="T54" y="T55"/>
                          </a:cxn>
                          <a:cxn ang="T126">
                            <a:pos x="T56" y="T57"/>
                          </a:cxn>
                          <a:cxn ang="T127">
                            <a:pos x="T58" y="T59"/>
                          </a:cxn>
                          <a:cxn ang="T128">
                            <a:pos x="T60" y="T61"/>
                          </a:cxn>
                          <a:cxn ang="T129">
                            <a:pos x="T62" y="T63"/>
                          </a:cxn>
                          <a:cxn ang="T130">
                            <a:pos x="T64" y="T65"/>
                          </a:cxn>
                          <a:cxn ang="T131">
                            <a:pos x="T66" y="T67"/>
                          </a:cxn>
                          <a:cxn ang="T132">
                            <a:pos x="T68" y="T69"/>
                          </a:cxn>
                          <a:cxn ang="T133">
                            <a:pos x="T70" y="T71"/>
                          </a:cxn>
                          <a:cxn ang="T134">
                            <a:pos x="T72" y="T73"/>
                          </a:cxn>
                          <a:cxn ang="T135">
                            <a:pos x="T74" y="T75"/>
                          </a:cxn>
                          <a:cxn ang="T136">
                            <a:pos x="T76" y="T77"/>
                          </a:cxn>
                          <a:cxn ang="T137">
                            <a:pos x="T78" y="T79"/>
                          </a:cxn>
                          <a:cxn ang="T138">
                            <a:pos x="T80" y="T81"/>
                          </a:cxn>
                          <a:cxn ang="T139">
                            <a:pos x="T82" y="T83"/>
                          </a:cxn>
                          <a:cxn ang="T140">
                            <a:pos x="T84" y="T85"/>
                          </a:cxn>
                          <a:cxn ang="T141">
                            <a:pos x="T86" y="T87"/>
                          </a:cxn>
                          <a:cxn ang="T142">
                            <a:pos x="T88" y="T89"/>
                          </a:cxn>
                          <a:cxn ang="T143">
                            <a:pos x="T90" y="T91"/>
                          </a:cxn>
                          <a:cxn ang="T144">
                            <a:pos x="T92" y="T93"/>
                          </a:cxn>
                          <a:cxn ang="T145">
                            <a:pos x="T94" y="T95"/>
                          </a:cxn>
                          <a:cxn ang="T146">
                            <a:pos x="T96" y="T97"/>
                          </a:cxn>
                        </a:cxnLst>
                        <a:rect l="T147" t="T148" r="T149" b="T150"/>
                        <a:pathLst>
                          <a:path w="267" h="275">
                            <a:moveTo>
                              <a:pt x="215" y="55"/>
                            </a:moveTo>
                            <a:lnTo>
                              <a:pt x="209" y="36"/>
                            </a:lnTo>
                            <a:lnTo>
                              <a:pt x="205" y="24"/>
                            </a:lnTo>
                            <a:lnTo>
                              <a:pt x="203" y="20"/>
                            </a:lnTo>
                            <a:lnTo>
                              <a:pt x="202" y="17"/>
                            </a:lnTo>
                            <a:lnTo>
                              <a:pt x="200" y="16"/>
                            </a:lnTo>
                            <a:lnTo>
                              <a:pt x="197" y="15"/>
                            </a:lnTo>
                            <a:lnTo>
                              <a:pt x="164" y="8"/>
                            </a:lnTo>
                            <a:lnTo>
                              <a:pt x="127" y="2"/>
                            </a:lnTo>
                            <a:lnTo>
                              <a:pt x="95" y="0"/>
                            </a:lnTo>
                            <a:lnTo>
                              <a:pt x="76" y="0"/>
                            </a:lnTo>
                            <a:lnTo>
                              <a:pt x="38" y="1"/>
                            </a:lnTo>
                            <a:lnTo>
                              <a:pt x="10" y="3"/>
                            </a:lnTo>
                            <a:lnTo>
                              <a:pt x="5" y="3"/>
                            </a:lnTo>
                            <a:lnTo>
                              <a:pt x="2" y="5"/>
                            </a:lnTo>
                            <a:lnTo>
                              <a:pt x="0" y="6"/>
                            </a:lnTo>
                            <a:lnTo>
                              <a:pt x="0" y="8"/>
                            </a:lnTo>
                            <a:lnTo>
                              <a:pt x="0" y="10"/>
                            </a:lnTo>
                            <a:lnTo>
                              <a:pt x="1" y="17"/>
                            </a:lnTo>
                            <a:lnTo>
                              <a:pt x="6" y="43"/>
                            </a:lnTo>
                            <a:lnTo>
                              <a:pt x="11" y="61"/>
                            </a:lnTo>
                            <a:lnTo>
                              <a:pt x="19" y="102"/>
                            </a:lnTo>
                            <a:lnTo>
                              <a:pt x="25" y="128"/>
                            </a:lnTo>
                            <a:lnTo>
                              <a:pt x="41" y="187"/>
                            </a:lnTo>
                            <a:lnTo>
                              <a:pt x="56" y="236"/>
                            </a:lnTo>
                            <a:lnTo>
                              <a:pt x="60" y="245"/>
                            </a:lnTo>
                            <a:lnTo>
                              <a:pt x="62" y="250"/>
                            </a:lnTo>
                            <a:lnTo>
                              <a:pt x="63" y="255"/>
                            </a:lnTo>
                            <a:lnTo>
                              <a:pt x="64" y="258"/>
                            </a:lnTo>
                            <a:lnTo>
                              <a:pt x="67" y="261"/>
                            </a:lnTo>
                            <a:lnTo>
                              <a:pt x="70" y="263"/>
                            </a:lnTo>
                            <a:lnTo>
                              <a:pt x="75" y="264"/>
                            </a:lnTo>
                            <a:lnTo>
                              <a:pt x="84" y="265"/>
                            </a:lnTo>
                            <a:lnTo>
                              <a:pt x="99" y="265"/>
                            </a:lnTo>
                            <a:lnTo>
                              <a:pt x="112" y="266"/>
                            </a:lnTo>
                            <a:lnTo>
                              <a:pt x="128" y="268"/>
                            </a:lnTo>
                            <a:lnTo>
                              <a:pt x="146" y="272"/>
                            </a:lnTo>
                            <a:lnTo>
                              <a:pt x="158" y="274"/>
                            </a:lnTo>
                            <a:lnTo>
                              <a:pt x="172" y="274"/>
                            </a:lnTo>
                            <a:lnTo>
                              <a:pt x="176" y="272"/>
                            </a:lnTo>
                            <a:lnTo>
                              <a:pt x="257" y="217"/>
                            </a:lnTo>
                            <a:lnTo>
                              <a:pt x="261" y="213"/>
                            </a:lnTo>
                            <a:lnTo>
                              <a:pt x="265" y="210"/>
                            </a:lnTo>
                            <a:lnTo>
                              <a:pt x="266" y="205"/>
                            </a:lnTo>
                            <a:lnTo>
                              <a:pt x="266" y="201"/>
                            </a:lnTo>
                            <a:lnTo>
                              <a:pt x="265" y="196"/>
                            </a:lnTo>
                            <a:lnTo>
                              <a:pt x="240" y="129"/>
                            </a:lnTo>
                            <a:lnTo>
                              <a:pt x="226" y="86"/>
                            </a:lnTo>
                            <a:lnTo>
                              <a:pt x="215" y="5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318" name="Freeform 42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33" y="3223"/>
                        <a:ext cx="159" cy="209"/>
                      </a:xfrm>
                      <a:custGeom>
                        <a:avLst/>
                        <a:gdLst>
                          <a:gd name="T0" fmla="*/ 121 w 159"/>
                          <a:gd name="T1" fmla="*/ 61 h 209"/>
                          <a:gd name="T2" fmla="*/ 109 w 159"/>
                          <a:gd name="T3" fmla="*/ 32 h 209"/>
                          <a:gd name="T4" fmla="*/ 100 w 159"/>
                          <a:gd name="T5" fmla="*/ 5 h 209"/>
                          <a:gd name="T6" fmla="*/ 98 w 159"/>
                          <a:gd name="T7" fmla="*/ 4 h 209"/>
                          <a:gd name="T8" fmla="*/ 97 w 159"/>
                          <a:gd name="T9" fmla="*/ 3 h 209"/>
                          <a:gd name="T10" fmla="*/ 94 w 159"/>
                          <a:gd name="T11" fmla="*/ 3 h 209"/>
                          <a:gd name="T12" fmla="*/ 48 w 159"/>
                          <a:gd name="T13" fmla="*/ 0 h 209"/>
                          <a:gd name="T14" fmla="*/ 4 w 159"/>
                          <a:gd name="T15" fmla="*/ 0 h 209"/>
                          <a:gd name="T16" fmla="*/ 1 w 159"/>
                          <a:gd name="T17" fmla="*/ 0 h 209"/>
                          <a:gd name="T18" fmla="*/ 0 w 159"/>
                          <a:gd name="T19" fmla="*/ 0 h 209"/>
                          <a:gd name="T20" fmla="*/ 0 w 159"/>
                          <a:gd name="T21" fmla="*/ 3 h 209"/>
                          <a:gd name="T22" fmla="*/ 3 w 159"/>
                          <a:gd name="T23" fmla="*/ 22 h 209"/>
                          <a:gd name="T24" fmla="*/ 10 w 159"/>
                          <a:gd name="T25" fmla="*/ 38 h 209"/>
                          <a:gd name="T26" fmla="*/ 22 w 159"/>
                          <a:gd name="T27" fmla="*/ 69 h 209"/>
                          <a:gd name="T28" fmla="*/ 44 w 159"/>
                          <a:gd name="T29" fmla="*/ 120 h 209"/>
                          <a:gd name="T30" fmla="*/ 63 w 159"/>
                          <a:gd name="T31" fmla="*/ 164 h 209"/>
                          <a:gd name="T32" fmla="*/ 69 w 159"/>
                          <a:gd name="T33" fmla="*/ 182 h 209"/>
                          <a:gd name="T34" fmla="*/ 72 w 159"/>
                          <a:gd name="T35" fmla="*/ 192 h 209"/>
                          <a:gd name="T36" fmla="*/ 74 w 159"/>
                          <a:gd name="T37" fmla="*/ 199 h 209"/>
                          <a:gd name="T38" fmla="*/ 77 w 159"/>
                          <a:gd name="T39" fmla="*/ 204 h 209"/>
                          <a:gd name="T40" fmla="*/ 80 w 159"/>
                          <a:gd name="T41" fmla="*/ 206 h 209"/>
                          <a:gd name="T42" fmla="*/ 82 w 159"/>
                          <a:gd name="T43" fmla="*/ 208 h 209"/>
                          <a:gd name="T44" fmla="*/ 84 w 159"/>
                          <a:gd name="T45" fmla="*/ 208 h 209"/>
                          <a:gd name="T46" fmla="*/ 86 w 159"/>
                          <a:gd name="T47" fmla="*/ 207 h 209"/>
                          <a:gd name="T48" fmla="*/ 91 w 159"/>
                          <a:gd name="T49" fmla="*/ 204 h 209"/>
                          <a:gd name="T50" fmla="*/ 96 w 159"/>
                          <a:gd name="T51" fmla="*/ 201 h 209"/>
                          <a:gd name="T52" fmla="*/ 100 w 159"/>
                          <a:gd name="T53" fmla="*/ 197 h 209"/>
                          <a:gd name="T54" fmla="*/ 106 w 159"/>
                          <a:gd name="T55" fmla="*/ 192 h 209"/>
                          <a:gd name="T56" fmla="*/ 110 w 159"/>
                          <a:gd name="T57" fmla="*/ 189 h 209"/>
                          <a:gd name="T58" fmla="*/ 156 w 159"/>
                          <a:gd name="T59" fmla="*/ 171 h 209"/>
                          <a:gd name="T60" fmla="*/ 157 w 159"/>
                          <a:gd name="T61" fmla="*/ 169 h 209"/>
                          <a:gd name="T62" fmla="*/ 158 w 159"/>
                          <a:gd name="T63" fmla="*/ 168 h 209"/>
                          <a:gd name="T64" fmla="*/ 158 w 159"/>
                          <a:gd name="T65" fmla="*/ 165 h 209"/>
                          <a:gd name="T66" fmla="*/ 157 w 159"/>
                          <a:gd name="T67" fmla="*/ 163 h 209"/>
                          <a:gd name="T68" fmla="*/ 121 w 159"/>
                          <a:gd name="T69" fmla="*/ 61 h 209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w 159"/>
                          <a:gd name="T106" fmla="*/ 0 h 209"/>
                          <a:gd name="T107" fmla="*/ 159 w 159"/>
                          <a:gd name="T108" fmla="*/ 209 h 209"/>
                        </a:gdLst>
                        <a:ahLst/>
                        <a:cxnLst>
                          <a:cxn ang="T70">
                            <a:pos x="T0" y="T1"/>
                          </a:cxn>
                          <a:cxn ang="T71">
                            <a:pos x="T2" y="T3"/>
                          </a:cxn>
                          <a:cxn ang="T72">
                            <a:pos x="T4" y="T5"/>
                          </a:cxn>
                          <a:cxn ang="T73">
                            <a:pos x="T6" y="T7"/>
                          </a:cxn>
                          <a:cxn ang="T74">
                            <a:pos x="T8" y="T9"/>
                          </a:cxn>
                          <a:cxn ang="T75">
                            <a:pos x="T10" y="T11"/>
                          </a:cxn>
                          <a:cxn ang="T76">
                            <a:pos x="T12" y="T13"/>
                          </a:cxn>
                          <a:cxn ang="T77">
                            <a:pos x="T14" y="T15"/>
                          </a:cxn>
                          <a:cxn ang="T78">
                            <a:pos x="T16" y="T17"/>
                          </a:cxn>
                          <a:cxn ang="T79">
                            <a:pos x="T18" y="T19"/>
                          </a:cxn>
                          <a:cxn ang="T80">
                            <a:pos x="T20" y="T21"/>
                          </a:cxn>
                          <a:cxn ang="T81">
                            <a:pos x="T22" y="T23"/>
                          </a:cxn>
                          <a:cxn ang="T82">
                            <a:pos x="T24" y="T25"/>
                          </a:cxn>
                          <a:cxn ang="T83">
                            <a:pos x="T26" y="T27"/>
                          </a:cxn>
                          <a:cxn ang="T84">
                            <a:pos x="T28" y="T29"/>
                          </a:cxn>
                          <a:cxn ang="T85">
                            <a:pos x="T30" y="T31"/>
                          </a:cxn>
                          <a:cxn ang="T86">
                            <a:pos x="T32" y="T33"/>
                          </a:cxn>
                          <a:cxn ang="T87">
                            <a:pos x="T34" y="T35"/>
                          </a:cxn>
                          <a:cxn ang="T88">
                            <a:pos x="T36" y="T37"/>
                          </a:cxn>
                          <a:cxn ang="T89">
                            <a:pos x="T38" y="T39"/>
                          </a:cxn>
                          <a:cxn ang="T90">
                            <a:pos x="T40" y="T41"/>
                          </a:cxn>
                          <a:cxn ang="T91">
                            <a:pos x="T42" y="T43"/>
                          </a:cxn>
                          <a:cxn ang="T92">
                            <a:pos x="T44" y="T45"/>
                          </a:cxn>
                          <a:cxn ang="T93">
                            <a:pos x="T46" y="T47"/>
                          </a:cxn>
                          <a:cxn ang="T94">
                            <a:pos x="T48" y="T49"/>
                          </a:cxn>
                          <a:cxn ang="T95">
                            <a:pos x="T50" y="T51"/>
                          </a:cxn>
                          <a:cxn ang="T96">
                            <a:pos x="T52" y="T53"/>
                          </a:cxn>
                          <a:cxn ang="T97">
                            <a:pos x="T54" y="T55"/>
                          </a:cxn>
                          <a:cxn ang="T98">
                            <a:pos x="T56" y="T57"/>
                          </a:cxn>
                          <a:cxn ang="T99">
                            <a:pos x="T58" y="T59"/>
                          </a:cxn>
                          <a:cxn ang="T100">
                            <a:pos x="T60" y="T61"/>
                          </a:cxn>
                          <a:cxn ang="T101">
                            <a:pos x="T62" y="T63"/>
                          </a:cxn>
                          <a:cxn ang="T102">
                            <a:pos x="T64" y="T65"/>
                          </a:cxn>
                          <a:cxn ang="T103">
                            <a:pos x="T66" y="T67"/>
                          </a:cxn>
                          <a:cxn ang="T104">
                            <a:pos x="T68" y="T69"/>
                          </a:cxn>
                        </a:cxnLst>
                        <a:rect l="T105" t="T106" r="T107" b="T108"/>
                        <a:pathLst>
                          <a:path w="159" h="209">
                            <a:moveTo>
                              <a:pt x="121" y="61"/>
                            </a:moveTo>
                            <a:lnTo>
                              <a:pt x="109" y="32"/>
                            </a:lnTo>
                            <a:lnTo>
                              <a:pt x="100" y="5"/>
                            </a:lnTo>
                            <a:lnTo>
                              <a:pt x="98" y="4"/>
                            </a:lnTo>
                            <a:lnTo>
                              <a:pt x="97" y="3"/>
                            </a:lnTo>
                            <a:lnTo>
                              <a:pt x="94" y="3"/>
                            </a:lnTo>
                            <a:lnTo>
                              <a:pt x="48" y="0"/>
                            </a:lnTo>
                            <a:lnTo>
                              <a:pt x="4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3"/>
                            </a:lnTo>
                            <a:lnTo>
                              <a:pt x="3" y="22"/>
                            </a:lnTo>
                            <a:lnTo>
                              <a:pt x="10" y="38"/>
                            </a:lnTo>
                            <a:lnTo>
                              <a:pt x="22" y="69"/>
                            </a:lnTo>
                            <a:lnTo>
                              <a:pt x="44" y="120"/>
                            </a:lnTo>
                            <a:lnTo>
                              <a:pt x="63" y="164"/>
                            </a:lnTo>
                            <a:lnTo>
                              <a:pt x="69" y="182"/>
                            </a:lnTo>
                            <a:lnTo>
                              <a:pt x="72" y="192"/>
                            </a:lnTo>
                            <a:lnTo>
                              <a:pt x="74" y="199"/>
                            </a:lnTo>
                            <a:lnTo>
                              <a:pt x="77" y="204"/>
                            </a:lnTo>
                            <a:lnTo>
                              <a:pt x="80" y="206"/>
                            </a:lnTo>
                            <a:lnTo>
                              <a:pt x="82" y="208"/>
                            </a:lnTo>
                            <a:lnTo>
                              <a:pt x="84" y="208"/>
                            </a:lnTo>
                            <a:lnTo>
                              <a:pt x="86" y="207"/>
                            </a:lnTo>
                            <a:lnTo>
                              <a:pt x="91" y="204"/>
                            </a:lnTo>
                            <a:lnTo>
                              <a:pt x="96" y="201"/>
                            </a:lnTo>
                            <a:lnTo>
                              <a:pt x="100" y="197"/>
                            </a:lnTo>
                            <a:lnTo>
                              <a:pt x="106" y="192"/>
                            </a:lnTo>
                            <a:lnTo>
                              <a:pt x="110" y="189"/>
                            </a:lnTo>
                            <a:lnTo>
                              <a:pt x="156" y="171"/>
                            </a:lnTo>
                            <a:lnTo>
                              <a:pt x="157" y="169"/>
                            </a:lnTo>
                            <a:lnTo>
                              <a:pt x="158" y="168"/>
                            </a:lnTo>
                            <a:lnTo>
                              <a:pt x="158" y="165"/>
                            </a:lnTo>
                            <a:lnTo>
                              <a:pt x="157" y="163"/>
                            </a:lnTo>
                            <a:lnTo>
                              <a:pt x="121" y="61"/>
                            </a:lnTo>
                          </a:path>
                        </a:pathLst>
                      </a:custGeom>
                      <a:solidFill>
                        <a:srgbClr val="005F5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30" name="Group 4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72" y="3440"/>
                      <a:ext cx="46" cy="116"/>
                      <a:chOff x="4972" y="3440"/>
                      <a:chExt cx="46" cy="116"/>
                    </a:xfrm>
                  </p:grpSpPr>
                  <p:sp>
                    <p:nvSpPr>
                      <p:cNvPr id="5315" name="Freeform 42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72" y="3441"/>
                        <a:ext cx="40" cy="115"/>
                      </a:xfrm>
                      <a:custGeom>
                        <a:avLst/>
                        <a:gdLst>
                          <a:gd name="T0" fmla="*/ 39 w 40"/>
                          <a:gd name="T1" fmla="*/ 0 h 115"/>
                          <a:gd name="T2" fmla="*/ 38 w 40"/>
                          <a:gd name="T3" fmla="*/ 7 h 115"/>
                          <a:gd name="T4" fmla="*/ 35 w 40"/>
                          <a:gd name="T5" fmla="*/ 13 h 115"/>
                          <a:gd name="T6" fmla="*/ 32 w 40"/>
                          <a:gd name="T7" fmla="*/ 17 h 115"/>
                          <a:gd name="T8" fmla="*/ 27 w 40"/>
                          <a:gd name="T9" fmla="*/ 21 h 115"/>
                          <a:gd name="T10" fmla="*/ 21 w 40"/>
                          <a:gd name="T11" fmla="*/ 24 h 115"/>
                          <a:gd name="T12" fmla="*/ 15 w 40"/>
                          <a:gd name="T13" fmla="*/ 28 h 115"/>
                          <a:gd name="T14" fmla="*/ 12 w 40"/>
                          <a:gd name="T15" fmla="*/ 34 h 115"/>
                          <a:gd name="T16" fmla="*/ 7 w 40"/>
                          <a:gd name="T17" fmla="*/ 43 h 115"/>
                          <a:gd name="T18" fmla="*/ 6 w 40"/>
                          <a:gd name="T19" fmla="*/ 51 h 115"/>
                          <a:gd name="T20" fmla="*/ 7 w 40"/>
                          <a:gd name="T21" fmla="*/ 56 h 115"/>
                          <a:gd name="T22" fmla="*/ 12 w 40"/>
                          <a:gd name="T23" fmla="*/ 61 h 115"/>
                          <a:gd name="T24" fmla="*/ 15 w 40"/>
                          <a:gd name="T25" fmla="*/ 67 h 115"/>
                          <a:gd name="T26" fmla="*/ 18 w 40"/>
                          <a:gd name="T27" fmla="*/ 72 h 115"/>
                          <a:gd name="T28" fmla="*/ 20 w 40"/>
                          <a:gd name="T29" fmla="*/ 78 h 115"/>
                          <a:gd name="T30" fmla="*/ 21 w 40"/>
                          <a:gd name="T31" fmla="*/ 87 h 115"/>
                          <a:gd name="T32" fmla="*/ 19 w 40"/>
                          <a:gd name="T33" fmla="*/ 94 h 115"/>
                          <a:gd name="T34" fmla="*/ 16 w 40"/>
                          <a:gd name="T35" fmla="*/ 98 h 115"/>
                          <a:gd name="T36" fmla="*/ 11 w 40"/>
                          <a:gd name="T37" fmla="*/ 105 h 115"/>
                          <a:gd name="T38" fmla="*/ 6 w 40"/>
                          <a:gd name="T39" fmla="*/ 109 h 115"/>
                          <a:gd name="T40" fmla="*/ 0 w 40"/>
                          <a:gd name="T41" fmla="*/ 114 h 115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40"/>
                          <a:gd name="T64" fmla="*/ 0 h 115"/>
                          <a:gd name="T65" fmla="*/ 40 w 40"/>
                          <a:gd name="T66" fmla="*/ 115 h 115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40" h="115">
                            <a:moveTo>
                              <a:pt x="39" y="0"/>
                            </a:moveTo>
                            <a:lnTo>
                              <a:pt x="38" y="7"/>
                            </a:lnTo>
                            <a:lnTo>
                              <a:pt x="35" y="13"/>
                            </a:lnTo>
                            <a:lnTo>
                              <a:pt x="32" y="17"/>
                            </a:lnTo>
                            <a:lnTo>
                              <a:pt x="27" y="21"/>
                            </a:lnTo>
                            <a:lnTo>
                              <a:pt x="21" y="24"/>
                            </a:lnTo>
                            <a:lnTo>
                              <a:pt x="15" y="28"/>
                            </a:lnTo>
                            <a:lnTo>
                              <a:pt x="12" y="34"/>
                            </a:lnTo>
                            <a:lnTo>
                              <a:pt x="7" y="43"/>
                            </a:lnTo>
                            <a:lnTo>
                              <a:pt x="6" y="51"/>
                            </a:lnTo>
                            <a:lnTo>
                              <a:pt x="7" y="56"/>
                            </a:lnTo>
                            <a:lnTo>
                              <a:pt x="12" y="61"/>
                            </a:lnTo>
                            <a:lnTo>
                              <a:pt x="15" y="67"/>
                            </a:lnTo>
                            <a:lnTo>
                              <a:pt x="18" y="72"/>
                            </a:lnTo>
                            <a:lnTo>
                              <a:pt x="20" y="78"/>
                            </a:lnTo>
                            <a:lnTo>
                              <a:pt x="21" y="87"/>
                            </a:lnTo>
                            <a:lnTo>
                              <a:pt x="19" y="94"/>
                            </a:lnTo>
                            <a:lnTo>
                              <a:pt x="16" y="98"/>
                            </a:lnTo>
                            <a:lnTo>
                              <a:pt x="11" y="105"/>
                            </a:lnTo>
                            <a:lnTo>
                              <a:pt x="6" y="109"/>
                            </a:lnTo>
                            <a:lnTo>
                              <a:pt x="0" y="114"/>
                            </a:lnTo>
                          </a:path>
                        </a:pathLst>
                      </a:custGeom>
                      <a:noFill/>
                      <a:ln w="12700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316" name="Oval 428"/>
                      <p:cNvSpPr>
                        <a:spLocks noChangeArrowheads="1"/>
                      </p:cNvSpPr>
                      <p:nvPr/>
                    </p:nvSpPr>
                    <p:spPr bwMode="auto">
                      <a:xfrm flipH="1">
                        <a:off x="5010" y="3440"/>
                        <a:ext cx="8" cy="8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31" name="Group 429"/>
                  <p:cNvGrpSpPr>
                    <a:grpSpLocks/>
                  </p:cNvGrpSpPr>
                  <p:nvPr/>
                </p:nvGrpSpPr>
                <p:grpSpPr bwMode="auto">
                  <a:xfrm>
                    <a:off x="5169" y="3108"/>
                    <a:ext cx="304" cy="518"/>
                    <a:chOff x="5169" y="3108"/>
                    <a:chExt cx="304" cy="518"/>
                  </a:xfrm>
                </p:grpSpPr>
                <p:sp>
                  <p:nvSpPr>
                    <p:cNvPr id="5307" name="Freeform 430"/>
                    <p:cNvSpPr>
                      <a:spLocks/>
                    </p:cNvSpPr>
                    <p:nvPr/>
                  </p:nvSpPr>
                  <p:spPr bwMode="auto">
                    <a:xfrm>
                      <a:off x="5295" y="3342"/>
                      <a:ext cx="178" cy="284"/>
                    </a:xfrm>
                    <a:custGeom>
                      <a:avLst/>
                      <a:gdLst>
                        <a:gd name="T0" fmla="*/ 0 w 178"/>
                        <a:gd name="T1" fmla="*/ 133 h 284"/>
                        <a:gd name="T2" fmla="*/ 50 w 178"/>
                        <a:gd name="T3" fmla="*/ 104 h 284"/>
                        <a:gd name="T4" fmla="*/ 105 w 178"/>
                        <a:gd name="T5" fmla="*/ 5 h 284"/>
                        <a:gd name="T6" fmla="*/ 108 w 178"/>
                        <a:gd name="T7" fmla="*/ 3 h 284"/>
                        <a:gd name="T8" fmla="*/ 112 w 178"/>
                        <a:gd name="T9" fmla="*/ 1 h 284"/>
                        <a:gd name="T10" fmla="*/ 116 w 178"/>
                        <a:gd name="T11" fmla="*/ 0 h 284"/>
                        <a:gd name="T12" fmla="*/ 122 w 178"/>
                        <a:gd name="T13" fmla="*/ 0 h 284"/>
                        <a:gd name="T14" fmla="*/ 127 w 178"/>
                        <a:gd name="T15" fmla="*/ 0 h 284"/>
                        <a:gd name="T16" fmla="*/ 133 w 178"/>
                        <a:gd name="T17" fmla="*/ 2 h 284"/>
                        <a:gd name="T18" fmla="*/ 139 w 178"/>
                        <a:gd name="T19" fmla="*/ 5 h 284"/>
                        <a:gd name="T20" fmla="*/ 146 w 178"/>
                        <a:gd name="T21" fmla="*/ 8 h 284"/>
                        <a:gd name="T22" fmla="*/ 152 w 178"/>
                        <a:gd name="T23" fmla="*/ 13 h 284"/>
                        <a:gd name="T24" fmla="*/ 158 w 178"/>
                        <a:gd name="T25" fmla="*/ 17 h 284"/>
                        <a:gd name="T26" fmla="*/ 162 w 178"/>
                        <a:gd name="T27" fmla="*/ 21 h 284"/>
                        <a:gd name="T28" fmla="*/ 166 w 178"/>
                        <a:gd name="T29" fmla="*/ 25 h 284"/>
                        <a:gd name="T30" fmla="*/ 171 w 178"/>
                        <a:gd name="T31" fmla="*/ 33 h 284"/>
                        <a:gd name="T32" fmla="*/ 174 w 178"/>
                        <a:gd name="T33" fmla="*/ 38 h 284"/>
                        <a:gd name="T34" fmla="*/ 176 w 178"/>
                        <a:gd name="T35" fmla="*/ 45 h 284"/>
                        <a:gd name="T36" fmla="*/ 177 w 178"/>
                        <a:gd name="T37" fmla="*/ 53 h 284"/>
                        <a:gd name="T38" fmla="*/ 177 w 178"/>
                        <a:gd name="T39" fmla="*/ 65 h 284"/>
                        <a:gd name="T40" fmla="*/ 175 w 178"/>
                        <a:gd name="T41" fmla="*/ 79 h 284"/>
                        <a:gd name="T42" fmla="*/ 172 w 178"/>
                        <a:gd name="T43" fmla="*/ 93 h 284"/>
                        <a:gd name="T44" fmla="*/ 167 w 178"/>
                        <a:gd name="T45" fmla="*/ 108 h 284"/>
                        <a:gd name="T46" fmla="*/ 163 w 178"/>
                        <a:gd name="T47" fmla="*/ 121 h 284"/>
                        <a:gd name="T48" fmla="*/ 159 w 178"/>
                        <a:gd name="T49" fmla="*/ 130 h 284"/>
                        <a:gd name="T50" fmla="*/ 152 w 178"/>
                        <a:gd name="T51" fmla="*/ 140 h 284"/>
                        <a:gd name="T52" fmla="*/ 148 w 178"/>
                        <a:gd name="T53" fmla="*/ 146 h 284"/>
                        <a:gd name="T54" fmla="*/ 142 w 178"/>
                        <a:gd name="T55" fmla="*/ 154 h 284"/>
                        <a:gd name="T56" fmla="*/ 137 w 178"/>
                        <a:gd name="T57" fmla="*/ 162 h 284"/>
                        <a:gd name="T58" fmla="*/ 131 w 178"/>
                        <a:gd name="T59" fmla="*/ 166 h 284"/>
                        <a:gd name="T60" fmla="*/ 107 w 178"/>
                        <a:gd name="T61" fmla="*/ 163 h 284"/>
                        <a:gd name="T62" fmla="*/ 89 w 178"/>
                        <a:gd name="T63" fmla="*/ 157 h 284"/>
                        <a:gd name="T64" fmla="*/ 78 w 178"/>
                        <a:gd name="T65" fmla="*/ 161 h 284"/>
                        <a:gd name="T66" fmla="*/ 52 w 178"/>
                        <a:gd name="T67" fmla="*/ 162 h 284"/>
                        <a:gd name="T68" fmla="*/ 21 w 178"/>
                        <a:gd name="T69" fmla="*/ 157 h 284"/>
                        <a:gd name="T70" fmla="*/ 16 w 178"/>
                        <a:gd name="T71" fmla="*/ 168 h 284"/>
                        <a:gd name="T72" fmla="*/ 16 w 178"/>
                        <a:gd name="T73" fmla="*/ 242 h 284"/>
                        <a:gd name="T74" fmla="*/ 17 w 178"/>
                        <a:gd name="T75" fmla="*/ 249 h 284"/>
                        <a:gd name="T76" fmla="*/ 18 w 178"/>
                        <a:gd name="T77" fmla="*/ 254 h 284"/>
                        <a:gd name="T78" fmla="*/ 20 w 178"/>
                        <a:gd name="T79" fmla="*/ 258 h 284"/>
                        <a:gd name="T80" fmla="*/ 23 w 178"/>
                        <a:gd name="T81" fmla="*/ 262 h 284"/>
                        <a:gd name="T82" fmla="*/ 26 w 178"/>
                        <a:gd name="T83" fmla="*/ 265 h 284"/>
                        <a:gd name="T84" fmla="*/ 30 w 178"/>
                        <a:gd name="T85" fmla="*/ 267 h 284"/>
                        <a:gd name="T86" fmla="*/ 34 w 178"/>
                        <a:gd name="T87" fmla="*/ 268 h 284"/>
                        <a:gd name="T88" fmla="*/ 38 w 178"/>
                        <a:gd name="T89" fmla="*/ 269 h 284"/>
                        <a:gd name="T90" fmla="*/ 158 w 178"/>
                        <a:gd name="T91" fmla="*/ 269 h 284"/>
                        <a:gd name="T92" fmla="*/ 158 w 178"/>
                        <a:gd name="T93" fmla="*/ 283 h 284"/>
                        <a:gd name="T94" fmla="*/ 35 w 178"/>
                        <a:gd name="T95" fmla="*/ 282 h 284"/>
                        <a:gd name="T96" fmla="*/ 28 w 178"/>
                        <a:gd name="T97" fmla="*/ 282 h 284"/>
                        <a:gd name="T98" fmla="*/ 25 w 178"/>
                        <a:gd name="T99" fmla="*/ 281 h 284"/>
                        <a:gd name="T100" fmla="*/ 20 w 178"/>
                        <a:gd name="T101" fmla="*/ 280 h 284"/>
                        <a:gd name="T102" fmla="*/ 15 w 178"/>
                        <a:gd name="T103" fmla="*/ 278 h 284"/>
                        <a:gd name="T104" fmla="*/ 12 w 178"/>
                        <a:gd name="T105" fmla="*/ 274 h 284"/>
                        <a:gd name="T106" fmla="*/ 8 w 178"/>
                        <a:gd name="T107" fmla="*/ 270 h 284"/>
                        <a:gd name="T108" fmla="*/ 5 w 178"/>
                        <a:gd name="T109" fmla="*/ 265 h 284"/>
                        <a:gd name="T110" fmla="*/ 2 w 178"/>
                        <a:gd name="T111" fmla="*/ 260 h 284"/>
                        <a:gd name="T112" fmla="*/ 1 w 178"/>
                        <a:gd name="T113" fmla="*/ 254 h 284"/>
                        <a:gd name="T114" fmla="*/ 0 w 178"/>
                        <a:gd name="T115" fmla="*/ 248 h 284"/>
                        <a:gd name="T116" fmla="*/ 0 w 178"/>
                        <a:gd name="T117" fmla="*/ 240 h 284"/>
                        <a:gd name="T118" fmla="*/ 0 w 178"/>
                        <a:gd name="T119" fmla="*/ 133 h 284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w 178"/>
                        <a:gd name="T181" fmla="*/ 0 h 284"/>
                        <a:gd name="T182" fmla="*/ 178 w 178"/>
                        <a:gd name="T183" fmla="*/ 284 h 284"/>
                      </a:gdLst>
                      <a:ahLst/>
                      <a:cxnLst>
                        <a:cxn ang="T120">
                          <a:pos x="T0" y="T1"/>
                        </a:cxn>
                        <a:cxn ang="T121">
                          <a:pos x="T2" y="T3"/>
                        </a:cxn>
                        <a:cxn ang="T122">
                          <a:pos x="T4" y="T5"/>
                        </a:cxn>
                        <a:cxn ang="T123">
                          <a:pos x="T6" y="T7"/>
                        </a:cxn>
                        <a:cxn ang="T124">
                          <a:pos x="T8" y="T9"/>
                        </a:cxn>
                        <a:cxn ang="T125">
                          <a:pos x="T10" y="T11"/>
                        </a:cxn>
                        <a:cxn ang="T126">
                          <a:pos x="T12" y="T13"/>
                        </a:cxn>
                        <a:cxn ang="T127">
                          <a:pos x="T14" y="T15"/>
                        </a:cxn>
                        <a:cxn ang="T128">
                          <a:pos x="T16" y="T17"/>
                        </a:cxn>
                        <a:cxn ang="T129">
                          <a:pos x="T18" y="T19"/>
                        </a:cxn>
                        <a:cxn ang="T130">
                          <a:pos x="T20" y="T21"/>
                        </a:cxn>
                        <a:cxn ang="T131">
                          <a:pos x="T22" y="T23"/>
                        </a:cxn>
                        <a:cxn ang="T132">
                          <a:pos x="T24" y="T25"/>
                        </a:cxn>
                        <a:cxn ang="T133">
                          <a:pos x="T26" y="T27"/>
                        </a:cxn>
                        <a:cxn ang="T134">
                          <a:pos x="T28" y="T29"/>
                        </a:cxn>
                        <a:cxn ang="T135">
                          <a:pos x="T30" y="T31"/>
                        </a:cxn>
                        <a:cxn ang="T136">
                          <a:pos x="T32" y="T33"/>
                        </a:cxn>
                        <a:cxn ang="T137">
                          <a:pos x="T34" y="T35"/>
                        </a:cxn>
                        <a:cxn ang="T138">
                          <a:pos x="T36" y="T37"/>
                        </a:cxn>
                        <a:cxn ang="T139">
                          <a:pos x="T38" y="T39"/>
                        </a:cxn>
                        <a:cxn ang="T140">
                          <a:pos x="T40" y="T41"/>
                        </a:cxn>
                        <a:cxn ang="T141">
                          <a:pos x="T42" y="T43"/>
                        </a:cxn>
                        <a:cxn ang="T142">
                          <a:pos x="T44" y="T45"/>
                        </a:cxn>
                        <a:cxn ang="T143">
                          <a:pos x="T46" y="T47"/>
                        </a:cxn>
                        <a:cxn ang="T144">
                          <a:pos x="T48" y="T49"/>
                        </a:cxn>
                        <a:cxn ang="T145">
                          <a:pos x="T50" y="T51"/>
                        </a:cxn>
                        <a:cxn ang="T146">
                          <a:pos x="T52" y="T53"/>
                        </a:cxn>
                        <a:cxn ang="T147">
                          <a:pos x="T54" y="T55"/>
                        </a:cxn>
                        <a:cxn ang="T148">
                          <a:pos x="T56" y="T57"/>
                        </a:cxn>
                        <a:cxn ang="T149">
                          <a:pos x="T58" y="T59"/>
                        </a:cxn>
                        <a:cxn ang="T150">
                          <a:pos x="T60" y="T61"/>
                        </a:cxn>
                        <a:cxn ang="T151">
                          <a:pos x="T62" y="T63"/>
                        </a:cxn>
                        <a:cxn ang="T152">
                          <a:pos x="T64" y="T65"/>
                        </a:cxn>
                        <a:cxn ang="T153">
                          <a:pos x="T66" y="T67"/>
                        </a:cxn>
                        <a:cxn ang="T154">
                          <a:pos x="T68" y="T69"/>
                        </a:cxn>
                        <a:cxn ang="T155">
                          <a:pos x="T70" y="T71"/>
                        </a:cxn>
                        <a:cxn ang="T156">
                          <a:pos x="T72" y="T73"/>
                        </a:cxn>
                        <a:cxn ang="T157">
                          <a:pos x="T74" y="T75"/>
                        </a:cxn>
                        <a:cxn ang="T158">
                          <a:pos x="T76" y="T77"/>
                        </a:cxn>
                        <a:cxn ang="T159">
                          <a:pos x="T78" y="T79"/>
                        </a:cxn>
                        <a:cxn ang="T160">
                          <a:pos x="T80" y="T81"/>
                        </a:cxn>
                        <a:cxn ang="T161">
                          <a:pos x="T82" y="T83"/>
                        </a:cxn>
                        <a:cxn ang="T162">
                          <a:pos x="T84" y="T85"/>
                        </a:cxn>
                        <a:cxn ang="T163">
                          <a:pos x="T86" y="T87"/>
                        </a:cxn>
                        <a:cxn ang="T164">
                          <a:pos x="T88" y="T89"/>
                        </a:cxn>
                        <a:cxn ang="T165">
                          <a:pos x="T90" y="T91"/>
                        </a:cxn>
                        <a:cxn ang="T166">
                          <a:pos x="T92" y="T93"/>
                        </a:cxn>
                        <a:cxn ang="T167">
                          <a:pos x="T94" y="T95"/>
                        </a:cxn>
                        <a:cxn ang="T168">
                          <a:pos x="T96" y="T97"/>
                        </a:cxn>
                        <a:cxn ang="T169">
                          <a:pos x="T98" y="T99"/>
                        </a:cxn>
                        <a:cxn ang="T170">
                          <a:pos x="T100" y="T101"/>
                        </a:cxn>
                        <a:cxn ang="T171">
                          <a:pos x="T102" y="T103"/>
                        </a:cxn>
                        <a:cxn ang="T172">
                          <a:pos x="T104" y="T105"/>
                        </a:cxn>
                        <a:cxn ang="T173">
                          <a:pos x="T106" y="T107"/>
                        </a:cxn>
                        <a:cxn ang="T174">
                          <a:pos x="T108" y="T109"/>
                        </a:cxn>
                        <a:cxn ang="T175">
                          <a:pos x="T110" y="T111"/>
                        </a:cxn>
                        <a:cxn ang="T176">
                          <a:pos x="T112" y="T113"/>
                        </a:cxn>
                        <a:cxn ang="T177">
                          <a:pos x="T114" y="T115"/>
                        </a:cxn>
                        <a:cxn ang="T178">
                          <a:pos x="T116" y="T117"/>
                        </a:cxn>
                        <a:cxn ang="T179">
                          <a:pos x="T118" y="T119"/>
                        </a:cxn>
                      </a:cxnLst>
                      <a:rect l="T180" t="T181" r="T182" b="T183"/>
                      <a:pathLst>
                        <a:path w="178" h="284">
                          <a:moveTo>
                            <a:pt x="0" y="133"/>
                          </a:moveTo>
                          <a:lnTo>
                            <a:pt x="50" y="104"/>
                          </a:lnTo>
                          <a:lnTo>
                            <a:pt x="105" y="5"/>
                          </a:lnTo>
                          <a:lnTo>
                            <a:pt x="108" y="3"/>
                          </a:lnTo>
                          <a:lnTo>
                            <a:pt x="112" y="1"/>
                          </a:lnTo>
                          <a:lnTo>
                            <a:pt x="116" y="0"/>
                          </a:lnTo>
                          <a:lnTo>
                            <a:pt x="122" y="0"/>
                          </a:lnTo>
                          <a:lnTo>
                            <a:pt x="127" y="0"/>
                          </a:lnTo>
                          <a:lnTo>
                            <a:pt x="133" y="2"/>
                          </a:lnTo>
                          <a:lnTo>
                            <a:pt x="139" y="5"/>
                          </a:lnTo>
                          <a:lnTo>
                            <a:pt x="146" y="8"/>
                          </a:lnTo>
                          <a:lnTo>
                            <a:pt x="152" y="13"/>
                          </a:lnTo>
                          <a:lnTo>
                            <a:pt x="158" y="17"/>
                          </a:lnTo>
                          <a:lnTo>
                            <a:pt x="162" y="21"/>
                          </a:lnTo>
                          <a:lnTo>
                            <a:pt x="166" y="25"/>
                          </a:lnTo>
                          <a:lnTo>
                            <a:pt x="171" y="33"/>
                          </a:lnTo>
                          <a:lnTo>
                            <a:pt x="174" y="38"/>
                          </a:lnTo>
                          <a:lnTo>
                            <a:pt x="176" y="45"/>
                          </a:lnTo>
                          <a:lnTo>
                            <a:pt x="177" y="53"/>
                          </a:lnTo>
                          <a:lnTo>
                            <a:pt x="177" y="65"/>
                          </a:lnTo>
                          <a:lnTo>
                            <a:pt x="175" y="79"/>
                          </a:lnTo>
                          <a:lnTo>
                            <a:pt x="172" y="93"/>
                          </a:lnTo>
                          <a:lnTo>
                            <a:pt x="167" y="108"/>
                          </a:lnTo>
                          <a:lnTo>
                            <a:pt x="163" y="121"/>
                          </a:lnTo>
                          <a:lnTo>
                            <a:pt x="159" y="130"/>
                          </a:lnTo>
                          <a:lnTo>
                            <a:pt x="152" y="140"/>
                          </a:lnTo>
                          <a:lnTo>
                            <a:pt x="148" y="146"/>
                          </a:lnTo>
                          <a:lnTo>
                            <a:pt x="142" y="154"/>
                          </a:lnTo>
                          <a:lnTo>
                            <a:pt x="137" y="162"/>
                          </a:lnTo>
                          <a:lnTo>
                            <a:pt x="131" y="166"/>
                          </a:lnTo>
                          <a:lnTo>
                            <a:pt x="107" y="163"/>
                          </a:lnTo>
                          <a:lnTo>
                            <a:pt x="89" y="157"/>
                          </a:lnTo>
                          <a:lnTo>
                            <a:pt x="78" y="161"/>
                          </a:lnTo>
                          <a:lnTo>
                            <a:pt x="52" y="162"/>
                          </a:lnTo>
                          <a:lnTo>
                            <a:pt x="21" y="157"/>
                          </a:lnTo>
                          <a:lnTo>
                            <a:pt x="16" y="168"/>
                          </a:lnTo>
                          <a:lnTo>
                            <a:pt x="16" y="242"/>
                          </a:lnTo>
                          <a:lnTo>
                            <a:pt x="17" y="249"/>
                          </a:lnTo>
                          <a:lnTo>
                            <a:pt x="18" y="254"/>
                          </a:lnTo>
                          <a:lnTo>
                            <a:pt x="20" y="258"/>
                          </a:lnTo>
                          <a:lnTo>
                            <a:pt x="23" y="262"/>
                          </a:lnTo>
                          <a:lnTo>
                            <a:pt x="26" y="265"/>
                          </a:lnTo>
                          <a:lnTo>
                            <a:pt x="30" y="267"/>
                          </a:lnTo>
                          <a:lnTo>
                            <a:pt x="34" y="268"/>
                          </a:lnTo>
                          <a:lnTo>
                            <a:pt x="38" y="269"/>
                          </a:lnTo>
                          <a:lnTo>
                            <a:pt x="158" y="269"/>
                          </a:lnTo>
                          <a:lnTo>
                            <a:pt x="158" y="283"/>
                          </a:lnTo>
                          <a:lnTo>
                            <a:pt x="35" y="282"/>
                          </a:lnTo>
                          <a:lnTo>
                            <a:pt x="28" y="282"/>
                          </a:lnTo>
                          <a:lnTo>
                            <a:pt x="25" y="281"/>
                          </a:lnTo>
                          <a:lnTo>
                            <a:pt x="20" y="280"/>
                          </a:lnTo>
                          <a:lnTo>
                            <a:pt x="15" y="278"/>
                          </a:lnTo>
                          <a:lnTo>
                            <a:pt x="12" y="274"/>
                          </a:lnTo>
                          <a:lnTo>
                            <a:pt x="8" y="270"/>
                          </a:lnTo>
                          <a:lnTo>
                            <a:pt x="5" y="265"/>
                          </a:lnTo>
                          <a:lnTo>
                            <a:pt x="2" y="260"/>
                          </a:lnTo>
                          <a:lnTo>
                            <a:pt x="1" y="254"/>
                          </a:lnTo>
                          <a:lnTo>
                            <a:pt x="0" y="248"/>
                          </a:lnTo>
                          <a:lnTo>
                            <a:pt x="0" y="240"/>
                          </a:lnTo>
                          <a:lnTo>
                            <a:pt x="0" y="133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5152" name="Group 4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169" y="3108"/>
                      <a:ext cx="269" cy="514"/>
                      <a:chOff x="5169" y="3108"/>
                      <a:chExt cx="269" cy="514"/>
                    </a:xfrm>
                  </p:grpSpPr>
                  <p:sp>
                    <p:nvSpPr>
                      <p:cNvPr id="5309" name="Freeform 43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169" y="3108"/>
                        <a:ext cx="269" cy="514"/>
                      </a:xfrm>
                      <a:custGeom>
                        <a:avLst/>
                        <a:gdLst>
                          <a:gd name="T0" fmla="*/ 159 w 269"/>
                          <a:gd name="T1" fmla="*/ 34 h 514"/>
                          <a:gd name="T2" fmla="*/ 156 w 269"/>
                          <a:gd name="T3" fmla="*/ 34 h 514"/>
                          <a:gd name="T4" fmla="*/ 141 w 269"/>
                          <a:gd name="T5" fmla="*/ 38 h 514"/>
                          <a:gd name="T6" fmla="*/ 145 w 269"/>
                          <a:gd name="T7" fmla="*/ 1 h 514"/>
                          <a:gd name="T8" fmla="*/ 124 w 269"/>
                          <a:gd name="T9" fmla="*/ 28 h 514"/>
                          <a:gd name="T10" fmla="*/ 118 w 269"/>
                          <a:gd name="T11" fmla="*/ 7 h 514"/>
                          <a:gd name="T12" fmla="*/ 100 w 269"/>
                          <a:gd name="T13" fmla="*/ 0 h 514"/>
                          <a:gd name="T14" fmla="*/ 103 w 269"/>
                          <a:gd name="T15" fmla="*/ 18 h 514"/>
                          <a:gd name="T16" fmla="*/ 92 w 269"/>
                          <a:gd name="T17" fmla="*/ 12 h 514"/>
                          <a:gd name="T18" fmla="*/ 93 w 269"/>
                          <a:gd name="T19" fmla="*/ 22 h 514"/>
                          <a:gd name="T20" fmla="*/ 87 w 269"/>
                          <a:gd name="T21" fmla="*/ 41 h 514"/>
                          <a:gd name="T22" fmla="*/ 64 w 269"/>
                          <a:gd name="T23" fmla="*/ 14 h 514"/>
                          <a:gd name="T24" fmla="*/ 79 w 269"/>
                          <a:gd name="T25" fmla="*/ 40 h 514"/>
                          <a:gd name="T26" fmla="*/ 53 w 269"/>
                          <a:gd name="T27" fmla="*/ 23 h 514"/>
                          <a:gd name="T28" fmla="*/ 64 w 269"/>
                          <a:gd name="T29" fmla="*/ 43 h 514"/>
                          <a:gd name="T30" fmla="*/ 61 w 269"/>
                          <a:gd name="T31" fmla="*/ 53 h 514"/>
                          <a:gd name="T32" fmla="*/ 63 w 269"/>
                          <a:gd name="T33" fmla="*/ 76 h 514"/>
                          <a:gd name="T34" fmla="*/ 42 w 269"/>
                          <a:gd name="T35" fmla="*/ 104 h 514"/>
                          <a:gd name="T36" fmla="*/ 24 w 269"/>
                          <a:gd name="T37" fmla="*/ 140 h 514"/>
                          <a:gd name="T38" fmla="*/ 29 w 269"/>
                          <a:gd name="T39" fmla="*/ 147 h 514"/>
                          <a:gd name="T40" fmla="*/ 73 w 269"/>
                          <a:gd name="T41" fmla="*/ 174 h 514"/>
                          <a:gd name="T42" fmla="*/ 85 w 269"/>
                          <a:gd name="T43" fmla="*/ 208 h 514"/>
                          <a:gd name="T44" fmla="*/ 128 w 269"/>
                          <a:gd name="T45" fmla="*/ 201 h 514"/>
                          <a:gd name="T46" fmla="*/ 140 w 269"/>
                          <a:gd name="T47" fmla="*/ 260 h 514"/>
                          <a:gd name="T48" fmla="*/ 105 w 269"/>
                          <a:gd name="T49" fmla="*/ 293 h 514"/>
                          <a:gd name="T50" fmla="*/ 64 w 269"/>
                          <a:gd name="T51" fmla="*/ 300 h 514"/>
                          <a:gd name="T52" fmla="*/ 38 w 269"/>
                          <a:gd name="T53" fmla="*/ 299 h 514"/>
                          <a:gd name="T54" fmla="*/ 20 w 269"/>
                          <a:gd name="T55" fmla="*/ 294 h 514"/>
                          <a:gd name="T56" fmla="*/ 15 w 269"/>
                          <a:gd name="T57" fmla="*/ 307 h 514"/>
                          <a:gd name="T58" fmla="*/ 0 w 269"/>
                          <a:gd name="T59" fmla="*/ 318 h 514"/>
                          <a:gd name="T60" fmla="*/ 6 w 269"/>
                          <a:gd name="T61" fmla="*/ 328 h 514"/>
                          <a:gd name="T62" fmla="*/ 2 w 269"/>
                          <a:gd name="T63" fmla="*/ 340 h 514"/>
                          <a:gd name="T64" fmla="*/ 11 w 269"/>
                          <a:gd name="T65" fmla="*/ 354 h 514"/>
                          <a:gd name="T66" fmla="*/ 14 w 269"/>
                          <a:gd name="T67" fmla="*/ 362 h 514"/>
                          <a:gd name="T68" fmla="*/ 47 w 269"/>
                          <a:gd name="T69" fmla="*/ 349 h 514"/>
                          <a:gd name="T70" fmla="*/ 104 w 269"/>
                          <a:gd name="T71" fmla="*/ 335 h 514"/>
                          <a:gd name="T72" fmla="*/ 142 w 269"/>
                          <a:gd name="T73" fmla="*/ 329 h 514"/>
                          <a:gd name="T74" fmla="*/ 151 w 269"/>
                          <a:gd name="T75" fmla="*/ 316 h 514"/>
                          <a:gd name="T76" fmla="*/ 147 w 269"/>
                          <a:gd name="T77" fmla="*/ 324 h 514"/>
                          <a:gd name="T78" fmla="*/ 122 w 269"/>
                          <a:gd name="T79" fmla="*/ 332 h 514"/>
                          <a:gd name="T80" fmla="*/ 101 w 269"/>
                          <a:gd name="T81" fmla="*/ 348 h 514"/>
                          <a:gd name="T82" fmla="*/ 107 w 269"/>
                          <a:gd name="T83" fmla="*/ 364 h 514"/>
                          <a:gd name="T84" fmla="*/ 144 w 269"/>
                          <a:gd name="T85" fmla="*/ 398 h 514"/>
                          <a:gd name="T86" fmla="*/ 186 w 269"/>
                          <a:gd name="T87" fmla="*/ 426 h 514"/>
                          <a:gd name="T88" fmla="*/ 194 w 269"/>
                          <a:gd name="T89" fmla="*/ 469 h 514"/>
                          <a:gd name="T90" fmla="*/ 170 w 269"/>
                          <a:gd name="T91" fmla="*/ 505 h 514"/>
                          <a:gd name="T92" fmla="*/ 209 w 269"/>
                          <a:gd name="T93" fmla="*/ 510 h 514"/>
                          <a:gd name="T94" fmla="*/ 234 w 269"/>
                          <a:gd name="T95" fmla="*/ 509 h 514"/>
                          <a:gd name="T96" fmla="*/ 233 w 269"/>
                          <a:gd name="T97" fmla="*/ 443 h 514"/>
                          <a:gd name="T98" fmla="*/ 249 w 269"/>
                          <a:gd name="T99" fmla="*/ 426 h 514"/>
                          <a:gd name="T100" fmla="*/ 239 w 269"/>
                          <a:gd name="T101" fmla="*/ 410 h 514"/>
                          <a:gd name="T102" fmla="*/ 194 w 269"/>
                          <a:gd name="T103" fmla="*/ 390 h 514"/>
                          <a:gd name="T104" fmla="*/ 180 w 269"/>
                          <a:gd name="T105" fmla="*/ 361 h 514"/>
                          <a:gd name="T106" fmla="*/ 249 w 269"/>
                          <a:gd name="T107" fmla="*/ 355 h 514"/>
                          <a:gd name="T108" fmla="*/ 263 w 269"/>
                          <a:gd name="T109" fmla="*/ 347 h 514"/>
                          <a:gd name="T110" fmla="*/ 268 w 269"/>
                          <a:gd name="T111" fmla="*/ 322 h 514"/>
                          <a:gd name="T112" fmla="*/ 263 w 269"/>
                          <a:gd name="T113" fmla="*/ 296 h 514"/>
                          <a:gd name="T114" fmla="*/ 231 w 269"/>
                          <a:gd name="T115" fmla="*/ 214 h 514"/>
                          <a:gd name="T116" fmla="*/ 194 w 269"/>
                          <a:gd name="T117" fmla="*/ 158 h 514"/>
                          <a:gd name="T118" fmla="*/ 176 w 269"/>
                          <a:gd name="T119" fmla="*/ 109 h 514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60000 65536"/>
                          <a:gd name="T172" fmla="*/ 0 60000 65536"/>
                          <a:gd name="T173" fmla="*/ 0 60000 65536"/>
                          <a:gd name="T174" fmla="*/ 0 60000 65536"/>
                          <a:gd name="T175" fmla="*/ 0 60000 65536"/>
                          <a:gd name="T176" fmla="*/ 0 60000 65536"/>
                          <a:gd name="T177" fmla="*/ 0 60000 65536"/>
                          <a:gd name="T178" fmla="*/ 0 60000 65536"/>
                          <a:gd name="T179" fmla="*/ 0 60000 65536"/>
                          <a:gd name="T180" fmla="*/ 0 w 269"/>
                          <a:gd name="T181" fmla="*/ 0 h 514"/>
                          <a:gd name="T182" fmla="*/ 269 w 269"/>
                          <a:gd name="T183" fmla="*/ 514 h 514"/>
                        </a:gdLst>
                        <a:ahLst/>
                        <a:cxnLst>
                          <a:cxn ang="T120">
                            <a:pos x="T0" y="T1"/>
                          </a:cxn>
                          <a:cxn ang="T121">
                            <a:pos x="T2" y="T3"/>
                          </a:cxn>
                          <a:cxn ang="T122">
                            <a:pos x="T4" y="T5"/>
                          </a:cxn>
                          <a:cxn ang="T123">
                            <a:pos x="T6" y="T7"/>
                          </a:cxn>
                          <a:cxn ang="T124">
                            <a:pos x="T8" y="T9"/>
                          </a:cxn>
                          <a:cxn ang="T125">
                            <a:pos x="T10" y="T11"/>
                          </a:cxn>
                          <a:cxn ang="T126">
                            <a:pos x="T12" y="T13"/>
                          </a:cxn>
                          <a:cxn ang="T127">
                            <a:pos x="T14" y="T15"/>
                          </a:cxn>
                          <a:cxn ang="T128">
                            <a:pos x="T16" y="T17"/>
                          </a:cxn>
                          <a:cxn ang="T129">
                            <a:pos x="T18" y="T19"/>
                          </a:cxn>
                          <a:cxn ang="T130">
                            <a:pos x="T20" y="T21"/>
                          </a:cxn>
                          <a:cxn ang="T131">
                            <a:pos x="T22" y="T23"/>
                          </a:cxn>
                          <a:cxn ang="T132">
                            <a:pos x="T24" y="T25"/>
                          </a:cxn>
                          <a:cxn ang="T133">
                            <a:pos x="T26" y="T27"/>
                          </a:cxn>
                          <a:cxn ang="T134">
                            <a:pos x="T28" y="T29"/>
                          </a:cxn>
                          <a:cxn ang="T135">
                            <a:pos x="T30" y="T31"/>
                          </a:cxn>
                          <a:cxn ang="T136">
                            <a:pos x="T32" y="T33"/>
                          </a:cxn>
                          <a:cxn ang="T137">
                            <a:pos x="T34" y="T35"/>
                          </a:cxn>
                          <a:cxn ang="T138">
                            <a:pos x="T36" y="T37"/>
                          </a:cxn>
                          <a:cxn ang="T139">
                            <a:pos x="T38" y="T39"/>
                          </a:cxn>
                          <a:cxn ang="T140">
                            <a:pos x="T40" y="T41"/>
                          </a:cxn>
                          <a:cxn ang="T141">
                            <a:pos x="T42" y="T43"/>
                          </a:cxn>
                          <a:cxn ang="T142">
                            <a:pos x="T44" y="T45"/>
                          </a:cxn>
                          <a:cxn ang="T143">
                            <a:pos x="T46" y="T47"/>
                          </a:cxn>
                          <a:cxn ang="T144">
                            <a:pos x="T48" y="T49"/>
                          </a:cxn>
                          <a:cxn ang="T145">
                            <a:pos x="T50" y="T51"/>
                          </a:cxn>
                          <a:cxn ang="T146">
                            <a:pos x="T52" y="T53"/>
                          </a:cxn>
                          <a:cxn ang="T147">
                            <a:pos x="T54" y="T55"/>
                          </a:cxn>
                          <a:cxn ang="T148">
                            <a:pos x="T56" y="T57"/>
                          </a:cxn>
                          <a:cxn ang="T149">
                            <a:pos x="T58" y="T59"/>
                          </a:cxn>
                          <a:cxn ang="T150">
                            <a:pos x="T60" y="T61"/>
                          </a:cxn>
                          <a:cxn ang="T151">
                            <a:pos x="T62" y="T63"/>
                          </a:cxn>
                          <a:cxn ang="T152">
                            <a:pos x="T64" y="T65"/>
                          </a:cxn>
                          <a:cxn ang="T153">
                            <a:pos x="T66" y="T67"/>
                          </a:cxn>
                          <a:cxn ang="T154">
                            <a:pos x="T68" y="T69"/>
                          </a:cxn>
                          <a:cxn ang="T155">
                            <a:pos x="T70" y="T71"/>
                          </a:cxn>
                          <a:cxn ang="T156">
                            <a:pos x="T72" y="T73"/>
                          </a:cxn>
                          <a:cxn ang="T157">
                            <a:pos x="T74" y="T75"/>
                          </a:cxn>
                          <a:cxn ang="T158">
                            <a:pos x="T76" y="T77"/>
                          </a:cxn>
                          <a:cxn ang="T159">
                            <a:pos x="T78" y="T79"/>
                          </a:cxn>
                          <a:cxn ang="T160">
                            <a:pos x="T80" y="T81"/>
                          </a:cxn>
                          <a:cxn ang="T161">
                            <a:pos x="T82" y="T83"/>
                          </a:cxn>
                          <a:cxn ang="T162">
                            <a:pos x="T84" y="T85"/>
                          </a:cxn>
                          <a:cxn ang="T163">
                            <a:pos x="T86" y="T87"/>
                          </a:cxn>
                          <a:cxn ang="T164">
                            <a:pos x="T88" y="T89"/>
                          </a:cxn>
                          <a:cxn ang="T165">
                            <a:pos x="T90" y="T91"/>
                          </a:cxn>
                          <a:cxn ang="T166">
                            <a:pos x="T92" y="T93"/>
                          </a:cxn>
                          <a:cxn ang="T167">
                            <a:pos x="T94" y="T95"/>
                          </a:cxn>
                          <a:cxn ang="T168">
                            <a:pos x="T96" y="T97"/>
                          </a:cxn>
                          <a:cxn ang="T169">
                            <a:pos x="T98" y="T99"/>
                          </a:cxn>
                          <a:cxn ang="T170">
                            <a:pos x="T100" y="T101"/>
                          </a:cxn>
                          <a:cxn ang="T171">
                            <a:pos x="T102" y="T103"/>
                          </a:cxn>
                          <a:cxn ang="T172">
                            <a:pos x="T104" y="T105"/>
                          </a:cxn>
                          <a:cxn ang="T173">
                            <a:pos x="T106" y="T107"/>
                          </a:cxn>
                          <a:cxn ang="T174">
                            <a:pos x="T108" y="T109"/>
                          </a:cxn>
                          <a:cxn ang="T175">
                            <a:pos x="T110" y="T111"/>
                          </a:cxn>
                          <a:cxn ang="T176">
                            <a:pos x="T112" y="T113"/>
                          </a:cxn>
                          <a:cxn ang="T177">
                            <a:pos x="T114" y="T115"/>
                          </a:cxn>
                          <a:cxn ang="T178">
                            <a:pos x="T116" y="T117"/>
                          </a:cxn>
                          <a:cxn ang="T179">
                            <a:pos x="T118" y="T119"/>
                          </a:cxn>
                        </a:cxnLst>
                        <a:rect l="T180" t="T181" r="T182" b="T183"/>
                        <a:pathLst>
                          <a:path w="269" h="514">
                            <a:moveTo>
                              <a:pt x="176" y="109"/>
                            </a:moveTo>
                            <a:lnTo>
                              <a:pt x="169" y="86"/>
                            </a:lnTo>
                            <a:lnTo>
                              <a:pt x="162" y="59"/>
                            </a:lnTo>
                            <a:lnTo>
                              <a:pt x="159" y="34"/>
                            </a:lnTo>
                            <a:lnTo>
                              <a:pt x="166" y="21"/>
                            </a:lnTo>
                            <a:lnTo>
                              <a:pt x="171" y="15"/>
                            </a:lnTo>
                            <a:lnTo>
                              <a:pt x="162" y="23"/>
                            </a:lnTo>
                            <a:lnTo>
                              <a:pt x="156" y="34"/>
                            </a:lnTo>
                            <a:lnTo>
                              <a:pt x="161" y="8"/>
                            </a:lnTo>
                            <a:lnTo>
                              <a:pt x="157" y="20"/>
                            </a:lnTo>
                            <a:lnTo>
                              <a:pt x="146" y="36"/>
                            </a:lnTo>
                            <a:lnTo>
                              <a:pt x="141" y="38"/>
                            </a:lnTo>
                            <a:lnTo>
                              <a:pt x="145" y="25"/>
                            </a:lnTo>
                            <a:lnTo>
                              <a:pt x="142" y="26"/>
                            </a:lnTo>
                            <a:lnTo>
                              <a:pt x="141" y="14"/>
                            </a:lnTo>
                            <a:lnTo>
                              <a:pt x="145" y="1"/>
                            </a:lnTo>
                            <a:lnTo>
                              <a:pt x="128" y="35"/>
                            </a:lnTo>
                            <a:lnTo>
                              <a:pt x="127" y="30"/>
                            </a:lnTo>
                            <a:lnTo>
                              <a:pt x="125" y="34"/>
                            </a:lnTo>
                            <a:lnTo>
                              <a:pt x="124" y="28"/>
                            </a:lnTo>
                            <a:lnTo>
                              <a:pt x="127" y="20"/>
                            </a:lnTo>
                            <a:lnTo>
                              <a:pt x="127" y="4"/>
                            </a:lnTo>
                            <a:lnTo>
                              <a:pt x="121" y="35"/>
                            </a:lnTo>
                            <a:lnTo>
                              <a:pt x="118" y="7"/>
                            </a:lnTo>
                            <a:lnTo>
                              <a:pt x="118" y="29"/>
                            </a:lnTo>
                            <a:lnTo>
                              <a:pt x="115" y="34"/>
                            </a:lnTo>
                            <a:lnTo>
                              <a:pt x="110" y="9"/>
                            </a:lnTo>
                            <a:lnTo>
                              <a:pt x="100" y="0"/>
                            </a:lnTo>
                            <a:lnTo>
                              <a:pt x="107" y="9"/>
                            </a:lnTo>
                            <a:lnTo>
                              <a:pt x="111" y="29"/>
                            </a:lnTo>
                            <a:lnTo>
                              <a:pt x="109" y="33"/>
                            </a:lnTo>
                            <a:lnTo>
                              <a:pt x="103" y="18"/>
                            </a:lnTo>
                            <a:lnTo>
                              <a:pt x="108" y="31"/>
                            </a:lnTo>
                            <a:lnTo>
                              <a:pt x="108" y="36"/>
                            </a:lnTo>
                            <a:lnTo>
                              <a:pt x="93" y="7"/>
                            </a:lnTo>
                            <a:lnTo>
                              <a:pt x="92" y="12"/>
                            </a:lnTo>
                            <a:lnTo>
                              <a:pt x="99" y="28"/>
                            </a:lnTo>
                            <a:lnTo>
                              <a:pt x="99" y="38"/>
                            </a:lnTo>
                            <a:lnTo>
                              <a:pt x="97" y="40"/>
                            </a:lnTo>
                            <a:lnTo>
                              <a:pt x="93" y="22"/>
                            </a:lnTo>
                            <a:lnTo>
                              <a:pt x="86" y="9"/>
                            </a:lnTo>
                            <a:lnTo>
                              <a:pt x="92" y="23"/>
                            </a:lnTo>
                            <a:lnTo>
                              <a:pt x="91" y="43"/>
                            </a:lnTo>
                            <a:lnTo>
                              <a:pt x="87" y="41"/>
                            </a:lnTo>
                            <a:lnTo>
                              <a:pt x="80" y="17"/>
                            </a:lnTo>
                            <a:lnTo>
                              <a:pt x="85" y="43"/>
                            </a:lnTo>
                            <a:lnTo>
                              <a:pt x="73" y="21"/>
                            </a:lnTo>
                            <a:lnTo>
                              <a:pt x="64" y="14"/>
                            </a:lnTo>
                            <a:lnTo>
                              <a:pt x="72" y="25"/>
                            </a:lnTo>
                            <a:lnTo>
                              <a:pt x="77" y="36"/>
                            </a:lnTo>
                            <a:lnTo>
                              <a:pt x="68" y="32"/>
                            </a:lnTo>
                            <a:lnTo>
                              <a:pt x="79" y="40"/>
                            </a:lnTo>
                            <a:lnTo>
                              <a:pt x="81" y="49"/>
                            </a:lnTo>
                            <a:lnTo>
                              <a:pt x="77" y="51"/>
                            </a:lnTo>
                            <a:lnTo>
                              <a:pt x="66" y="33"/>
                            </a:lnTo>
                            <a:lnTo>
                              <a:pt x="53" y="23"/>
                            </a:lnTo>
                            <a:lnTo>
                              <a:pt x="71" y="46"/>
                            </a:lnTo>
                            <a:lnTo>
                              <a:pt x="62" y="38"/>
                            </a:lnTo>
                            <a:lnTo>
                              <a:pt x="16" y="31"/>
                            </a:lnTo>
                            <a:lnTo>
                              <a:pt x="64" y="43"/>
                            </a:lnTo>
                            <a:lnTo>
                              <a:pt x="70" y="51"/>
                            </a:lnTo>
                            <a:lnTo>
                              <a:pt x="64" y="49"/>
                            </a:lnTo>
                            <a:lnTo>
                              <a:pt x="50" y="42"/>
                            </a:lnTo>
                            <a:lnTo>
                              <a:pt x="61" y="53"/>
                            </a:lnTo>
                            <a:lnTo>
                              <a:pt x="71" y="58"/>
                            </a:lnTo>
                            <a:lnTo>
                              <a:pt x="71" y="65"/>
                            </a:lnTo>
                            <a:lnTo>
                              <a:pt x="68" y="69"/>
                            </a:lnTo>
                            <a:lnTo>
                              <a:pt x="63" y="76"/>
                            </a:lnTo>
                            <a:lnTo>
                              <a:pt x="57" y="84"/>
                            </a:lnTo>
                            <a:lnTo>
                              <a:pt x="52" y="91"/>
                            </a:lnTo>
                            <a:lnTo>
                              <a:pt x="47" y="98"/>
                            </a:lnTo>
                            <a:lnTo>
                              <a:pt x="42" y="104"/>
                            </a:lnTo>
                            <a:lnTo>
                              <a:pt x="39" y="110"/>
                            </a:lnTo>
                            <a:lnTo>
                              <a:pt x="34" y="120"/>
                            </a:lnTo>
                            <a:lnTo>
                              <a:pt x="28" y="130"/>
                            </a:lnTo>
                            <a:lnTo>
                              <a:pt x="24" y="140"/>
                            </a:lnTo>
                            <a:lnTo>
                              <a:pt x="24" y="142"/>
                            </a:lnTo>
                            <a:lnTo>
                              <a:pt x="25" y="144"/>
                            </a:lnTo>
                            <a:lnTo>
                              <a:pt x="26" y="146"/>
                            </a:lnTo>
                            <a:lnTo>
                              <a:pt x="29" y="147"/>
                            </a:lnTo>
                            <a:lnTo>
                              <a:pt x="32" y="147"/>
                            </a:lnTo>
                            <a:lnTo>
                              <a:pt x="65" y="144"/>
                            </a:lnTo>
                            <a:lnTo>
                              <a:pt x="68" y="151"/>
                            </a:lnTo>
                            <a:lnTo>
                              <a:pt x="73" y="174"/>
                            </a:lnTo>
                            <a:lnTo>
                              <a:pt x="75" y="191"/>
                            </a:lnTo>
                            <a:lnTo>
                              <a:pt x="80" y="205"/>
                            </a:lnTo>
                            <a:lnTo>
                              <a:pt x="82" y="207"/>
                            </a:lnTo>
                            <a:lnTo>
                              <a:pt x="85" y="208"/>
                            </a:lnTo>
                            <a:lnTo>
                              <a:pt x="88" y="208"/>
                            </a:lnTo>
                            <a:lnTo>
                              <a:pt x="99" y="208"/>
                            </a:lnTo>
                            <a:lnTo>
                              <a:pt x="125" y="197"/>
                            </a:lnTo>
                            <a:lnTo>
                              <a:pt x="128" y="201"/>
                            </a:lnTo>
                            <a:lnTo>
                              <a:pt x="132" y="217"/>
                            </a:lnTo>
                            <a:lnTo>
                              <a:pt x="135" y="231"/>
                            </a:lnTo>
                            <a:lnTo>
                              <a:pt x="139" y="249"/>
                            </a:lnTo>
                            <a:lnTo>
                              <a:pt x="140" y="260"/>
                            </a:lnTo>
                            <a:lnTo>
                              <a:pt x="134" y="268"/>
                            </a:lnTo>
                            <a:lnTo>
                              <a:pt x="127" y="277"/>
                            </a:lnTo>
                            <a:lnTo>
                              <a:pt x="119" y="290"/>
                            </a:lnTo>
                            <a:lnTo>
                              <a:pt x="105" y="293"/>
                            </a:lnTo>
                            <a:lnTo>
                              <a:pt x="95" y="295"/>
                            </a:lnTo>
                            <a:lnTo>
                              <a:pt x="80" y="298"/>
                            </a:lnTo>
                            <a:lnTo>
                              <a:pt x="72" y="299"/>
                            </a:lnTo>
                            <a:lnTo>
                              <a:pt x="64" y="300"/>
                            </a:lnTo>
                            <a:lnTo>
                              <a:pt x="59" y="301"/>
                            </a:lnTo>
                            <a:lnTo>
                              <a:pt x="54" y="301"/>
                            </a:lnTo>
                            <a:lnTo>
                              <a:pt x="47" y="300"/>
                            </a:lnTo>
                            <a:lnTo>
                              <a:pt x="38" y="299"/>
                            </a:lnTo>
                            <a:lnTo>
                              <a:pt x="28" y="294"/>
                            </a:lnTo>
                            <a:lnTo>
                              <a:pt x="24" y="293"/>
                            </a:lnTo>
                            <a:lnTo>
                              <a:pt x="22" y="293"/>
                            </a:lnTo>
                            <a:lnTo>
                              <a:pt x="20" y="294"/>
                            </a:lnTo>
                            <a:lnTo>
                              <a:pt x="17" y="297"/>
                            </a:lnTo>
                            <a:lnTo>
                              <a:pt x="16" y="299"/>
                            </a:lnTo>
                            <a:lnTo>
                              <a:pt x="15" y="303"/>
                            </a:lnTo>
                            <a:lnTo>
                              <a:pt x="15" y="307"/>
                            </a:lnTo>
                            <a:lnTo>
                              <a:pt x="12" y="309"/>
                            </a:lnTo>
                            <a:lnTo>
                              <a:pt x="7" y="312"/>
                            </a:lnTo>
                            <a:lnTo>
                              <a:pt x="3" y="314"/>
                            </a:lnTo>
                            <a:lnTo>
                              <a:pt x="0" y="318"/>
                            </a:lnTo>
                            <a:lnTo>
                              <a:pt x="0" y="320"/>
                            </a:lnTo>
                            <a:lnTo>
                              <a:pt x="1" y="323"/>
                            </a:lnTo>
                            <a:lnTo>
                              <a:pt x="3" y="326"/>
                            </a:lnTo>
                            <a:lnTo>
                              <a:pt x="6" y="328"/>
                            </a:lnTo>
                            <a:lnTo>
                              <a:pt x="4" y="330"/>
                            </a:lnTo>
                            <a:lnTo>
                              <a:pt x="3" y="333"/>
                            </a:lnTo>
                            <a:lnTo>
                              <a:pt x="2" y="337"/>
                            </a:lnTo>
                            <a:lnTo>
                              <a:pt x="2" y="340"/>
                            </a:lnTo>
                            <a:lnTo>
                              <a:pt x="3" y="344"/>
                            </a:lnTo>
                            <a:lnTo>
                              <a:pt x="6" y="346"/>
                            </a:lnTo>
                            <a:lnTo>
                              <a:pt x="11" y="349"/>
                            </a:lnTo>
                            <a:lnTo>
                              <a:pt x="11" y="354"/>
                            </a:lnTo>
                            <a:lnTo>
                              <a:pt x="11" y="357"/>
                            </a:lnTo>
                            <a:lnTo>
                              <a:pt x="11" y="359"/>
                            </a:lnTo>
                            <a:lnTo>
                              <a:pt x="12" y="361"/>
                            </a:lnTo>
                            <a:lnTo>
                              <a:pt x="14" y="362"/>
                            </a:lnTo>
                            <a:lnTo>
                              <a:pt x="17" y="361"/>
                            </a:lnTo>
                            <a:lnTo>
                              <a:pt x="21" y="359"/>
                            </a:lnTo>
                            <a:lnTo>
                              <a:pt x="33" y="355"/>
                            </a:lnTo>
                            <a:lnTo>
                              <a:pt x="47" y="349"/>
                            </a:lnTo>
                            <a:lnTo>
                              <a:pt x="66" y="344"/>
                            </a:lnTo>
                            <a:lnTo>
                              <a:pt x="70" y="344"/>
                            </a:lnTo>
                            <a:lnTo>
                              <a:pt x="81" y="340"/>
                            </a:lnTo>
                            <a:lnTo>
                              <a:pt x="104" y="335"/>
                            </a:lnTo>
                            <a:lnTo>
                              <a:pt x="122" y="332"/>
                            </a:lnTo>
                            <a:lnTo>
                              <a:pt x="127" y="332"/>
                            </a:lnTo>
                            <a:lnTo>
                              <a:pt x="137" y="333"/>
                            </a:lnTo>
                            <a:lnTo>
                              <a:pt x="142" y="329"/>
                            </a:lnTo>
                            <a:lnTo>
                              <a:pt x="146" y="326"/>
                            </a:lnTo>
                            <a:lnTo>
                              <a:pt x="147" y="323"/>
                            </a:lnTo>
                            <a:lnTo>
                              <a:pt x="149" y="320"/>
                            </a:lnTo>
                            <a:lnTo>
                              <a:pt x="151" y="316"/>
                            </a:lnTo>
                            <a:lnTo>
                              <a:pt x="162" y="301"/>
                            </a:lnTo>
                            <a:lnTo>
                              <a:pt x="152" y="314"/>
                            </a:lnTo>
                            <a:lnTo>
                              <a:pt x="148" y="320"/>
                            </a:lnTo>
                            <a:lnTo>
                              <a:pt x="147" y="324"/>
                            </a:lnTo>
                            <a:lnTo>
                              <a:pt x="137" y="332"/>
                            </a:lnTo>
                            <a:lnTo>
                              <a:pt x="134" y="333"/>
                            </a:lnTo>
                            <a:lnTo>
                              <a:pt x="127" y="332"/>
                            </a:lnTo>
                            <a:lnTo>
                              <a:pt x="122" y="332"/>
                            </a:lnTo>
                            <a:lnTo>
                              <a:pt x="114" y="336"/>
                            </a:lnTo>
                            <a:lnTo>
                              <a:pt x="109" y="339"/>
                            </a:lnTo>
                            <a:lnTo>
                              <a:pt x="106" y="343"/>
                            </a:lnTo>
                            <a:lnTo>
                              <a:pt x="101" y="348"/>
                            </a:lnTo>
                            <a:lnTo>
                              <a:pt x="99" y="351"/>
                            </a:lnTo>
                            <a:lnTo>
                              <a:pt x="100" y="355"/>
                            </a:lnTo>
                            <a:lnTo>
                              <a:pt x="103" y="359"/>
                            </a:lnTo>
                            <a:lnTo>
                              <a:pt x="107" y="364"/>
                            </a:lnTo>
                            <a:lnTo>
                              <a:pt x="113" y="372"/>
                            </a:lnTo>
                            <a:lnTo>
                              <a:pt x="123" y="382"/>
                            </a:lnTo>
                            <a:lnTo>
                              <a:pt x="130" y="389"/>
                            </a:lnTo>
                            <a:lnTo>
                              <a:pt x="144" y="398"/>
                            </a:lnTo>
                            <a:lnTo>
                              <a:pt x="164" y="409"/>
                            </a:lnTo>
                            <a:lnTo>
                              <a:pt x="179" y="417"/>
                            </a:lnTo>
                            <a:lnTo>
                              <a:pt x="182" y="422"/>
                            </a:lnTo>
                            <a:lnTo>
                              <a:pt x="186" y="426"/>
                            </a:lnTo>
                            <a:lnTo>
                              <a:pt x="194" y="432"/>
                            </a:lnTo>
                            <a:lnTo>
                              <a:pt x="196" y="441"/>
                            </a:lnTo>
                            <a:lnTo>
                              <a:pt x="196" y="456"/>
                            </a:lnTo>
                            <a:lnTo>
                              <a:pt x="194" y="469"/>
                            </a:lnTo>
                            <a:lnTo>
                              <a:pt x="192" y="478"/>
                            </a:lnTo>
                            <a:lnTo>
                              <a:pt x="179" y="495"/>
                            </a:lnTo>
                            <a:lnTo>
                              <a:pt x="171" y="503"/>
                            </a:lnTo>
                            <a:lnTo>
                              <a:pt x="170" y="505"/>
                            </a:lnTo>
                            <a:lnTo>
                              <a:pt x="170" y="507"/>
                            </a:lnTo>
                            <a:lnTo>
                              <a:pt x="185" y="513"/>
                            </a:lnTo>
                            <a:lnTo>
                              <a:pt x="201" y="511"/>
                            </a:lnTo>
                            <a:lnTo>
                              <a:pt x="209" y="510"/>
                            </a:lnTo>
                            <a:lnTo>
                              <a:pt x="218" y="512"/>
                            </a:lnTo>
                            <a:lnTo>
                              <a:pt x="225" y="512"/>
                            </a:lnTo>
                            <a:lnTo>
                              <a:pt x="233" y="510"/>
                            </a:lnTo>
                            <a:lnTo>
                              <a:pt x="234" y="509"/>
                            </a:lnTo>
                            <a:lnTo>
                              <a:pt x="235" y="506"/>
                            </a:lnTo>
                            <a:lnTo>
                              <a:pt x="234" y="479"/>
                            </a:lnTo>
                            <a:lnTo>
                              <a:pt x="231" y="452"/>
                            </a:lnTo>
                            <a:lnTo>
                              <a:pt x="233" y="443"/>
                            </a:lnTo>
                            <a:lnTo>
                              <a:pt x="239" y="435"/>
                            </a:lnTo>
                            <a:lnTo>
                              <a:pt x="242" y="433"/>
                            </a:lnTo>
                            <a:lnTo>
                              <a:pt x="245" y="428"/>
                            </a:lnTo>
                            <a:lnTo>
                              <a:pt x="249" y="426"/>
                            </a:lnTo>
                            <a:lnTo>
                              <a:pt x="249" y="423"/>
                            </a:lnTo>
                            <a:lnTo>
                              <a:pt x="249" y="421"/>
                            </a:lnTo>
                            <a:lnTo>
                              <a:pt x="244" y="416"/>
                            </a:lnTo>
                            <a:lnTo>
                              <a:pt x="239" y="410"/>
                            </a:lnTo>
                            <a:lnTo>
                              <a:pt x="234" y="407"/>
                            </a:lnTo>
                            <a:lnTo>
                              <a:pt x="228" y="407"/>
                            </a:lnTo>
                            <a:lnTo>
                              <a:pt x="221" y="408"/>
                            </a:lnTo>
                            <a:lnTo>
                              <a:pt x="194" y="390"/>
                            </a:lnTo>
                            <a:lnTo>
                              <a:pt x="174" y="376"/>
                            </a:lnTo>
                            <a:lnTo>
                              <a:pt x="156" y="365"/>
                            </a:lnTo>
                            <a:lnTo>
                              <a:pt x="162" y="366"/>
                            </a:lnTo>
                            <a:lnTo>
                              <a:pt x="180" y="361"/>
                            </a:lnTo>
                            <a:lnTo>
                              <a:pt x="198" y="360"/>
                            </a:lnTo>
                            <a:lnTo>
                              <a:pt x="222" y="356"/>
                            </a:lnTo>
                            <a:lnTo>
                              <a:pt x="231" y="357"/>
                            </a:lnTo>
                            <a:lnTo>
                              <a:pt x="249" y="355"/>
                            </a:lnTo>
                            <a:lnTo>
                              <a:pt x="253" y="354"/>
                            </a:lnTo>
                            <a:lnTo>
                              <a:pt x="257" y="352"/>
                            </a:lnTo>
                            <a:lnTo>
                              <a:pt x="261" y="350"/>
                            </a:lnTo>
                            <a:lnTo>
                              <a:pt x="263" y="347"/>
                            </a:lnTo>
                            <a:lnTo>
                              <a:pt x="265" y="342"/>
                            </a:lnTo>
                            <a:lnTo>
                              <a:pt x="267" y="336"/>
                            </a:lnTo>
                            <a:lnTo>
                              <a:pt x="268" y="330"/>
                            </a:lnTo>
                            <a:lnTo>
                              <a:pt x="268" y="322"/>
                            </a:lnTo>
                            <a:lnTo>
                              <a:pt x="267" y="315"/>
                            </a:lnTo>
                            <a:lnTo>
                              <a:pt x="267" y="308"/>
                            </a:lnTo>
                            <a:lnTo>
                              <a:pt x="265" y="302"/>
                            </a:lnTo>
                            <a:lnTo>
                              <a:pt x="263" y="296"/>
                            </a:lnTo>
                            <a:lnTo>
                              <a:pt x="257" y="278"/>
                            </a:lnTo>
                            <a:lnTo>
                              <a:pt x="250" y="254"/>
                            </a:lnTo>
                            <a:lnTo>
                              <a:pt x="244" y="239"/>
                            </a:lnTo>
                            <a:lnTo>
                              <a:pt x="231" y="214"/>
                            </a:lnTo>
                            <a:lnTo>
                              <a:pt x="219" y="193"/>
                            </a:lnTo>
                            <a:lnTo>
                              <a:pt x="207" y="178"/>
                            </a:lnTo>
                            <a:lnTo>
                              <a:pt x="200" y="168"/>
                            </a:lnTo>
                            <a:lnTo>
                              <a:pt x="194" y="158"/>
                            </a:lnTo>
                            <a:lnTo>
                              <a:pt x="188" y="151"/>
                            </a:lnTo>
                            <a:lnTo>
                              <a:pt x="186" y="139"/>
                            </a:lnTo>
                            <a:lnTo>
                              <a:pt x="180" y="123"/>
                            </a:lnTo>
                            <a:lnTo>
                              <a:pt x="176" y="109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grpSp>
                    <p:nvGrpSpPr>
                      <p:cNvPr id="5153" name="Group 43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45" y="3171"/>
                        <a:ext cx="36" cy="49"/>
                        <a:chOff x="5245" y="3171"/>
                        <a:chExt cx="36" cy="49"/>
                      </a:xfrm>
                    </p:grpSpPr>
                    <p:sp>
                      <p:nvSpPr>
                        <p:cNvPr id="5311" name="Freeform 43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245" y="3171"/>
                          <a:ext cx="36" cy="18"/>
                        </a:xfrm>
                        <a:custGeom>
                          <a:avLst/>
                          <a:gdLst>
                            <a:gd name="T0" fmla="*/ 35 w 36"/>
                            <a:gd name="T1" fmla="*/ 5 h 18"/>
                            <a:gd name="T2" fmla="*/ 31 w 36"/>
                            <a:gd name="T3" fmla="*/ 3 h 18"/>
                            <a:gd name="T4" fmla="*/ 26 w 36"/>
                            <a:gd name="T5" fmla="*/ 1 h 18"/>
                            <a:gd name="T6" fmla="*/ 22 w 36"/>
                            <a:gd name="T7" fmla="*/ 0 h 18"/>
                            <a:gd name="T8" fmla="*/ 19 w 36"/>
                            <a:gd name="T9" fmla="*/ 0 h 18"/>
                            <a:gd name="T10" fmla="*/ 17 w 36"/>
                            <a:gd name="T11" fmla="*/ 0 h 18"/>
                            <a:gd name="T12" fmla="*/ 14 w 36"/>
                            <a:gd name="T13" fmla="*/ 0 h 18"/>
                            <a:gd name="T14" fmla="*/ 13 w 36"/>
                            <a:gd name="T15" fmla="*/ 2 h 18"/>
                            <a:gd name="T16" fmla="*/ 11 w 36"/>
                            <a:gd name="T17" fmla="*/ 5 h 18"/>
                            <a:gd name="T18" fmla="*/ 9 w 36"/>
                            <a:gd name="T19" fmla="*/ 8 h 18"/>
                            <a:gd name="T20" fmla="*/ 7 w 36"/>
                            <a:gd name="T21" fmla="*/ 11 h 18"/>
                            <a:gd name="T22" fmla="*/ 5 w 36"/>
                            <a:gd name="T23" fmla="*/ 13 h 18"/>
                            <a:gd name="T24" fmla="*/ 3 w 36"/>
                            <a:gd name="T25" fmla="*/ 16 h 18"/>
                            <a:gd name="T26" fmla="*/ 0 w 36"/>
                            <a:gd name="T27" fmla="*/ 17 h 18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w 36"/>
                            <a:gd name="T43" fmla="*/ 0 h 18"/>
                            <a:gd name="T44" fmla="*/ 36 w 36"/>
                            <a:gd name="T45" fmla="*/ 18 h 18"/>
                          </a:gdLst>
                          <a:ahLst/>
                          <a:cxnLst>
                            <a:cxn ang="T28">
                              <a:pos x="T0" y="T1"/>
                            </a:cxn>
                            <a:cxn ang="T29">
                              <a:pos x="T2" y="T3"/>
                            </a:cxn>
                            <a:cxn ang="T30">
                              <a:pos x="T4" y="T5"/>
                            </a:cxn>
                            <a:cxn ang="T31">
                              <a:pos x="T6" y="T7"/>
                            </a:cxn>
                            <a:cxn ang="T32">
                              <a:pos x="T8" y="T9"/>
                            </a:cxn>
                            <a:cxn ang="T33">
                              <a:pos x="T10" y="T11"/>
                            </a:cxn>
                            <a:cxn ang="T34">
                              <a:pos x="T12" y="T13"/>
                            </a:cxn>
                            <a:cxn ang="T35">
                              <a:pos x="T14" y="T15"/>
                            </a:cxn>
                            <a:cxn ang="T36">
                              <a:pos x="T16" y="T17"/>
                            </a:cxn>
                            <a:cxn ang="T37">
                              <a:pos x="T18" y="T19"/>
                            </a:cxn>
                            <a:cxn ang="T38">
                              <a:pos x="T20" y="T21"/>
                            </a:cxn>
                            <a:cxn ang="T39">
                              <a:pos x="T22" y="T23"/>
                            </a:cxn>
                            <a:cxn ang="T40">
                              <a:pos x="T24" y="T25"/>
                            </a:cxn>
                            <a:cxn ang="T41">
                              <a:pos x="T26" y="T27"/>
                            </a:cxn>
                          </a:cxnLst>
                          <a:rect l="T42" t="T43" r="T44" b="T45"/>
                          <a:pathLst>
                            <a:path w="36" h="18">
                              <a:moveTo>
                                <a:pt x="35" y="5"/>
                              </a:moveTo>
                              <a:lnTo>
                                <a:pt x="31" y="3"/>
                              </a:lnTo>
                              <a:lnTo>
                                <a:pt x="26" y="1"/>
                              </a:lnTo>
                              <a:lnTo>
                                <a:pt x="22" y="0"/>
                              </a:lnTo>
                              <a:lnTo>
                                <a:pt x="19" y="0"/>
                              </a:lnTo>
                              <a:lnTo>
                                <a:pt x="17" y="0"/>
                              </a:lnTo>
                              <a:lnTo>
                                <a:pt x="14" y="0"/>
                              </a:lnTo>
                              <a:lnTo>
                                <a:pt x="13" y="2"/>
                              </a:lnTo>
                              <a:lnTo>
                                <a:pt x="11" y="5"/>
                              </a:lnTo>
                              <a:lnTo>
                                <a:pt x="9" y="8"/>
                              </a:lnTo>
                              <a:lnTo>
                                <a:pt x="7" y="11"/>
                              </a:lnTo>
                              <a:lnTo>
                                <a:pt x="5" y="13"/>
                              </a:lnTo>
                              <a:lnTo>
                                <a:pt x="3" y="16"/>
                              </a:lnTo>
                              <a:lnTo>
                                <a:pt x="0" y="17"/>
                              </a:lnTo>
                            </a:path>
                          </a:pathLst>
                        </a:custGeom>
                        <a:noFill/>
                        <a:ln w="12700" cap="rnd">
                          <a:solidFill>
                            <a:srgbClr val="000000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312" name="Freeform 43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245" y="3191"/>
                          <a:ext cx="17" cy="29"/>
                        </a:xfrm>
                        <a:custGeom>
                          <a:avLst/>
                          <a:gdLst>
                            <a:gd name="T0" fmla="*/ 1 w 17"/>
                            <a:gd name="T1" fmla="*/ 0 h 29"/>
                            <a:gd name="T2" fmla="*/ 5 w 17"/>
                            <a:gd name="T3" fmla="*/ 1 h 29"/>
                            <a:gd name="T4" fmla="*/ 8 w 17"/>
                            <a:gd name="T5" fmla="*/ 4 h 29"/>
                            <a:gd name="T6" fmla="*/ 12 w 17"/>
                            <a:gd name="T7" fmla="*/ 7 h 29"/>
                            <a:gd name="T8" fmla="*/ 13 w 17"/>
                            <a:gd name="T9" fmla="*/ 10 h 29"/>
                            <a:gd name="T10" fmla="*/ 16 w 17"/>
                            <a:gd name="T11" fmla="*/ 14 h 29"/>
                            <a:gd name="T12" fmla="*/ 16 w 17"/>
                            <a:gd name="T13" fmla="*/ 18 h 29"/>
                            <a:gd name="T14" fmla="*/ 16 w 17"/>
                            <a:gd name="T15" fmla="*/ 21 h 29"/>
                            <a:gd name="T16" fmla="*/ 14 w 17"/>
                            <a:gd name="T17" fmla="*/ 26 h 29"/>
                            <a:gd name="T18" fmla="*/ 13 w 17"/>
                            <a:gd name="T19" fmla="*/ 28 h 29"/>
                            <a:gd name="T20" fmla="*/ 10 w 17"/>
                            <a:gd name="T21" fmla="*/ 26 h 29"/>
                            <a:gd name="T22" fmla="*/ 9 w 17"/>
                            <a:gd name="T23" fmla="*/ 24 h 29"/>
                            <a:gd name="T24" fmla="*/ 6 w 17"/>
                            <a:gd name="T25" fmla="*/ 21 h 29"/>
                            <a:gd name="T26" fmla="*/ 4 w 17"/>
                            <a:gd name="T27" fmla="*/ 18 h 29"/>
                            <a:gd name="T28" fmla="*/ 2 w 17"/>
                            <a:gd name="T29" fmla="*/ 16 h 29"/>
                            <a:gd name="T30" fmla="*/ 1 w 17"/>
                            <a:gd name="T31" fmla="*/ 13 h 29"/>
                            <a:gd name="T32" fmla="*/ 0 w 17"/>
                            <a:gd name="T33" fmla="*/ 9 h 29"/>
                            <a:gd name="T34" fmla="*/ 0 w 17"/>
                            <a:gd name="T35" fmla="*/ 6 h 29"/>
                            <a:gd name="T36" fmla="*/ 1 w 17"/>
                            <a:gd name="T37" fmla="*/ 2 h 29"/>
                            <a:gd name="T38" fmla="*/ 1 w 17"/>
                            <a:gd name="T39" fmla="*/ 0 h 29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60000 65536"/>
                            <a:gd name="T49" fmla="*/ 0 60000 65536"/>
                            <a:gd name="T50" fmla="*/ 0 60000 65536"/>
                            <a:gd name="T51" fmla="*/ 0 60000 65536"/>
                            <a:gd name="T52" fmla="*/ 0 60000 65536"/>
                            <a:gd name="T53" fmla="*/ 0 60000 65536"/>
                            <a:gd name="T54" fmla="*/ 0 60000 65536"/>
                            <a:gd name="T55" fmla="*/ 0 60000 65536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w 17"/>
                            <a:gd name="T61" fmla="*/ 0 h 29"/>
                            <a:gd name="T62" fmla="*/ 17 w 17"/>
                            <a:gd name="T63" fmla="*/ 29 h 29"/>
                          </a:gdLst>
                          <a:ahLst/>
                          <a:cxnLst>
                            <a:cxn ang="T40">
                              <a:pos x="T0" y="T1"/>
                            </a:cxn>
                            <a:cxn ang="T41">
                              <a:pos x="T2" y="T3"/>
                            </a:cxn>
                            <a:cxn ang="T42">
                              <a:pos x="T4" y="T5"/>
                            </a:cxn>
                            <a:cxn ang="T43">
                              <a:pos x="T6" y="T7"/>
                            </a:cxn>
                            <a:cxn ang="T44">
                              <a:pos x="T8" y="T9"/>
                            </a:cxn>
                            <a:cxn ang="T45">
                              <a:pos x="T10" y="T11"/>
                            </a:cxn>
                            <a:cxn ang="T46">
                              <a:pos x="T12" y="T13"/>
                            </a:cxn>
                            <a:cxn ang="T47">
                              <a:pos x="T14" y="T15"/>
                            </a:cxn>
                            <a:cxn ang="T48">
                              <a:pos x="T16" y="T17"/>
                            </a:cxn>
                            <a:cxn ang="T49">
                              <a:pos x="T18" y="T19"/>
                            </a:cxn>
                            <a:cxn ang="T50">
                              <a:pos x="T20" y="T21"/>
                            </a:cxn>
                            <a:cxn ang="T51">
                              <a:pos x="T22" y="T23"/>
                            </a:cxn>
                            <a:cxn ang="T52">
                              <a:pos x="T24" y="T25"/>
                            </a:cxn>
                            <a:cxn ang="T53">
                              <a:pos x="T26" y="T27"/>
                            </a:cxn>
                            <a:cxn ang="T54">
                              <a:pos x="T28" y="T29"/>
                            </a:cxn>
                            <a:cxn ang="T55">
                              <a:pos x="T30" y="T31"/>
                            </a:cxn>
                            <a:cxn ang="T56">
                              <a:pos x="T32" y="T33"/>
                            </a:cxn>
                            <a:cxn ang="T57">
                              <a:pos x="T34" y="T35"/>
                            </a:cxn>
                            <a:cxn ang="T58">
                              <a:pos x="T36" y="T37"/>
                            </a:cxn>
                            <a:cxn ang="T59">
                              <a:pos x="T38" y="T39"/>
                            </a:cxn>
                          </a:cxnLst>
                          <a:rect l="T60" t="T61" r="T62" b="T63"/>
                          <a:pathLst>
                            <a:path w="17" h="29">
                              <a:moveTo>
                                <a:pt x="1" y="0"/>
                              </a:moveTo>
                              <a:lnTo>
                                <a:pt x="5" y="1"/>
                              </a:lnTo>
                              <a:lnTo>
                                <a:pt x="8" y="4"/>
                              </a:lnTo>
                              <a:lnTo>
                                <a:pt x="12" y="7"/>
                              </a:lnTo>
                              <a:lnTo>
                                <a:pt x="13" y="10"/>
                              </a:lnTo>
                              <a:lnTo>
                                <a:pt x="16" y="14"/>
                              </a:lnTo>
                              <a:lnTo>
                                <a:pt x="16" y="18"/>
                              </a:lnTo>
                              <a:lnTo>
                                <a:pt x="16" y="21"/>
                              </a:lnTo>
                              <a:lnTo>
                                <a:pt x="14" y="26"/>
                              </a:lnTo>
                              <a:lnTo>
                                <a:pt x="13" y="28"/>
                              </a:lnTo>
                              <a:lnTo>
                                <a:pt x="10" y="26"/>
                              </a:lnTo>
                              <a:lnTo>
                                <a:pt x="9" y="24"/>
                              </a:lnTo>
                              <a:lnTo>
                                <a:pt x="6" y="21"/>
                              </a:lnTo>
                              <a:lnTo>
                                <a:pt x="4" y="18"/>
                              </a:lnTo>
                              <a:lnTo>
                                <a:pt x="2" y="16"/>
                              </a:lnTo>
                              <a:lnTo>
                                <a:pt x="1" y="13"/>
                              </a:lnTo>
                              <a:lnTo>
                                <a:pt x="0" y="9"/>
                              </a:lnTo>
                              <a:lnTo>
                                <a:pt x="0" y="6"/>
                              </a:lnTo>
                              <a:lnTo>
                                <a:pt x="1" y="2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DFDFFF"/>
                        </a:solidFill>
                        <a:ln w="127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5154" name="Group 436"/>
                <p:cNvGrpSpPr>
                  <a:grpSpLocks/>
                </p:cNvGrpSpPr>
                <p:nvPr/>
              </p:nvGrpSpPr>
              <p:grpSpPr bwMode="auto">
                <a:xfrm>
                  <a:off x="4851" y="3194"/>
                  <a:ext cx="533" cy="518"/>
                  <a:chOff x="4851" y="3194"/>
                  <a:chExt cx="533" cy="518"/>
                </a:xfrm>
              </p:grpSpPr>
              <p:grpSp>
                <p:nvGrpSpPr>
                  <p:cNvPr id="5155" name="Group 437"/>
                  <p:cNvGrpSpPr>
                    <a:grpSpLocks/>
                  </p:cNvGrpSpPr>
                  <p:nvPr/>
                </p:nvGrpSpPr>
                <p:grpSpPr bwMode="auto">
                  <a:xfrm>
                    <a:off x="4913" y="3470"/>
                    <a:ext cx="387" cy="241"/>
                    <a:chOff x="4913" y="3470"/>
                    <a:chExt cx="387" cy="241"/>
                  </a:xfrm>
                </p:grpSpPr>
                <p:sp>
                  <p:nvSpPr>
                    <p:cNvPr id="5302" name="Freeform 438"/>
                    <p:cNvSpPr>
                      <a:spLocks/>
                    </p:cNvSpPr>
                    <p:nvPr/>
                  </p:nvSpPr>
                  <p:spPr bwMode="auto">
                    <a:xfrm>
                      <a:off x="4913" y="3472"/>
                      <a:ext cx="387" cy="239"/>
                    </a:xfrm>
                    <a:custGeom>
                      <a:avLst/>
                      <a:gdLst>
                        <a:gd name="T0" fmla="*/ 0 w 387"/>
                        <a:gd name="T1" fmla="*/ 238 h 239"/>
                        <a:gd name="T2" fmla="*/ 0 w 387"/>
                        <a:gd name="T3" fmla="*/ 114 h 239"/>
                        <a:gd name="T4" fmla="*/ 5 w 387"/>
                        <a:gd name="T5" fmla="*/ 16 h 239"/>
                        <a:gd name="T6" fmla="*/ 201 w 387"/>
                        <a:gd name="T7" fmla="*/ 0 h 239"/>
                        <a:gd name="T8" fmla="*/ 379 w 387"/>
                        <a:gd name="T9" fmla="*/ 14 h 239"/>
                        <a:gd name="T10" fmla="*/ 380 w 387"/>
                        <a:gd name="T11" fmla="*/ 49 h 239"/>
                        <a:gd name="T12" fmla="*/ 386 w 387"/>
                        <a:gd name="T13" fmla="*/ 236 h 239"/>
                        <a:gd name="T14" fmla="*/ 346 w 387"/>
                        <a:gd name="T15" fmla="*/ 236 h 239"/>
                        <a:gd name="T16" fmla="*/ 346 w 387"/>
                        <a:gd name="T17" fmla="*/ 67 h 239"/>
                        <a:gd name="T18" fmla="*/ 269 w 387"/>
                        <a:gd name="T19" fmla="*/ 62 h 239"/>
                        <a:gd name="T20" fmla="*/ 36 w 387"/>
                        <a:gd name="T21" fmla="*/ 62 h 239"/>
                        <a:gd name="T22" fmla="*/ 32 w 387"/>
                        <a:gd name="T23" fmla="*/ 238 h 239"/>
                        <a:gd name="T24" fmla="*/ 0 w 387"/>
                        <a:gd name="T25" fmla="*/ 238 h 239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387"/>
                        <a:gd name="T40" fmla="*/ 0 h 239"/>
                        <a:gd name="T41" fmla="*/ 387 w 387"/>
                        <a:gd name="T42" fmla="*/ 239 h 239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387" h="239">
                          <a:moveTo>
                            <a:pt x="0" y="238"/>
                          </a:moveTo>
                          <a:lnTo>
                            <a:pt x="0" y="114"/>
                          </a:lnTo>
                          <a:lnTo>
                            <a:pt x="5" y="16"/>
                          </a:lnTo>
                          <a:lnTo>
                            <a:pt x="201" y="0"/>
                          </a:lnTo>
                          <a:lnTo>
                            <a:pt x="379" y="14"/>
                          </a:lnTo>
                          <a:lnTo>
                            <a:pt x="380" y="49"/>
                          </a:lnTo>
                          <a:lnTo>
                            <a:pt x="386" y="236"/>
                          </a:lnTo>
                          <a:lnTo>
                            <a:pt x="346" y="236"/>
                          </a:lnTo>
                          <a:lnTo>
                            <a:pt x="346" y="67"/>
                          </a:lnTo>
                          <a:lnTo>
                            <a:pt x="269" y="62"/>
                          </a:lnTo>
                          <a:lnTo>
                            <a:pt x="36" y="62"/>
                          </a:lnTo>
                          <a:lnTo>
                            <a:pt x="32" y="238"/>
                          </a:lnTo>
                          <a:lnTo>
                            <a:pt x="0" y="238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303" name="Freeform 439"/>
                    <p:cNvSpPr>
                      <a:spLocks/>
                    </p:cNvSpPr>
                    <p:nvPr/>
                  </p:nvSpPr>
                  <p:spPr bwMode="auto">
                    <a:xfrm>
                      <a:off x="5119" y="3470"/>
                      <a:ext cx="152" cy="61"/>
                    </a:xfrm>
                    <a:custGeom>
                      <a:avLst/>
                      <a:gdLst>
                        <a:gd name="T0" fmla="*/ 123 w 152"/>
                        <a:gd name="T1" fmla="*/ 11 h 61"/>
                        <a:gd name="T2" fmla="*/ 102 w 152"/>
                        <a:gd name="T3" fmla="*/ 9 h 61"/>
                        <a:gd name="T4" fmla="*/ 84 w 152"/>
                        <a:gd name="T5" fmla="*/ 0 h 61"/>
                        <a:gd name="T6" fmla="*/ 64 w 152"/>
                        <a:gd name="T7" fmla="*/ 14 h 61"/>
                        <a:gd name="T8" fmla="*/ 3 w 152"/>
                        <a:gd name="T9" fmla="*/ 41 h 61"/>
                        <a:gd name="T10" fmla="*/ 0 w 152"/>
                        <a:gd name="T11" fmla="*/ 51 h 61"/>
                        <a:gd name="T12" fmla="*/ 35 w 152"/>
                        <a:gd name="T13" fmla="*/ 60 h 61"/>
                        <a:gd name="T14" fmla="*/ 151 w 152"/>
                        <a:gd name="T15" fmla="*/ 18 h 61"/>
                        <a:gd name="T16" fmla="*/ 123 w 152"/>
                        <a:gd name="T17" fmla="*/ 11 h 61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52"/>
                        <a:gd name="T28" fmla="*/ 0 h 61"/>
                        <a:gd name="T29" fmla="*/ 152 w 152"/>
                        <a:gd name="T30" fmla="*/ 61 h 61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52" h="61">
                          <a:moveTo>
                            <a:pt x="123" y="11"/>
                          </a:moveTo>
                          <a:lnTo>
                            <a:pt x="102" y="9"/>
                          </a:lnTo>
                          <a:lnTo>
                            <a:pt x="84" y="0"/>
                          </a:lnTo>
                          <a:lnTo>
                            <a:pt x="64" y="14"/>
                          </a:lnTo>
                          <a:lnTo>
                            <a:pt x="3" y="41"/>
                          </a:lnTo>
                          <a:lnTo>
                            <a:pt x="0" y="51"/>
                          </a:lnTo>
                          <a:lnTo>
                            <a:pt x="35" y="60"/>
                          </a:lnTo>
                          <a:lnTo>
                            <a:pt x="151" y="18"/>
                          </a:lnTo>
                          <a:lnTo>
                            <a:pt x="123" y="11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5156" name="Group 440"/>
                  <p:cNvGrpSpPr>
                    <a:grpSpLocks/>
                  </p:cNvGrpSpPr>
                  <p:nvPr/>
                </p:nvGrpSpPr>
                <p:grpSpPr bwMode="auto">
                  <a:xfrm>
                    <a:off x="4851" y="3282"/>
                    <a:ext cx="266" cy="360"/>
                    <a:chOff x="4851" y="3282"/>
                    <a:chExt cx="266" cy="360"/>
                  </a:xfrm>
                </p:grpSpPr>
                <p:grpSp>
                  <p:nvGrpSpPr>
                    <p:cNvPr id="5159" name="Group 4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51" y="3282"/>
                      <a:ext cx="266" cy="275"/>
                      <a:chOff x="4851" y="3282"/>
                      <a:chExt cx="266" cy="275"/>
                    </a:xfrm>
                  </p:grpSpPr>
                  <p:sp>
                    <p:nvSpPr>
                      <p:cNvPr id="5300" name="Freeform 442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851" y="3282"/>
                        <a:ext cx="266" cy="275"/>
                      </a:xfrm>
                      <a:custGeom>
                        <a:avLst/>
                        <a:gdLst>
                          <a:gd name="T0" fmla="*/ 215 w 266"/>
                          <a:gd name="T1" fmla="*/ 55 h 275"/>
                          <a:gd name="T2" fmla="*/ 208 w 266"/>
                          <a:gd name="T3" fmla="*/ 36 h 275"/>
                          <a:gd name="T4" fmla="*/ 204 w 266"/>
                          <a:gd name="T5" fmla="*/ 24 h 275"/>
                          <a:gd name="T6" fmla="*/ 203 w 266"/>
                          <a:gd name="T7" fmla="*/ 20 h 275"/>
                          <a:gd name="T8" fmla="*/ 201 w 266"/>
                          <a:gd name="T9" fmla="*/ 17 h 275"/>
                          <a:gd name="T10" fmla="*/ 199 w 266"/>
                          <a:gd name="T11" fmla="*/ 16 h 275"/>
                          <a:gd name="T12" fmla="*/ 196 w 266"/>
                          <a:gd name="T13" fmla="*/ 15 h 275"/>
                          <a:gd name="T14" fmla="*/ 163 w 266"/>
                          <a:gd name="T15" fmla="*/ 8 h 275"/>
                          <a:gd name="T16" fmla="*/ 127 w 266"/>
                          <a:gd name="T17" fmla="*/ 2 h 275"/>
                          <a:gd name="T18" fmla="*/ 95 w 266"/>
                          <a:gd name="T19" fmla="*/ 0 h 275"/>
                          <a:gd name="T20" fmla="*/ 75 w 266"/>
                          <a:gd name="T21" fmla="*/ 0 h 275"/>
                          <a:gd name="T22" fmla="*/ 37 w 266"/>
                          <a:gd name="T23" fmla="*/ 1 h 275"/>
                          <a:gd name="T24" fmla="*/ 10 w 266"/>
                          <a:gd name="T25" fmla="*/ 3 h 275"/>
                          <a:gd name="T26" fmla="*/ 5 w 266"/>
                          <a:gd name="T27" fmla="*/ 3 h 275"/>
                          <a:gd name="T28" fmla="*/ 2 w 266"/>
                          <a:gd name="T29" fmla="*/ 5 h 275"/>
                          <a:gd name="T30" fmla="*/ 0 w 266"/>
                          <a:gd name="T31" fmla="*/ 6 h 275"/>
                          <a:gd name="T32" fmla="*/ 0 w 266"/>
                          <a:gd name="T33" fmla="*/ 8 h 275"/>
                          <a:gd name="T34" fmla="*/ 0 w 266"/>
                          <a:gd name="T35" fmla="*/ 10 h 275"/>
                          <a:gd name="T36" fmla="*/ 1 w 266"/>
                          <a:gd name="T37" fmla="*/ 17 h 275"/>
                          <a:gd name="T38" fmla="*/ 6 w 266"/>
                          <a:gd name="T39" fmla="*/ 43 h 275"/>
                          <a:gd name="T40" fmla="*/ 11 w 266"/>
                          <a:gd name="T41" fmla="*/ 61 h 275"/>
                          <a:gd name="T42" fmla="*/ 19 w 266"/>
                          <a:gd name="T43" fmla="*/ 102 h 275"/>
                          <a:gd name="T44" fmla="*/ 25 w 266"/>
                          <a:gd name="T45" fmla="*/ 128 h 275"/>
                          <a:gd name="T46" fmla="*/ 41 w 266"/>
                          <a:gd name="T47" fmla="*/ 187 h 275"/>
                          <a:gd name="T48" fmla="*/ 56 w 266"/>
                          <a:gd name="T49" fmla="*/ 236 h 275"/>
                          <a:gd name="T50" fmla="*/ 60 w 266"/>
                          <a:gd name="T51" fmla="*/ 245 h 275"/>
                          <a:gd name="T52" fmla="*/ 61 w 266"/>
                          <a:gd name="T53" fmla="*/ 250 h 275"/>
                          <a:gd name="T54" fmla="*/ 62 w 266"/>
                          <a:gd name="T55" fmla="*/ 255 h 275"/>
                          <a:gd name="T56" fmla="*/ 64 w 266"/>
                          <a:gd name="T57" fmla="*/ 258 h 275"/>
                          <a:gd name="T58" fmla="*/ 67 w 266"/>
                          <a:gd name="T59" fmla="*/ 261 h 275"/>
                          <a:gd name="T60" fmla="*/ 70 w 266"/>
                          <a:gd name="T61" fmla="*/ 263 h 275"/>
                          <a:gd name="T62" fmla="*/ 74 w 266"/>
                          <a:gd name="T63" fmla="*/ 264 h 275"/>
                          <a:gd name="T64" fmla="*/ 84 w 266"/>
                          <a:gd name="T65" fmla="*/ 265 h 275"/>
                          <a:gd name="T66" fmla="*/ 98 w 266"/>
                          <a:gd name="T67" fmla="*/ 265 h 275"/>
                          <a:gd name="T68" fmla="*/ 111 w 266"/>
                          <a:gd name="T69" fmla="*/ 266 h 275"/>
                          <a:gd name="T70" fmla="*/ 128 w 266"/>
                          <a:gd name="T71" fmla="*/ 268 h 275"/>
                          <a:gd name="T72" fmla="*/ 145 w 266"/>
                          <a:gd name="T73" fmla="*/ 272 h 275"/>
                          <a:gd name="T74" fmla="*/ 157 w 266"/>
                          <a:gd name="T75" fmla="*/ 274 h 275"/>
                          <a:gd name="T76" fmla="*/ 171 w 266"/>
                          <a:gd name="T77" fmla="*/ 274 h 275"/>
                          <a:gd name="T78" fmla="*/ 175 w 266"/>
                          <a:gd name="T79" fmla="*/ 272 h 275"/>
                          <a:gd name="T80" fmla="*/ 256 w 266"/>
                          <a:gd name="T81" fmla="*/ 217 h 275"/>
                          <a:gd name="T82" fmla="*/ 260 w 266"/>
                          <a:gd name="T83" fmla="*/ 213 h 275"/>
                          <a:gd name="T84" fmla="*/ 264 w 266"/>
                          <a:gd name="T85" fmla="*/ 210 h 275"/>
                          <a:gd name="T86" fmla="*/ 265 w 266"/>
                          <a:gd name="T87" fmla="*/ 205 h 275"/>
                          <a:gd name="T88" fmla="*/ 265 w 266"/>
                          <a:gd name="T89" fmla="*/ 201 h 275"/>
                          <a:gd name="T90" fmla="*/ 264 w 266"/>
                          <a:gd name="T91" fmla="*/ 196 h 275"/>
                          <a:gd name="T92" fmla="*/ 240 w 266"/>
                          <a:gd name="T93" fmla="*/ 129 h 275"/>
                          <a:gd name="T94" fmla="*/ 225 w 266"/>
                          <a:gd name="T95" fmla="*/ 86 h 275"/>
                          <a:gd name="T96" fmla="*/ 215 w 266"/>
                          <a:gd name="T97" fmla="*/ 55 h 275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w 266"/>
                          <a:gd name="T148" fmla="*/ 0 h 275"/>
                          <a:gd name="T149" fmla="*/ 266 w 266"/>
                          <a:gd name="T150" fmla="*/ 275 h 275"/>
                        </a:gdLst>
                        <a:ahLst/>
                        <a:cxnLst>
                          <a:cxn ang="T98">
                            <a:pos x="T0" y="T1"/>
                          </a:cxn>
                          <a:cxn ang="T99">
                            <a:pos x="T2" y="T3"/>
                          </a:cxn>
                          <a:cxn ang="T100">
                            <a:pos x="T4" y="T5"/>
                          </a:cxn>
                          <a:cxn ang="T101">
                            <a:pos x="T6" y="T7"/>
                          </a:cxn>
                          <a:cxn ang="T102">
                            <a:pos x="T8" y="T9"/>
                          </a:cxn>
                          <a:cxn ang="T103">
                            <a:pos x="T10" y="T11"/>
                          </a:cxn>
                          <a:cxn ang="T104">
                            <a:pos x="T12" y="T13"/>
                          </a:cxn>
                          <a:cxn ang="T105">
                            <a:pos x="T14" y="T15"/>
                          </a:cxn>
                          <a:cxn ang="T106">
                            <a:pos x="T16" y="T17"/>
                          </a:cxn>
                          <a:cxn ang="T107">
                            <a:pos x="T18" y="T19"/>
                          </a:cxn>
                          <a:cxn ang="T108">
                            <a:pos x="T20" y="T21"/>
                          </a:cxn>
                          <a:cxn ang="T109">
                            <a:pos x="T22" y="T23"/>
                          </a:cxn>
                          <a:cxn ang="T110">
                            <a:pos x="T24" y="T25"/>
                          </a:cxn>
                          <a:cxn ang="T111">
                            <a:pos x="T26" y="T27"/>
                          </a:cxn>
                          <a:cxn ang="T112">
                            <a:pos x="T28" y="T29"/>
                          </a:cxn>
                          <a:cxn ang="T113">
                            <a:pos x="T30" y="T31"/>
                          </a:cxn>
                          <a:cxn ang="T114">
                            <a:pos x="T32" y="T33"/>
                          </a:cxn>
                          <a:cxn ang="T115">
                            <a:pos x="T34" y="T35"/>
                          </a:cxn>
                          <a:cxn ang="T116">
                            <a:pos x="T36" y="T37"/>
                          </a:cxn>
                          <a:cxn ang="T117">
                            <a:pos x="T38" y="T39"/>
                          </a:cxn>
                          <a:cxn ang="T118">
                            <a:pos x="T40" y="T41"/>
                          </a:cxn>
                          <a:cxn ang="T119">
                            <a:pos x="T42" y="T43"/>
                          </a:cxn>
                          <a:cxn ang="T120">
                            <a:pos x="T44" y="T45"/>
                          </a:cxn>
                          <a:cxn ang="T121">
                            <a:pos x="T46" y="T47"/>
                          </a:cxn>
                          <a:cxn ang="T122">
                            <a:pos x="T48" y="T49"/>
                          </a:cxn>
                          <a:cxn ang="T123">
                            <a:pos x="T50" y="T51"/>
                          </a:cxn>
                          <a:cxn ang="T124">
                            <a:pos x="T52" y="T53"/>
                          </a:cxn>
                          <a:cxn ang="T125">
                            <a:pos x="T54" y="T55"/>
                          </a:cxn>
                          <a:cxn ang="T126">
                            <a:pos x="T56" y="T57"/>
                          </a:cxn>
                          <a:cxn ang="T127">
                            <a:pos x="T58" y="T59"/>
                          </a:cxn>
                          <a:cxn ang="T128">
                            <a:pos x="T60" y="T61"/>
                          </a:cxn>
                          <a:cxn ang="T129">
                            <a:pos x="T62" y="T63"/>
                          </a:cxn>
                          <a:cxn ang="T130">
                            <a:pos x="T64" y="T65"/>
                          </a:cxn>
                          <a:cxn ang="T131">
                            <a:pos x="T66" y="T67"/>
                          </a:cxn>
                          <a:cxn ang="T132">
                            <a:pos x="T68" y="T69"/>
                          </a:cxn>
                          <a:cxn ang="T133">
                            <a:pos x="T70" y="T71"/>
                          </a:cxn>
                          <a:cxn ang="T134">
                            <a:pos x="T72" y="T73"/>
                          </a:cxn>
                          <a:cxn ang="T135">
                            <a:pos x="T74" y="T75"/>
                          </a:cxn>
                          <a:cxn ang="T136">
                            <a:pos x="T76" y="T77"/>
                          </a:cxn>
                          <a:cxn ang="T137">
                            <a:pos x="T78" y="T79"/>
                          </a:cxn>
                          <a:cxn ang="T138">
                            <a:pos x="T80" y="T81"/>
                          </a:cxn>
                          <a:cxn ang="T139">
                            <a:pos x="T82" y="T83"/>
                          </a:cxn>
                          <a:cxn ang="T140">
                            <a:pos x="T84" y="T85"/>
                          </a:cxn>
                          <a:cxn ang="T141">
                            <a:pos x="T86" y="T87"/>
                          </a:cxn>
                          <a:cxn ang="T142">
                            <a:pos x="T88" y="T89"/>
                          </a:cxn>
                          <a:cxn ang="T143">
                            <a:pos x="T90" y="T91"/>
                          </a:cxn>
                          <a:cxn ang="T144">
                            <a:pos x="T92" y="T93"/>
                          </a:cxn>
                          <a:cxn ang="T145">
                            <a:pos x="T94" y="T95"/>
                          </a:cxn>
                          <a:cxn ang="T146">
                            <a:pos x="T96" y="T97"/>
                          </a:cxn>
                        </a:cxnLst>
                        <a:rect l="T147" t="T148" r="T149" b="T150"/>
                        <a:pathLst>
                          <a:path w="266" h="275">
                            <a:moveTo>
                              <a:pt x="215" y="55"/>
                            </a:moveTo>
                            <a:lnTo>
                              <a:pt x="208" y="36"/>
                            </a:lnTo>
                            <a:lnTo>
                              <a:pt x="204" y="24"/>
                            </a:lnTo>
                            <a:lnTo>
                              <a:pt x="203" y="20"/>
                            </a:lnTo>
                            <a:lnTo>
                              <a:pt x="201" y="17"/>
                            </a:lnTo>
                            <a:lnTo>
                              <a:pt x="199" y="16"/>
                            </a:lnTo>
                            <a:lnTo>
                              <a:pt x="196" y="15"/>
                            </a:lnTo>
                            <a:lnTo>
                              <a:pt x="163" y="8"/>
                            </a:lnTo>
                            <a:lnTo>
                              <a:pt x="127" y="2"/>
                            </a:lnTo>
                            <a:lnTo>
                              <a:pt x="95" y="0"/>
                            </a:lnTo>
                            <a:lnTo>
                              <a:pt x="75" y="0"/>
                            </a:lnTo>
                            <a:lnTo>
                              <a:pt x="37" y="1"/>
                            </a:lnTo>
                            <a:lnTo>
                              <a:pt x="10" y="3"/>
                            </a:lnTo>
                            <a:lnTo>
                              <a:pt x="5" y="3"/>
                            </a:lnTo>
                            <a:lnTo>
                              <a:pt x="2" y="5"/>
                            </a:lnTo>
                            <a:lnTo>
                              <a:pt x="0" y="6"/>
                            </a:lnTo>
                            <a:lnTo>
                              <a:pt x="0" y="8"/>
                            </a:lnTo>
                            <a:lnTo>
                              <a:pt x="0" y="10"/>
                            </a:lnTo>
                            <a:lnTo>
                              <a:pt x="1" y="17"/>
                            </a:lnTo>
                            <a:lnTo>
                              <a:pt x="6" y="43"/>
                            </a:lnTo>
                            <a:lnTo>
                              <a:pt x="11" y="61"/>
                            </a:lnTo>
                            <a:lnTo>
                              <a:pt x="19" y="102"/>
                            </a:lnTo>
                            <a:lnTo>
                              <a:pt x="25" y="128"/>
                            </a:lnTo>
                            <a:lnTo>
                              <a:pt x="41" y="187"/>
                            </a:lnTo>
                            <a:lnTo>
                              <a:pt x="56" y="236"/>
                            </a:lnTo>
                            <a:lnTo>
                              <a:pt x="60" y="245"/>
                            </a:lnTo>
                            <a:lnTo>
                              <a:pt x="61" y="250"/>
                            </a:lnTo>
                            <a:lnTo>
                              <a:pt x="62" y="255"/>
                            </a:lnTo>
                            <a:lnTo>
                              <a:pt x="64" y="258"/>
                            </a:lnTo>
                            <a:lnTo>
                              <a:pt x="67" y="261"/>
                            </a:lnTo>
                            <a:lnTo>
                              <a:pt x="70" y="263"/>
                            </a:lnTo>
                            <a:lnTo>
                              <a:pt x="74" y="264"/>
                            </a:lnTo>
                            <a:lnTo>
                              <a:pt x="84" y="265"/>
                            </a:lnTo>
                            <a:lnTo>
                              <a:pt x="98" y="265"/>
                            </a:lnTo>
                            <a:lnTo>
                              <a:pt x="111" y="266"/>
                            </a:lnTo>
                            <a:lnTo>
                              <a:pt x="128" y="268"/>
                            </a:lnTo>
                            <a:lnTo>
                              <a:pt x="145" y="272"/>
                            </a:lnTo>
                            <a:lnTo>
                              <a:pt x="157" y="274"/>
                            </a:lnTo>
                            <a:lnTo>
                              <a:pt x="171" y="274"/>
                            </a:lnTo>
                            <a:lnTo>
                              <a:pt x="175" y="272"/>
                            </a:lnTo>
                            <a:lnTo>
                              <a:pt x="256" y="217"/>
                            </a:lnTo>
                            <a:lnTo>
                              <a:pt x="260" y="213"/>
                            </a:lnTo>
                            <a:lnTo>
                              <a:pt x="264" y="210"/>
                            </a:lnTo>
                            <a:lnTo>
                              <a:pt x="265" y="205"/>
                            </a:lnTo>
                            <a:lnTo>
                              <a:pt x="265" y="201"/>
                            </a:lnTo>
                            <a:lnTo>
                              <a:pt x="264" y="196"/>
                            </a:lnTo>
                            <a:lnTo>
                              <a:pt x="240" y="129"/>
                            </a:lnTo>
                            <a:lnTo>
                              <a:pt x="225" y="86"/>
                            </a:lnTo>
                            <a:lnTo>
                              <a:pt x="215" y="5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301" name="Freeform 4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44" y="3309"/>
                        <a:ext cx="159" cy="209"/>
                      </a:xfrm>
                      <a:custGeom>
                        <a:avLst/>
                        <a:gdLst>
                          <a:gd name="T0" fmla="*/ 121 w 159"/>
                          <a:gd name="T1" fmla="*/ 61 h 209"/>
                          <a:gd name="T2" fmla="*/ 109 w 159"/>
                          <a:gd name="T3" fmla="*/ 32 h 209"/>
                          <a:gd name="T4" fmla="*/ 100 w 159"/>
                          <a:gd name="T5" fmla="*/ 5 h 209"/>
                          <a:gd name="T6" fmla="*/ 98 w 159"/>
                          <a:gd name="T7" fmla="*/ 4 h 209"/>
                          <a:gd name="T8" fmla="*/ 97 w 159"/>
                          <a:gd name="T9" fmla="*/ 3 h 209"/>
                          <a:gd name="T10" fmla="*/ 94 w 159"/>
                          <a:gd name="T11" fmla="*/ 3 h 209"/>
                          <a:gd name="T12" fmla="*/ 48 w 159"/>
                          <a:gd name="T13" fmla="*/ 0 h 209"/>
                          <a:gd name="T14" fmla="*/ 4 w 159"/>
                          <a:gd name="T15" fmla="*/ 0 h 209"/>
                          <a:gd name="T16" fmla="*/ 1 w 159"/>
                          <a:gd name="T17" fmla="*/ 0 h 209"/>
                          <a:gd name="T18" fmla="*/ 0 w 159"/>
                          <a:gd name="T19" fmla="*/ 0 h 209"/>
                          <a:gd name="T20" fmla="*/ 0 w 159"/>
                          <a:gd name="T21" fmla="*/ 3 h 209"/>
                          <a:gd name="T22" fmla="*/ 3 w 159"/>
                          <a:gd name="T23" fmla="*/ 22 h 209"/>
                          <a:gd name="T24" fmla="*/ 10 w 159"/>
                          <a:gd name="T25" fmla="*/ 38 h 209"/>
                          <a:gd name="T26" fmla="*/ 22 w 159"/>
                          <a:gd name="T27" fmla="*/ 69 h 209"/>
                          <a:gd name="T28" fmla="*/ 44 w 159"/>
                          <a:gd name="T29" fmla="*/ 120 h 209"/>
                          <a:gd name="T30" fmla="*/ 63 w 159"/>
                          <a:gd name="T31" fmla="*/ 164 h 209"/>
                          <a:gd name="T32" fmla="*/ 69 w 159"/>
                          <a:gd name="T33" fmla="*/ 182 h 209"/>
                          <a:gd name="T34" fmla="*/ 72 w 159"/>
                          <a:gd name="T35" fmla="*/ 192 h 209"/>
                          <a:gd name="T36" fmla="*/ 74 w 159"/>
                          <a:gd name="T37" fmla="*/ 199 h 209"/>
                          <a:gd name="T38" fmla="*/ 77 w 159"/>
                          <a:gd name="T39" fmla="*/ 204 h 209"/>
                          <a:gd name="T40" fmla="*/ 80 w 159"/>
                          <a:gd name="T41" fmla="*/ 206 h 209"/>
                          <a:gd name="T42" fmla="*/ 82 w 159"/>
                          <a:gd name="T43" fmla="*/ 208 h 209"/>
                          <a:gd name="T44" fmla="*/ 84 w 159"/>
                          <a:gd name="T45" fmla="*/ 208 h 209"/>
                          <a:gd name="T46" fmla="*/ 86 w 159"/>
                          <a:gd name="T47" fmla="*/ 207 h 209"/>
                          <a:gd name="T48" fmla="*/ 91 w 159"/>
                          <a:gd name="T49" fmla="*/ 204 h 209"/>
                          <a:gd name="T50" fmla="*/ 96 w 159"/>
                          <a:gd name="T51" fmla="*/ 201 h 209"/>
                          <a:gd name="T52" fmla="*/ 100 w 159"/>
                          <a:gd name="T53" fmla="*/ 197 h 209"/>
                          <a:gd name="T54" fmla="*/ 106 w 159"/>
                          <a:gd name="T55" fmla="*/ 192 h 209"/>
                          <a:gd name="T56" fmla="*/ 110 w 159"/>
                          <a:gd name="T57" fmla="*/ 189 h 209"/>
                          <a:gd name="T58" fmla="*/ 156 w 159"/>
                          <a:gd name="T59" fmla="*/ 171 h 209"/>
                          <a:gd name="T60" fmla="*/ 157 w 159"/>
                          <a:gd name="T61" fmla="*/ 169 h 209"/>
                          <a:gd name="T62" fmla="*/ 158 w 159"/>
                          <a:gd name="T63" fmla="*/ 168 h 209"/>
                          <a:gd name="T64" fmla="*/ 158 w 159"/>
                          <a:gd name="T65" fmla="*/ 165 h 209"/>
                          <a:gd name="T66" fmla="*/ 157 w 159"/>
                          <a:gd name="T67" fmla="*/ 163 h 209"/>
                          <a:gd name="T68" fmla="*/ 121 w 159"/>
                          <a:gd name="T69" fmla="*/ 61 h 209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w 159"/>
                          <a:gd name="T106" fmla="*/ 0 h 209"/>
                          <a:gd name="T107" fmla="*/ 159 w 159"/>
                          <a:gd name="T108" fmla="*/ 209 h 209"/>
                        </a:gdLst>
                        <a:ahLst/>
                        <a:cxnLst>
                          <a:cxn ang="T70">
                            <a:pos x="T0" y="T1"/>
                          </a:cxn>
                          <a:cxn ang="T71">
                            <a:pos x="T2" y="T3"/>
                          </a:cxn>
                          <a:cxn ang="T72">
                            <a:pos x="T4" y="T5"/>
                          </a:cxn>
                          <a:cxn ang="T73">
                            <a:pos x="T6" y="T7"/>
                          </a:cxn>
                          <a:cxn ang="T74">
                            <a:pos x="T8" y="T9"/>
                          </a:cxn>
                          <a:cxn ang="T75">
                            <a:pos x="T10" y="T11"/>
                          </a:cxn>
                          <a:cxn ang="T76">
                            <a:pos x="T12" y="T13"/>
                          </a:cxn>
                          <a:cxn ang="T77">
                            <a:pos x="T14" y="T15"/>
                          </a:cxn>
                          <a:cxn ang="T78">
                            <a:pos x="T16" y="T17"/>
                          </a:cxn>
                          <a:cxn ang="T79">
                            <a:pos x="T18" y="T19"/>
                          </a:cxn>
                          <a:cxn ang="T80">
                            <a:pos x="T20" y="T21"/>
                          </a:cxn>
                          <a:cxn ang="T81">
                            <a:pos x="T22" y="T23"/>
                          </a:cxn>
                          <a:cxn ang="T82">
                            <a:pos x="T24" y="T25"/>
                          </a:cxn>
                          <a:cxn ang="T83">
                            <a:pos x="T26" y="T27"/>
                          </a:cxn>
                          <a:cxn ang="T84">
                            <a:pos x="T28" y="T29"/>
                          </a:cxn>
                          <a:cxn ang="T85">
                            <a:pos x="T30" y="T31"/>
                          </a:cxn>
                          <a:cxn ang="T86">
                            <a:pos x="T32" y="T33"/>
                          </a:cxn>
                          <a:cxn ang="T87">
                            <a:pos x="T34" y="T35"/>
                          </a:cxn>
                          <a:cxn ang="T88">
                            <a:pos x="T36" y="T37"/>
                          </a:cxn>
                          <a:cxn ang="T89">
                            <a:pos x="T38" y="T39"/>
                          </a:cxn>
                          <a:cxn ang="T90">
                            <a:pos x="T40" y="T41"/>
                          </a:cxn>
                          <a:cxn ang="T91">
                            <a:pos x="T42" y="T43"/>
                          </a:cxn>
                          <a:cxn ang="T92">
                            <a:pos x="T44" y="T45"/>
                          </a:cxn>
                          <a:cxn ang="T93">
                            <a:pos x="T46" y="T47"/>
                          </a:cxn>
                          <a:cxn ang="T94">
                            <a:pos x="T48" y="T49"/>
                          </a:cxn>
                          <a:cxn ang="T95">
                            <a:pos x="T50" y="T51"/>
                          </a:cxn>
                          <a:cxn ang="T96">
                            <a:pos x="T52" y="T53"/>
                          </a:cxn>
                          <a:cxn ang="T97">
                            <a:pos x="T54" y="T55"/>
                          </a:cxn>
                          <a:cxn ang="T98">
                            <a:pos x="T56" y="T57"/>
                          </a:cxn>
                          <a:cxn ang="T99">
                            <a:pos x="T58" y="T59"/>
                          </a:cxn>
                          <a:cxn ang="T100">
                            <a:pos x="T60" y="T61"/>
                          </a:cxn>
                          <a:cxn ang="T101">
                            <a:pos x="T62" y="T63"/>
                          </a:cxn>
                          <a:cxn ang="T102">
                            <a:pos x="T64" y="T65"/>
                          </a:cxn>
                          <a:cxn ang="T103">
                            <a:pos x="T66" y="T67"/>
                          </a:cxn>
                          <a:cxn ang="T104">
                            <a:pos x="T68" y="T69"/>
                          </a:cxn>
                        </a:cxnLst>
                        <a:rect l="T105" t="T106" r="T107" b="T108"/>
                        <a:pathLst>
                          <a:path w="159" h="209">
                            <a:moveTo>
                              <a:pt x="121" y="61"/>
                            </a:moveTo>
                            <a:lnTo>
                              <a:pt x="109" y="32"/>
                            </a:lnTo>
                            <a:lnTo>
                              <a:pt x="100" y="5"/>
                            </a:lnTo>
                            <a:lnTo>
                              <a:pt x="98" y="4"/>
                            </a:lnTo>
                            <a:lnTo>
                              <a:pt x="97" y="3"/>
                            </a:lnTo>
                            <a:lnTo>
                              <a:pt x="94" y="3"/>
                            </a:lnTo>
                            <a:lnTo>
                              <a:pt x="48" y="0"/>
                            </a:lnTo>
                            <a:lnTo>
                              <a:pt x="4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3"/>
                            </a:lnTo>
                            <a:lnTo>
                              <a:pt x="3" y="22"/>
                            </a:lnTo>
                            <a:lnTo>
                              <a:pt x="10" y="38"/>
                            </a:lnTo>
                            <a:lnTo>
                              <a:pt x="22" y="69"/>
                            </a:lnTo>
                            <a:lnTo>
                              <a:pt x="44" y="120"/>
                            </a:lnTo>
                            <a:lnTo>
                              <a:pt x="63" y="164"/>
                            </a:lnTo>
                            <a:lnTo>
                              <a:pt x="69" y="182"/>
                            </a:lnTo>
                            <a:lnTo>
                              <a:pt x="72" y="192"/>
                            </a:lnTo>
                            <a:lnTo>
                              <a:pt x="74" y="199"/>
                            </a:lnTo>
                            <a:lnTo>
                              <a:pt x="77" y="204"/>
                            </a:lnTo>
                            <a:lnTo>
                              <a:pt x="80" y="206"/>
                            </a:lnTo>
                            <a:lnTo>
                              <a:pt x="82" y="208"/>
                            </a:lnTo>
                            <a:lnTo>
                              <a:pt x="84" y="208"/>
                            </a:lnTo>
                            <a:lnTo>
                              <a:pt x="86" y="207"/>
                            </a:lnTo>
                            <a:lnTo>
                              <a:pt x="91" y="204"/>
                            </a:lnTo>
                            <a:lnTo>
                              <a:pt x="96" y="201"/>
                            </a:lnTo>
                            <a:lnTo>
                              <a:pt x="100" y="197"/>
                            </a:lnTo>
                            <a:lnTo>
                              <a:pt x="106" y="192"/>
                            </a:lnTo>
                            <a:lnTo>
                              <a:pt x="110" y="189"/>
                            </a:lnTo>
                            <a:lnTo>
                              <a:pt x="156" y="171"/>
                            </a:lnTo>
                            <a:lnTo>
                              <a:pt x="157" y="169"/>
                            </a:lnTo>
                            <a:lnTo>
                              <a:pt x="158" y="168"/>
                            </a:lnTo>
                            <a:lnTo>
                              <a:pt x="158" y="165"/>
                            </a:lnTo>
                            <a:lnTo>
                              <a:pt x="157" y="163"/>
                            </a:lnTo>
                            <a:lnTo>
                              <a:pt x="121" y="61"/>
                            </a:lnTo>
                          </a:path>
                        </a:pathLst>
                      </a:custGeom>
                      <a:solidFill>
                        <a:srgbClr val="005F5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5160" name="Group 4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883" y="3526"/>
                      <a:ext cx="46" cy="116"/>
                      <a:chOff x="4883" y="3526"/>
                      <a:chExt cx="46" cy="116"/>
                    </a:xfrm>
                  </p:grpSpPr>
                  <p:sp>
                    <p:nvSpPr>
                      <p:cNvPr id="5298" name="Freeform 445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883" y="3527"/>
                        <a:ext cx="40" cy="115"/>
                      </a:xfrm>
                      <a:custGeom>
                        <a:avLst/>
                        <a:gdLst>
                          <a:gd name="T0" fmla="*/ 39 w 40"/>
                          <a:gd name="T1" fmla="*/ 0 h 115"/>
                          <a:gd name="T2" fmla="*/ 38 w 40"/>
                          <a:gd name="T3" fmla="*/ 7 h 115"/>
                          <a:gd name="T4" fmla="*/ 35 w 40"/>
                          <a:gd name="T5" fmla="*/ 13 h 115"/>
                          <a:gd name="T6" fmla="*/ 32 w 40"/>
                          <a:gd name="T7" fmla="*/ 17 h 115"/>
                          <a:gd name="T8" fmla="*/ 27 w 40"/>
                          <a:gd name="T9" fmla="*/ 21 h 115"/>
                          <a:gd name="T10" fmla="*/ 21 w 40"/>
                          <a:gd name="T11" fmla="*/ 24 h 115"/>
                          <a:gd name="T12" fmla="*/ 15 w 40"/>
                          <a:gd name="T13" fmla="*/ 28 h 115"/>
                          <a:gd name="T14" fmla="*/ 12 w 40"/>
                          <a:gd name="T15" fmla="*/ 34 h 115"/>
                          <a:gd name="T16" fmla="*/ 7 w 40"/>
                          <a:gd name="T17" fmla="*/ 43 h 115"/>
                          <a:gd name="T18" fmla="*/ 6 w 40"/>
                          <a:gd name="T19" fmla="*/ 51 h 115"/>
                          <a:gd name="T20" fmla="*/ 7 w 40"/>
                          <a:gd name="T21" fmla="*/ 56 h 115"/>
                          <a:gd name="T22" fmla="*/ 12 w 40"/>
                          <a:gd name="T23" fmla="*/ 61 h 115"/>
                          <a:gd name="T24" fmla="*/ 15 w 40"/>
                          <a:gd name="T25" fmla="*/ 67 h 115"/>
                          <a:gd name="T26" fmla="*/ 18 w 40"/>
                          <a:gd name="T27" fmla="*/ 72 h 115"/>
                          <a:gd name="T28" fmla="*/ 20 w 40"/>
                          <a:gd name="T29" fmla="*/ 78 h 115"/>
                          <a:gd name="T30" fmla="*/ 21 w 40"/>
                          <a:gd name="T31" fmla="*/ 87 h 115"/>
                          <a:gd name="T32" fmla="*/ 19 w 40"/>
                          <a:gd name="T33" fmla="*/ 94 h 115"/>
                          <a:gd name="T34" fmla="*/ 16 w 40"/>
                          <a:gd name="T35" fmla="*/ 98 h 115"/>
                          <a:gd name="T36" fmla="*/ 11 w 40"/>
                          <a:gd name="T37" fmla="*/ 105 h 115"/>
                          <a:gd name="T38" fmla="*/ 6 w 40"/>
                          <a:gd name="T39" fmla="*/ 109 h 115"/>
                          <a:gd name="T40" fmla="*/ 0 w 40"/>
                          <a:gd name="T41" fmla="*/ 114 h 115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40"/>
                          <a:gd name="T64" fmla="*/ 0 h 115"/>
                          <a:gd name="T65" fmla="*/ 40 w 40"/>
                          <a:gd name="T66" fmla="*/ 115 h 115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40" h="115">
                            <a:moveTo>
                              <a:pt x="39" y="0"/>
                            </a:moveTo>
                            <a:lnTo>
                              <a:pt x="38" y="7"/>
                            </a:lnTo>
                            <a:lnTo>
                              <a:pt x="35" y="13"/>
                            </a:lnTo>
                            <a:lnTo>
                              <a:pt x="32" y="17"/>
                            </a:lnTo>
                            <a:lnTo>
                              <a:pt x="27" y="21"/>
                            </a:lnTo>
                            <a:lnTo>
                              <a:pt x="21" y="24"/>
                            </a:lnTo>
                            <a:lnTo>
                              <a:pt x="15" y="28"/>
                            </a:lnTo>
                            <a:lnTo>
                              <a:pt x="12" y="34"/>
                            </a:lnTo>
                            <a:lnTo>
                              <a:pt x="7" y="43"/>
                            </a:lnTo>
                            <a:lnTo>
                              <a:pt x="6" y="51"/>
                            </a:lnTo>
                            <a:lnTo>
                              <a:pt x="7" y="56"/>
                            </a:lnTo>
                            <a:lnTo>
                              <a:pt x="12" y="61"/>
                            </a:lnTo>
                            <a:lnTo>
                              <a:pt x="15" y="67"/>
                            </a:lnTo>
                            <a:lnTo>
                              <a:pt x="18" y="72"/>
                            </a:lnTo>
                            <a:lnTo>
                              <a:pt x="20" y="78"/>
                            </a:lnTo>
                            <a:lnTo>
                              <a:pt x="21" y="87"/>
                            </a:lnTo>
                            <a:lnTo>
                              <a:pt x="19" y="94"/>
                            </a:lnTo>
                            <a:lnTo>
                              <a:pt x="16" y="98"/>
                            </a:lnTo>
                            <a:lnTo>
                              <a:pt x="11" y="105"/>
                            </a:lnTo>
                            <a:lnTo>
                              <a:pt x="6" y="109"/>
                            </a:lnTo>
                            <a:lnTo>
                              <a:pt x="0" y="114"/>
                            </a:lnTo>
                          </a:path>
                        </a:pathLst>
                      </a:custGeom>
                      <a:noFill/>
                      <a:ln w="12700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99" name="Oval 446"/>
                      <p:cNvSpPr>
                        <a:spLocks noChangeArrowheads="1"/>
                      </p:cNvSpPr>
                      <p:nvPr/>
                    </p:nvSpPr>
                    <p:spPr bwMode="auto">
                      <a:xfrm flipH="1">
                        <a:off x="4921" y="3526"/>
                        <a:ext cx="8" cy="8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5162" name="Group 447"/>
                  <p:cNvGrpSpPr>
                    <a:grpSpLocks/>
                  </p:cNvGrpSpPr>
                  <p:nvPr/>
                </p:nvGrpSpPr>
                <p:grpSpPr bwMode="auto">
                  <a:xfrm>
                    <a:off x="5080" y="3194"/>
                    <a:ext cx="304" cy="518"/>
                    <a:chOff x="5080" y="3194"/>
                    <a:chExt cx="304" cy="518"/>
                  </a:xfrm>
                </p:grpSpPr>
                <p:sp>
                  <p:nvSpPr>
                    <p:cNvPr id="5290" name="Freeform 448"/>
                    <p:cNvSpPr>
                      <a:spLocks/>
                    </p:cNvSpPr>
                    <p:nvPr/>
                  </p:nvSpPr>
                  <p:spPr bwMode="auto">
                    <a:xfrm>
                      <a:off x="5207" y="3428"/>
                      <a:ext cx="177" cy="284"/>
                    </a:xfrm>
                    <a:custGeom>
                      <a:avLst/>
                      <a:gdLst>
                        <a:gd name="T0" fmla="*/ 0 w 177"/>
                        <a:gd name="T1" fmla="*/ 133 h 284"/>
                        <a:gd name="T2" fmla="*/ 49 w 177"/>
                        <a:gd name="T3" fmla="*/ 104 h 284"/>
                        <a:gd name="T4" fmla="*/ 105 w 177"/>
                        <a:gd name="T5" fmla="*/ 5 h 284"/>
                        <a:gd name="T6" fmla="*/ 107 w 177"/>
                        <a:gd name="T7" fmla="*/ 3 h 284"/>
                        <a:gd name="T8" fmla="*/ 111 w 177"/>
                        <a:gd name="T9" fmla="*/ 1 h 284"/>
                        <a:gd name="T10" fmla="*/ 116 w 177"/>
                        <a:gd name="T11" fmla="*/ 0 h 284"/>
                        <a:gd name="T12" fmla="*/ 121 w 177"/>
                        <a:gd name="T13" fmla="*/ 0 h 284"/>
                        <a:gd name="T14" fmla="*/ 127 w 177"/>
                        <a:gd name="T15" fmla="*/ 0 h 284"/>
                        <a:gd name="T16" fmla="*/ 132 w 177"/>
                        <a:gd name="T17" fmla="*/ 2 h 284"/>
                        <a:gd name="T18" fmla="*/ 138 w 177"/>
                        <a:gd name="T19" fmla="*/ 5 h 284"/>
                        <a:gd name="T20" fmla="*/ 145 w 177"/>
                        <a:gd name="T21" fmla="*/ 8 h 284"/>
                        <a:gd name="T22" fmla="*/ 152 w 177"/>
                        <a:gd name="T23" fmla="*/ 13 h 284"/>
                        <a:gd name="T24" fmla="*/ 157 w 177"/>
                        <a:gd name="T25" fmla="*/ 17 h 284"/>
                        <a:gd name="T26" fmla="*/ 161 w 177"/>
                        <a:gd name="T27" fmla="*/ 21 h 284"/>
                        <a:gd name="T28" fmla="*/ 165 w 177"/>
                        <a:gd name="T29" fmla="*/ 25 h 284"/>
                        <a:gd name="T30" fmla="*/ 170 w 177"/>
                        <a:gd name="T31" fmla="*/ 33 h 284"/>
                        <a:gd name="T32" fmla="*/ 173 w 177"/>
                        <a:gd name="T33" fmla="*/ 38 h 284"/>
                        <a:gd name="T34" fmla="*/ 175 w 177"/>
                        <a:gd name="T35" fmla="*/ 45 h 284"/>
                        <a:gd name="T36" fmla="*/ 176 w 177"/>
                        <a:gd name="T37" fmla="*/ 53 h 284"/>
                        <a:gd name="T38" fmla="*/ 176 w 177"/>
                        <a:gd name="T39" fmla="*/ 65 h 284"/>
                        <a:gd name="T40" fmla="*/ 174 w 177"/>
                        <a:gd name="T41" fmla="*/ 79 h 284"/>
                        <a:gd name="T42" fmla="*/ 171 w 177"/>
                        <a:gd name="T43" fmla="*/ 93 h 284"/>
                        <a:gd name="T44" fmla="*/ 166 w 177"/>
                        <a:gd name="T45" fmla="*/ 108 h 284"/>
                        <a:gd name="T46" fmla="*/ 162 w 177"/>
                        <a:gd name="T47" fmla="*/ 121 h 284"/>
                        <a:gd name="T48" fmla="*/ 158 w 177"/>
                        <a:gd name="T49" fmla="*/ 130 h 284"/>
                        <a:gd name="T50" fmla="*/ 152 w 177"/>
                        <a:gd name="T51" fmla="*/ 140 h 284"/>
                        <a:gd name="T52" fmla="*/ 147 w 177"/>
                        <a:gd name="T53" fmla="*/ 146 h 284"/>
                        <a:gd name="T54" fmla="*/ 141 w 177"/>
                        <a:gd name="T55" fmla="*/ 154 h 284"/>
                        <a:gd name="T56" fmla="*/ 136 w 177"/>
                        <a:gd name="T57" fmla="*/ 162 h 284"/>
                        <a:gd name="T58" fmla="*/ 130 w 177"/>
                        <a:gd name="T59" fmla="*/ 166 h 284"/>
                        <a:gd name="T60" fmla="*/ 106 w 177"/>
                        <a:gd name="T61" fmla="*/ 163 h 284"/>
                        <a:gd name="T62" fmla="*/ 89 w 177"/>
                        <a:gd name="T63" fmla="*/ 157 h 284"/>
                        <a:gd name="T64" fmla="*/ 78 w 177"/>
                        <a:gd name="T65" fmla="*/ 161 h 284"/>
                        <a:gd name="T66" fmla="*/ 52 w 177"/>
                        <a:gd name="T67" fmla="*/ 162 h 284"/>
                        <a:gd name="T68" fmla="*/ 21 w 177"/>
                        <a:gd name="T69" fmla="*/ 157 h 284"/>
                        <a:gd name="T70" fmla="*/ 16 w 177"/>
                        <a:gd name="T71" fmla="*/ 168 h 284"/>
                        <a:gd name="T72" fmla="*/ 16 w 177"/>
                        <a:gd name="T73" fmla="*/ 242 h 284"/>
                        <a:gd name="T74" fmla="*/ 17 w 177"/>
                        <a:gd name="T75" fmla="*/ 249 h 284"/>
                        <a:gd name="T76" fmla="*/ 18 w 177"/>
                        <a:gd name="T77" fmla="*/ 254 h 284"/>
                        <a:gd name="T78" fmla="*/ 20 w 177"/>
                        <a:gd name="T79" fmla="*/ 258 h 284"/>
                        <a:gd name="T80" fmla="*/ 23 w 177"/>
                        <a:gd name="T81" fmla="*/ 262 h 284"/>
                        <a:gd name="T82" fmla="*/ 26 w 177"/>
                        <a:gd name="T83" fmla="*/ 265 h 284"/>
                        <a:gd name="T84" fmla="*/ 30 w 177"/>
                        <a:gd name="T85" fmla="*/ 267 h 284"/>
                        <a:gd name="T86" fmla="*/ 34 w 177"/>
                        <a:gd name="T87" fmla="*/ 268 h 284"/>
                        <a:gd name="T88" fmla="*/ 38 w 177"/>
                        <a:gd name="T89" fmla="*/ 269 h 284"/>
                        <a:gd name="T90" fmla="*/ 157 w 177"/>
                        <a:gd name="T91" fmla="*/ 269 h 284"/>
                        <a:gd name="T92" fmla="*/ 157 w 177"/>
                        <a:gd name="T93" fmla="*/ 283 h 284"/>
                        <a:gd name="T94" fmla="*/ 35 w 177"/>
                        <a:gd name="T95" fmla="*/ 282 h 284"/>
                        <a:gd name="T96" fmla="*/ 28 w 177"/>
                        <a:gd name="T97" fmla="*/ 282 h 284"/>
                        <a:gd name="T98" fmla="*/ 24 w 177"/>
                        <a:gd name="T99" fmla="*/ 281 h 284"/>
                        <a:gd name="T100" fmla="*/ 20 w 177"/>
                        <a:gd name="T101" fmla="*/ 280 h 284"/>
                        <a:gd name="T102" fmla="*/ 15 w 177"/>
                        <a:gd name="T103" fmla="*/ 278 h 284"/>
                        <a:gd name="T104" fmla="*/ 11 w 177"/>
                        <a:gd name="T105" fmla="*/ 274 h 284"/>
                        <a:gd name="T106" fmla="*/ 8 w 177"/>
                        <a:gd name="T107" fmla="*/ 270 h 284"/>
                        <a:gd name="T108" fmla="*/ 5 w 177"/>
                        <a:gd name="T109" fmla="*/ 265 h 284"/>
                        <a:gd name="T110" fmla="*/ 2 w 177"/>
                        <a:gd name="T111" fmla="*/ 260 h 284"/>
                        <a:gd name="T112" fmla="*/ 1 w 177"/>
                        <a:gd name="T113" fmla="*/ 254 h 284"/>
                        <a:gd name="T114" fmla="*/ 0 w 177"/>
                        <a:gd name="T115" fmla="*/ 248 h 284"/>
                        <a:gd name="T116" fmla="*/ 0 w 177"/>
                        <a:gd name="T117" fmla="*/ 240 h 284"/>
                        <a:gd name="T118" fmla="*/ 0 w 177"/>
                        <a:gd name="T119" fmla="*/ 133 h 284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w 177"/>
                        <a:gd name="T181" fmla="*/ 0 h 284"/>
                        <a:gd name="T182" fmla="*/ 177 w 177"/>
                        <a:gd name="T183" fmla="*/ 284 h 284"/>
                      </a:gdLst>
                      <a:ahLst/>
                      <a:cxnLst>
                        <a:cxn ang="T120">
                          <a:pos x="T0" y="T1"/>
                        </a:cxn>
                        <a:cxn ang="T121">
                          <a:pos x="T2" y="T3"/>
                        </a:cxn>
                        <a:cxn ang="T122">
                          <a:pos x="T4" y="T5"/>
                        </a:cxn>
                        <a:cxn ang="T123">
                          <a:pos x="T6" y="T7"/>
                        </a:cxn>
                        <a:cxn ang="T124">
                          <a:pos x="T8" y="T9"/>
                        </a:cxn>
                        <a:cxn ang="T125">
                          <a:pos x="T10" y="T11"/>
                        </a:cxn>
                        <a:cxn ang="T126">
                          <a:pos x="T12" y="T13"/>
                        </a:cxn>
                        <a:cxn ang="T127">
                          <a:pos x="T14" y="T15"/>
                        </a:cxn>
                        <a:cxn ang="T128">
                          <a:pos x="T16" y="T17"/>
                        </a:cxn>
                        <a:cxn ang="T129">
                          <a:pos x="T18" y="T19"/>
                        </a:cxn>
                        <a:cxn ang="T130">
                          <a:pos x="T20" y="T21"/>
                        </a:cxn>
                        <a:cxn ang="T131">
                          <a:pos x="T22" y="T23"/>
                        </a:cxn>
                        <a:cxn ang="T132">
                          <a:pos x="T24" y="T25"/>
                        </a:cxn>
                        <a:cxn ang="T133">
                          <a:pos x="T26" y="T27"/>
                        </a:cxn>
                        <a:cxn ang="T134">
                          <a:pos x="T28" y="T29"/>
                        </a:cxn>
                        <a:cxn ang="T135">
                          <a:pos x="T30" y="T31"/>
                        </a:cxn>
                        <a:cxn ang="T136">
                          <a:pos x="T32" y="T33"/>
                        </a:cxn>
                        <a:cxn ang="T137">
                          <a:pos x="T34" y="T35"/>
                        </a:cxn>
                        <a:cxn ang="T138">
                          <a:pos x="T36" y="T37"/>
                        </a:cxn>
                        <a:cxn ang="T139">
                          <a:pos x="T38" y="T39"/>
                        </a:cxn>
                        <a:cxn ang="T140">
                          <a:pos x="T40" y="T41"/>
                        </a:cxn>
                        <a:cxn ang="T141">
                          <a:pos x="T42" y="T43"/>
                        </a:cxn>
                        <a:cxn ang="T142">
                          <a:pos x="T44" y="T45"/>
                        </a:cxn>
                        <a:cxn ang="T143">
                          <a:pos x="T46" y="T47"/>
                        </a:cxn>
                        <a:cxn ang="T144">
                          <a:pos x="T48" y="T49"/>
                        </a:cxn>
                        <a:cxn ang="T145">
                          <a:pos x="T50" y="T51"/>
                        </a:cxn>
                        <a:cxn ang="T146">
                          <a:pos x="T52" y="T53"/>
                        </a:cxn>
                        <a:cxn ang="T147">
                          <a:pos x="T54" y="T55"/>
                        </a:cxn>
                        <a:cxn ang="T148">
                          <a:pos x="T56" y="T57"/>
                        </a:cxn>
                        <a:cxn ang="T149">
                          <a:pos x="T58" y="T59"/>
                        </a:cxn>
                        <a:cxn ang="T150">
                          <a:pos x="T60" y="T61"/>
                        </a:cxn>
                        <a:cxn ang="T151">
                          <a:pos x="T62" y="T63"/>
                        </a:cxn>
                        <a:cxn ang="T152">
                          <a:pos x="T64" y="T65"/>
                        </a:cxn>
                        <a:cxn ang="T153">
                          <a:pos x="T66" y="T67"/>
                        </a:cxn>
                        <a:cxn ang="T154">
                          <a:pos x="T68" y="T69"/>
                        </a:cxn>
                        <a:cxn ang="T155">
                          <a:pos x="T70" y="T71"/>
                        </a:cxn>
                        <a:cxn ang="T156">
                          <a:pos x="T72" y="T73"/>
                        </a:cxn>
                        <a:cxn ang="T157">
                          <a:pos x="T74" y="T75"/>
                        </a:cxn>
                        <a:cxn ang="T158">
                          <a:pos x="T76" y="T77"/>
                        </a:cxn>
                        <a:cxn ang="T159">
                          <a:pos x="T78" y="T79"/>
                        </a:cxn>
                        <a:cxn ang="T160">
                          <a:pos x="T80" y="T81"/>
                        </a:cxn>
                        <a:cxn ang="T161">
                          <a:pos x="T82" y="T83"/>
                        </a:cxn>
                        <a:cxn ang="T162">
                          <a:pos x="T84" y="T85"/>
                        </a:cxn>
                        <a:cxn ang="T163">
                          <a:pos x="T86" y="T87"/>
                        </a:cxn>
                        <a:cxn ang="T164">
                          <a:pos x="T88" y="T89"/>
                        </a:cxn>
                        <a:cxn ang="T165">
                          <a:pos x="T90" y="T91"/>
                        </a:cxn>
                        <a:cxn ang="T166">
                          <a:pos x="T92" y="T93"/>
                        </a:cxn>
                        <a:cxn ang="T167">
                          <a:pos x="T94" y="T95"/>
                        </a:cxn>
                        <a:cxn ang="T168">
                          <a:pos x="T96" y="T97"/>
                        </a:cxn>
                        <a:cxn ang="T169">
                          <a:pos x="T98" y="T99"/>
                        </a:cxn>
                        <a:cxn ang="T170">
                          <a:pos x="T100" y="T101"/>
                        </a:cxn>
                        <a:cxn ang="T171">
                          <a:pos x="T102" y="T103"/>
                        </a:cxn>
                        <a:cxn ang="T172">
                          <a:pos x="T104" y="T105"/>
                        </a:cxn>
                        <a:cxn ang="T173">
                          <a:pos x="T106" y="T107"/>
                        </a:cxn>
                        <a:cxn ang="T174">
                          <a:pos x="T108" y="T109"/>
                        </a:cxn>
                        <a:cxn ang="T175">
                          <a:pos x="T110" y="T111"/>
                        </a:cxn>
                        <a:cxn ang="T176">
                          <a:pos x="T112" y="T113"/>
                        </a:cxn>
                        <a:cxn ang="T177">
                          <a:pos x="T114" y="T115"/>
                        </a:cxn>
                        <a:cxn ang="T178">
                          <a:pos x="T116" y="T117"/>
                        </a:cxn>
                        <a:cxn ang="T179">
                          <a:pos x="T118" y="T119"/>
                        </a:cxn>
                      </a:cxnLst>
                      <a:rect l="T180" t="T181" r="T182" b="T183"/>
                      <a:pathLst>
                        <a:path w="177" h="284">
                          <a:moveTo>
                            <a:pt x="0" y="133"/>
                          </a:moveTo>
                          <a:lnTo>
                            <a:pt x="49" y="104"/>
                          </a:lnTo>
                          <a:lnTo>
                            <a:pt x="105" y="5"/>
                          </a:lnTo>
                          <a:lnTo>
                            <a:pt x="107" y="3"/>
                          </a:lnTo>
                          <a:lnTo>
                            <a:pt x="111" y="1"/>
                          </a:lnTo>
                          <a:lnTo>
                            <a:pt x="116" y="0"/>
                          </a:lnTo>
                          <a:lnTo>
                            <a:pt x="121" y="0"/>
                          </a:lnTo>
                          <a:lnTo>
                            <a:pt x="127" y="0"/>
                          </a:lnTo>
                          <a:lnTo>
                            <a:pt x="132" y="2"/>
                          </a:lnTo>
                          <a:lnTo>
                            <a:pt x="138" y="5"/>
                          </a:lnTo>
                          <a:lnTo>
                            <a:pt x="145" y="8"/>
                          </a:lnTo>
                          <a:lnTo>
                            <a:pt x="152" y="13"/>
                          </a:lnTo>
                          <a:lnTo>
                            <a:pt x="157" y="17"/>
                          </a:lnTo>
                          <a:lnTo>
                            <a:pt x="161" y="21"/>
                          </a:lnTo>
                          <a:lnTo>
                            <a:pt x="165" y="25"/>
                          </a:lnTo>
                          <a:lnTo>
                            <a:pt x="170" y="33"/>
                          </a:lnTo>
                          <a:lnTo>
                            <a:pt x="173" y="38"/>
                          </a:lnTo>
                          <a:lnTo>
                            <a:pt x="175" y="45"/>
                          </a:lnTo>
                          <a:lnTo>
                            <a:pt x="176" y="53"/>
                          </a:lnTo>
                          <a:lnTo>
                            <a:pt x="176" y="65"/>
                          </a:lnTo>
                          <a:lnTo>
                            <a:pt x="174" y="79"/>
                          </a:lnTo>
                          <a:lnTo>
                            <a:pt x="171" y="93"/>
                          </a:lnTo>
                          <a:lnTo>
                            <a:pt x="166" y="108"/>
                          </a:lnTo>
                          <a:lnTo>
                            <a:pt x="162" y="121"/>
                          </a:lnTo>
                          <a:lnTo>
                            <a:pt x="158" y="130"/>
                          </a:lnTo>
                          <a:lnTo>
                            <a:pt x="152" y="140"/>
                          </a:lnTo>
                          <a:lnTo>
                            <a:pt x="147" y="146"/>
                          </a:lnTo>
                          <a:lnTo>
                            <a:pt x="141" y="154"/>
                          </a:lnTo>
                          <a:lnTo>
                            <a:pt x="136" y="162"/>
                          </a:lnTo>
                          <a:lnTo>
                            <a:pt x="130" y="166"/>
                          </a:lnTo>
                          <a:lnTo>
                            <a:pt x="106" y="163"/>
                          </a:lnTo>
                          <a:lnTo>
                            <a:pt x="89" y="157"/>
                          </a:lnTo>
                          <a:lnTo>
                            <a:pt x="78" y="161"/>
                          </a:lnTo>
                          <a:lnTo>
                            <a:pt x="52" y="162"/>
                          </a:lnTo>
                          <a:lnTo>
                            <a:pt x="21" y="157"/>
                          </a:lnTo>
                          <a:lnTo>
                            <a:pt x="16" y="168"/>
                          </a:lnTo>
                          <a:lnTo>
                            <a:pt x="16" y="242"/>
                          </a:lnTo>
                          <a:lnTo>
                            <a:pt x="17" y="249"/>
                          </a:lnTo>
                          <a:lnTo>
                            <a:pt x="18" y="254"/>
                          </a:lnTo>
                          <a:lnTo>
                            <a:pt x="20" y="258"/>
                          </a:lnTo>
                          <a:lnTo>
                            <a:pt x="23" y="262"/>
                          </a:lnTo>
                          <a:lnTo>
                            <a:pt x="26" y="265"/>
                          </a:lnTo>
                          <a:lnTo>
                            <a:pt x="30" y="267"/>
                          </a:lnTo>
                          <a:lnTo>
                            <a:pt x="34" y="268"/>
                          </a:lnTo>
                          <a:lnTo>
                            <a:pt x="38" y="269"/>
                          </a:lnTo>
                          <a:lnTo>
                            <a:pt x="157" y="269"/>
                          </a:lnTo>
                          <a:lnTo>
                            <a:pt x="157" y="283"/>
                          </a:lnTo>
                          <a:lnTo>
                            <a:pt x="35" y="282"/>
                          </a:lnTo>
                          <a:lnTo>
                            <a:pt x="28" y="282"/>
                          </a:lnTo>
                          <a:lnTo>
                            <a:pt x="24" y="281"/>
                          </a:lnTo>
                          <a:lnTo>
                            <a:pt x="20" y="280"/>
                          </a:lnTo>
                          <a:lnTo>
                            <a:pt x="15" y="278"/>
                          </a:lnTo>
                          <a:lnTo>
                            <a:pt x="11" y="274"/>
                          </a:lnTo>
                          <a:lnTo>
                            <a:pt x="8" y="270"/>
                          </a:lnTo>
                          <a:lnTo>
                            <a:pt x="5" y="265"/>
                          </a:lnTo>
                          <a:lnTo>
                            <a:pt x="2" y="260"/>
                          </a:lnTo>
                          <a:lnTo>
                            <a:pt x="1" y="254"/>
                          </a:lnTo>
                          <a:lnTo>
                            <a:pt x="0" y="248"/>
                          </a:lnTo>
                          <a:lnTo>
                            <a:pt x="0" y="240"/>
                          </a:lnTo>
                          <a:lnTo>
                            <a:pt x="0" y="133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5163" name="Group 4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080" y="3194"/>
                      <a:ext cx="269" cy="514"/>
                      <a:chOff x="5080" y="3194"/>
                      <a:chExt cx="269" cy="514"/>
                    </a:xfrm>
                  </p:grpSpPr>
                  <p:sp>
                    <p:nvSpPr>
                      <p:cNvPr id="5292" name="Freeform 45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5080" y="3194"/>
                        <a:ext cx="269" cy="514"/>
                      </a:xfrm>
                      <a:custGeom>
                        <a:avLst/>
                        <a:gdLst>
                          <a:gd name="T0" fmla="*/ 159 w 269"/>
                          <a:gd name="T1" fmla="*/ 34 h 514"/>
                          <a:gd name="T2" fmla="*/ 156 w 269"/>
                          <a:gd name="T3" fmla="*/ 34 h 514"/>
                          <a:gd name="T4" fmla="*/ 141 w 269"/>
                          <a:gd name="T5" fmla="*/ 38 h 514"/>
                          <a:gd name="T6" fmla="*/ 145 w 269"/>
                          <a:gd name="T7" fmla="*/ 1 h 514"/>
                          <a:gd name="T8" fmla="*/ 124 w 269"/>
                          <a:gd name="T9" fmla="*/ 28 h 514"/>
                          <a:gd name="T10" fmla="*/ 118 w 269"/>
                          <a:gd name="T11" fmla="*/ 7 h 514"/>
                          <a:gd name="T12" fmla="*/ 100 w 269"/>
                          <a:gd name="T13" fmla="*/ 0 h 514"/>
                          <a:gd name="T14" fmla="*/ 103 w 269"/>
                          <a:gd name="T15" fmla="*/ 18 h 514"/>
                          <a:gd name="T16" fmla="*/ 92 w 269"/>
                          <a:gd name="T17" fmla="*/ 12 h 514"/>
                          <a:gd name="T18" fmla="*/ 93 w 269"/>
                          <a:gd name="T19" fmla="*/ 22 h 514"/>
                          <a:gd name="T20" fmla="*/ 87 w 269"/>
                          <a:gd name="T21" fmla="*/ 41 h 514"/>
                          <a:gd name="T22" fmla="*/ 64 w 269"/>
                          <a:gd name="T23" fmla="*/ 14 h 514"/>
                          <a:gd name="T24" fmla="*/ 79 w 269"/>
                          <a:gd name="T25" fmla="*/ 40 h 514"/>
                          <a:gd name="T26" fmla="*/ 53 w 269"/>
                          <a:gd name="T27" fmla="*/ 23 h 514"/>
                          <a:gd name="T28" fmla="*/ 64 w 269"/>
                          <a:gd name="T29" fmla="*/ 43 h 514"/>
                          <a:gd name="T30" fmla="*/ 61 w 269"/>
                          <a:gd name="T31" fmla="*/ 53 h 514"/>
                          <a:gd name="T32" fmla="*/ 63 w 269"/>
                          <a:gd name="T33" fmla="*/ 76 h 514"/>
                          <a:gd name="T34" fmla="*/ 42 w 269"/>
                          <a:gd name="T35" fmla="*/ 104 h 514"/>
                          <a:gd name="T36" fmla="*/ 24 w 269"/>
                          <a:gd name="T37" fmla="*/ 140 h 514"/>
                          <a:gd name="T38" fmla="*/ 29 w 269"/>
                          <a:gd name="T39" fmla="*/ 147 h 514"/>
                          <a:gd name="T40" fmla="*/ 73 w 269"/>
                          <a:gd name="T41" fmla="*/ 174 h 514"/>
                          <a:gd name="T42" fmla="*/ 85 w 269"/>
                          <a:gd name="T43" fmla="*/ 208 h 514"/>
                          <a:gd name="T44" fmla="*/ 128 w 269"/>
                          <a:gd name="T45" fmla="*/ 201 h 514"/>
                          <a:gd name="T46" fmla="*/ 140 w 269"/>
                          <a:gd name="T47" fmla="*/ 260 h 514"/>
                          <a:gd name="T48" fmla="*/ 105 w 269"/>
                          <a:gd name="T49" fmla="*/ 293 h 514"/>
                          <a:gd name="T50" fmla="*/ 64 w 269"/>
                          <a:gd name="T51" fmla="*/ 300 h 514"/>
                          <a:gd name="T52" fmla="*/ 38 w 269"/>
                          <a:gd name="T53" fmla="*/ 299 h 514"/>
                          <a:gd name="T54" fmla="*/ 20 w 269"/>
                          <a:gd name="T55" fmla="*/ 294 h 514"/>
                          <a:gd name="T56" fmla="*/ 15 w 269"/>
                          <a:gd name="T57" fmla="*/ 307 h 514"/>
                          <a:gd name="T58" fmla="*/ 0 w 269"/>
                          <a:gd name="T59" fmla="*/ 318 h 514"/>
                          <a:gd name="T60" fmla="*/ 6 w 269"/>
                          <a:gd name="T61" fmla="*/ 328 h 514"/>
                          <a:gd name="T62" fmla="*/ 2 w 269"/>
                          <a:gd name="T63" fmla="*/ 340 h 514"/>
                          <a:gd name="T64" fmla="*/ 11 w 269"/>
                          <a:gd name="T65" fmla="*/ 354 h 514"/>
                          <a:gd name="T66" fmla="*/ 14 w 269"/>
                          <a:gd name="T67" fmla="*/ 362 h 514"/>
                          <a:gd name="T68" fmla="*/ 47 w 269"/>
                          <a:gd name="T69" fmla="*/ 349 h 514"/>
                          <a:gd name="T70" fmla="*/ 104 w 269"/>
                          <a:gd name="T71" fmla="*/ 335 h 514"/>
                          <a:gd name="T72" fmla="*/ 142 w 269"/>
                          <a:gd name="T73" fmla="*/ 329 h 514"/>
                          <a:gd name="T74" fmla="*/ 151 w 269"/>
                          <a:gd name="T75" fmla="*/ 316 h 514"/>
                          <a:gd name="T76" fmla="*/ 147 w 269"/>
                          <a:gd name="T77" fmla="*/ 324 h 514"/>
                          <a:gd name="T78" fmla="*/ 122 w 269"/>
                          <a:gd name="T79" fmla="*/ 332 h 514"/>
                          <a:gd name="T80" fmla="*/ 101 w 269"/>
                          <a:gd name="T81" fmla="*/ 348 h 514"/>
                          <a:gd name="T82" fmla="*/ 107 w 269"/>
                          <a:gd name="T83" fmla="*/ 364 h 514"/>
                          <a:gd name="T84" fmla="*/ 144 w 269"/>
                          <a:gd name="T85" fmla="*/ 398 h 514"/>
                          <a:gd name="T86" fmla="*/ 186 w 269"/>
                          <a:gd name="T87" fmla="*/ 426 h 514"/>
                          <a:gd name="T88" fmla="*/ 194 w 269"/>
                          <a:gd name="T89" fmla="*/ 469 h 514"/>
                          <a:gd name="T90" fmla="*/ 170 w 269"/>
                          <a:gd name="T91" fmla="*/ 505 h 514"/>
                          <a:gd name="T92" fmla="*/ 209 w 269"/>
                          <a:gd name="T93" fmla="*/ 510 h 514"/>
                          <a:gd name="T94" fmla="*/ 234 w 269"/>
                          <a:gd name="T95" fmla="*/ 509 h 514"/>
                          <a:gd name="T96" fmla="*/ 233 w 269"/>
                          <a:gd name="T97" fmla="*/ 443 h 514"/>
                          <a:gd name="T98" fmla="*/ 249 w 269"/>
                          <a:gd name="T99" fmla="*/ 426 h 514"/>
                          <a:gd name="T100" fmla="*/ 239 w 269"/>
                          <a:gd name="T101" fmla="*/ 410 h 514"/>
                          <a:gd name="T102" fmla="*/ 194 w 269"/>
                          <a:gd name="T103" fmla="*/ 390 h 514"/>
                          <a:gd name="T104" fmla="*/ 180 w 269"/>
                          <a:gd name="T105" fmla="*/ 361 h 514"/>
                          <a:gd name="T106" fmla="*/ 249 w 269"/>
                          <a:gd name="T107" fmla="*/ 355 h 514"/>
                          <a:gd name="T108" fmla="*/ 263 w 269"/>
                          <a:gd name="T109" fmla="*/ 347 h 514"/>
                          <a:gd name="T110" fmla="*/ 268 w 269"/>
                          <a:gd name="T111" fmla="*/ 322 h 514"/>
                          <a:gd name="T112" fmla="*/ 263 w 269"/>
                          <a:gd name="T113" fmla="*/ 296 h 514"/>
                          <a:gd name="T114" fmla="*/ 231 w 269"/>
                          <a:gd name="T115" fmla="*/ 214 h 514"/>
                          <a:gd name="T116" fmla="*/ 194 w 269"/>
                          <a:gd name="T117" fmla="*/ 158 h 514"/>
                          <a:gd name="T118" fmla="*/ 176 w 269"/>
                          <a:gd name="T119" fmla="*/ 109 h 514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60000 65536"/>
                          <a:gd name="T172" fmla="*/ 0 60000 65536"/>
                          <a:gd name="T173" fmla="*/ 0 60000 65536"/>
                          <a:gd name="T174" fmla="*/ 0 60000 65536"/>
                          <a:gd name="T175" fmla="*/ 0 60000 65536"/>
                          <a:gd name="T176" fmla="*/ 0 60000 65536"/>
                          <a:gd name="T177" fmla="*/ 0 60000 65536"/>
                          <a:gd name="T178" fmla="*/ 0 60000 65536"/>
                          <a:gd name="T179" fmla="*/ 0 60000 65536"/>
                          <a:gd name="T180" fmla="*/ 0 w 269"/>
                          <a:gd name="T181" fmla="*/ 0 h 514"/>
                          <a:gd name="T182" fmla="*/ 269 w 269"/>
                          <a:gd name="T183" fmla="*/ 514 h 514"/>
                        </a:gdLst>
                        <a:ahLst/>
                        <a:cxnLst>
                          <a:cxn ang="T120">
                            <a:pos x="T0" y="T1"/>
                          </a:cxn>
                          <a:cxn ang="T121">
                            <a:pos x="T2" y="T3"/>
                          </a:cxn>
                          <a:cxn ang="T122">
                            <a:pos x="T4" y="T5"/>
                          </a:cxn>
                          <a:cxn ang="T123">
                            <a:pos x="T6" y="T7"/>
                          </a:cxn>
                          <a:cxn ang="T124">
                            <a:pos x="T8" y="T9"/>
                          </a:cxn>
                          <a:cxn ang="T125">
                            <a:pos x="T10" y="T11"/>
                          </a:cxn>
                          <a:cxn ang="T126">
                            <a:pos x="T12" y="T13"/>
                          </a:cxn>
                          <a:cxn ang="T127">
                            <a:pos x="T14" y="T15"/>
                          </a:cxn>
                          <a:cxn ang="T128">
                            <a:pos x="T16" y="T17"/>
                          </a:cxn>
                          <a:cxn ang="T129">
                            <a:pos x="T18" y="T19"/>
                          </a:cxn>
                          <a:cxn ang="T130">
                            <a:pos x="T20" y="T21"/>
                          </a:cxn>
                          <a:cxn ang="T131">
                            <a:pos x="T22" y="T23"/>
                          </a:cxn>
                          <a:cxn ang="T132">
                            <a:pos x="T24" y="T25"/>
                          </a:cxn>
                          <a:cxn ang="T133">
                            <a:pos x="T26" y="T27"/>
                          </a:cxn>
                          <a:cxn ang="T134">
                            <a:pos x="T28" y="T29"/>
                          </a:cxn>
                          <a:cxn ang="T135">
                            <a:pos x="T30" y="T31"/>
                          </a:cxn>
                          <a:cxn ang="T136">
                            <a:pos x="T32" y="T33"/>
                          </a:cxn>
                          <a:cxn ang="T137">
                            <a:pos x="T34" y="T35"/>
                          </a:cxn>
                          <a:cxn ang="T138">
                            <a:pos x="T36" y="T37"/>
                          </a:cxn>
                          <a:cxn ang="T139">
                            <a:pos x="T38" y="T39"/>
                          </a:cxn>
                          <a:cxn ang="T140">
                            <a:pos x="T40" y="T41"/>
                          </a:cxn>
                          <a:cxn ang="T141">
                            <a:pos x="T42" y="T43"/>
                          </a:cxn>
                          <a:cxn ang="T142">
                            <a:pos x="T44" y="T45"/>
                          </a:cxn>
                          <a:cxn ang="T143">
                            <a:pos x="T46" y="T47"/>
                          </a:cxn>
                          <a:cxn ang="T144">
                            <a:pos x="T48" y="T49"/>
                          </a:cxn>
                          <a:cxn ang="T145">
                            <a:pos x="T50" y="T51"/>
                          </a:cxn>
                          <a:cxn ang="T146">
                            <a:pos x="T52" y="T53"/>
                          </a:cxn>
                          <a:cxn ang="T147">
                            <a:pos x="T54" y="T55"/>
                          </a:cxn>
                          <a:cxn ang="T148">
                            <a:pos x="T56" y="T57"/>
                          </a:cxn>
                          <a:cxn ang="T149">
                            <a:pos x="T58" y="T59"/>
                          </a:cxn>
                          <a:cxn ang="T150">
                            <a:pos x="T60" y="T61"/>
                          </a:cxn>
                          <a:cxn ang="T151">
                            <a:pos x="T62" y="T63"/>
                          </a:cxn>
                          <a:cxn ang="T152">
                            <a:pos x="T64" y="T65"/>
                          </a:cxn>
                          <a:cxn ang="T153">
                            <a:pos x="T66" y="T67"/>
                          </a:cxn>
                          <a:cxn ang="T154">
                            <a:pos x="T68" y="T69"/>
                          </a:cxn>
                          <a:cxn ang="T155">
                            <a:pos x="T70" y="T71"/>
                          </a:cxn>
                          <a:cxn ang="T156">
                            <a:pos x="T72" y="T73"/>
                          </a:cxn>
                          <a:cxn ang="T157">
                            <a:pos x="T74" y="T75"/>
                          </a:cxn>
                          <a:cxn ang="T158">
                            <a:pos x="T76" y="T77"/>
                          </a:cxn>
                          <a:cxn ang="T159">
                            <a:pos x="T78" y="T79"/>
                          </a:cxn>
                          <a:cxn ang="T160">
                            <a:pos x="T80" y="T81"/>
                          </a:cxn>
                          <a:cxn ang="T161">
                            <a:pos x="T82" y="T83"/>
                          </a:cxn>
                          <a:cxn ang="T162">
                            <a:pos x="T84" y="T85"/>
                          </a:cxn>
                          <a:cxn ang="T163">
                            <a:pos x="T86" y="T87"/>
                          </a:cxn>
                          <a:cxn ang="T164">
                            <a:pos x="T88" y="T89"/>
                          </a:cxn>
                          <a:cxn ang="T165">
                            <a:pos x="T90" y="T91"/>
                          </a:cxn>
                          <a:cxn ang="T166">
                            <a:pos x="T92" y="T93"/>
                          </a:cxn>
                          <a:cxn ang="T167">
                            <a:pos x="T94" y="T95"/>
                          </a:cxn>
                          <a:cxn ang="T168">
                            <a:pos x="T96" y="T97"/>
                          </a:cxn>
                          <a:cxn ang="T169">
                            <a:pos x="T98" y="T99"/>
                          </a:cxn>
                          <a:cxn ang="T170">
                            <a:pos x="T100" y="T101"/>
                          </a:cxn>
                          <a:cxn ang="T171">
                            <a:pos x="T102" y="T103"/>
                          </a:cxn>
                          <a:cxn ang="T172">
                            <a:pos x="T104" y="T105"/>
                          </a:cxn>
                          <a:cxn ang="T173">
                            <a:pos x="T106" y="T107"/>
                          </a:cxn>
                          <a:cxn ang="T174">
                            <a:pos x="T108" y="T109"/>
                          </a:cxn>
                          <a:cxn ang="T175">
                            <a:pos x="T110" y="T111"/>
                          </a:cxn>
                          <a:cxn ang="T176">
                            <a:pos x="T112" y="T113"/>
                          </a:cxn>
                          <a:cxn ang="T177">
                            <a:pos x="T114" y="T115"/>
                          </a:cxn>
                          <a:cxn ang="T178">
                            <a:pos x="T116" y="T117"/>
                          </a:cxn>
                          <a:cxn ang="T179">
                            <a:pos x="T118" y="T119"/>
                          </a:cxn>
                        </a:cxnLst>
                        <a:rect l="T180" t="T181" r="T182" b="T183"/>
                        <a:pathLst>
                          <a:path w="269" h="514">
                            <a:moveTo>
                              <a:pt x="176" y="109"/>
                            </a:moveTo>
                            <a:lnTo>
                              <a:pt x="169" y="86"/>
                            </a:lnTo>
                            <a:lnTo>
                              <a:pt x="162" y="59"/>
                            </a:lnTo>
                            <a:lnTo>
                              <a:pt x="159" y="34"/>
                            </a:lnTo>
                            <a:lnTo>
                              <a:pt x="166" y="21"/>
                            </a:lnTo>
                            <a:lnTo>
                              <a:pt x="171" y="15"/>
                            </a:lnTo>
                            <a:lnTo>
                              <a:pt x="162" y="23"/>
                            </a:lnTo>
                            <a:lnTo>
                              <a:pt x="156" y="34"/>
                            </a:lnTo>
                            <a:lnTo>
                              <a:pt x="161" y="8"/>
                            </a:lnTo>
                            <a:lnTo>
                              <a:pt x="157" y="20"/>
                            </a:lnTo>
                            <a:lnTo>
                              <a:pt x="146" y="36"/>
                            </a:lnTo>
                            <a:lnTo>
                              <a:pt x="141" y="38"/>
                            </a:lnTo>
                            <a:lnTo>
                              <a:pt x="145" y="25"/>
                            </a:lnTo>
                            <a:lnTo>
                              <a:pt x="142" y="26"/>
                            </a:lnTo>
                            <a:lnTo>
                              <a:pt x="141" y="14"/>
                            </a:lnTo>
                            <a:lnTo>
                              <a:pt x="145" y="1"/>
                            </a:lnTo>
                            <a:lnTo>
                              <a:pt x="128" y="35"/>
                            </a:lnTo>
                            <a:lnTo>
                              <a:pt x="127" y="30"/>
                            </a:lnTo>
                            <a:lnTo>
                              <a:pt x="125" y="34"/>
                            </a:lnTo>
                            <a:lnTo>
                              <a:pt x="124" y="28"/>
                            </a:lnTo>
                            <a:lnTo>
                              <a:pt x="127" y="20"/>
                            </a:lnTo>
                            <a:lnTo>
                              <a:pt x="127" y="4"/>
                            </a:lnTo>
                            <a:lnTo>
                              <a:pt x="121" y="35"/>
                            </a:lnTo>
                            <a:lnTo>
                              <a:pt x="118" y="7"/>
                            </a:lnTo>
                            <a:lnTo>
                              <a:pt x="118" y="29"/>
                            </a:lnTo>
                            <a:lnTo>
                              <a:pt x="115" y="34"/>
                            </a:lnTo>
                            <a:lnTo>
                              <a:pt x="110" y="9"/>
                            </a:lnTo>
                            <a:lnTo>
                              <a:pt x="100" y="0"/>
                            </a:lnTo>
                            <a:lnTo>
                              <a:pt x="107" y="9"/>
                            </a:lnTo>
                            <a:lnTo>
                              <a:pt x="111" y="29"/>
                            </a:lnTo>
                            <a:lnTo>
                              <a:pt x="109" y="33"/>
                            </a:lnTo>
                            <a:lnTo>
                              <a:pt x="103" y="18"/>
                            </a:lnTo>
                            <a:lnTo>
                              <a:pt x="108" y="31"/>
                            </a:lnTo>
                            <a:lnTo>
                              <a:pt x="108" y="36"/>
                            </a:lnTo>
                            <a:lnTo>
                              <a:pt x="93" y="7"/>
                            </a:lnTo>
                            <a:lnTo>
                              <a:pt x="92" y="12"/>
                            </a:lnTo>
                            <a:lnTo>
                              <a:pt x="99" y="28"/>
                            </a:lnTo>
                            <a:lnTo>
                              <a:pt x="99" y="38"/>
                            </a:lnTo>
                            <a:lnTo>
                              <a:pt x="97" y="40"/>
                            </a:lnTo>
                            <a:lnTo>
                              <a:pt x="93" y="22"/>
                            </a:lnTo>
                            <a:lnTo>
                              <a:pt x="86" y="9"/>
                            </a:lnTo>
                            <a:lnTo>
                              <a:pt x="92" y="23"/>
                            </a:lnTo>
                            <a:lnTo>
                              <a:pt x="91" y="43"/>
                            </a:lnTo>
                            <a:lnTo>
                              <a:pt x="87" y="41"/>
                            </a:lnTo>
                            <a:lnTo>
                              <a:pt x="80" y="17"/>
                            </a:lnTo>
                            <a:lnTo>
                              <a:pt x="85" y="43"/>
                            </a:lnTo>
                            <a:lnTo>
                              <a:pt x="73" y="21"/>
                            </a:lnTo>
                            <a:lnTo>
                              <a:pt x="64" y="14"/>
                            </a:lnTo>
                            <a:lnTo>
                              <a:pt x="72" y="25"/>
                            </a:lnTo>
                            <a:lnTo>
                              <a:pt x="77" y="36"/>
                            </a:lnTo>
                            <a:lnTo>
                              <a:pt x="68" y="32"/>
                            </a:lnTo>
                            <a:lnTo>
                              <a:pt x="79" y="40"/>
                            </a:lnTo>
                            <a:lnTo>
                              <a:pt x="81" y="49"/>
                            </a:lnTo>
                            <a:lnTo>
                              <a:pt x="77" y="51"/>
                            </a:lnTo>
                            <a:lnTo>
                              <a:pt x="66" y="33"/>
                            </a:lnTo>
                            <a:lnTo>
                              <a:pt x="53" y="23"/>
                            </a:lnTo>
                            <a:lnTo>
                              <a:pt x="71" y="46"/>
                            </a:lnTo>
                            <a:lnTo>
                              <a:pt x="62" y="38"/>
                            </a:lnTo>
                            <a:lnTo>
                              <a:pt x="16" y="31"/>
                            </a:lnTo>
                            <a:lnTo>
                              <a:pt x="64" y="43"/>
                            </a:lnTo>
                            <a:lnTo>
                              <a:pt x="70" y="51"/>
                            </a:lnTo>
                            <a:lnTo>
                              <a:pt x="64" y="49"/>
                            </a:lnTo>
                            <a:lnTo>
                              <a:pt x="50" y="42"/>
                            </a:lnTo>
                            <a:lnTo>
                              <a:pt x="61" y="53"/>
                            </a:lnTo>
                            <a:lnTo>
                              <a:pt x="71" y="58"/>
                            </a:lnTo>
                            <a:lnTo>
                              <a:pt x="71" y="65"/>
                            </a:lnTo>
                            <a:lnTo>
                              <a:pt x="68" y="69"/>
                            </a:lnTo>
                            <a:lnTo>
                              <a:pt x="63" y="76"/>
                            </a:lnTo>
                            <a:lnTo>
                              <a:pt x="57" y="84"/>
                            </a:lnTo>
                            <a:lnTo>
                              <a:pt x="52" y="91"/>
                            </a:lnTo>
                            <a:lnTo>
                              <a:pt x="47" y="98"/>
                            </a:lnTo>
                            <a:lnTo>
                              <a:pt x="42" y="104"/>
                            </a:lnTo>
                            <a:lnTo>
                              <a:pt x="39" y="110"/>
                            </a:lnTo>
                            <a:lnTo>
                              <a:pt x="34" y="120"/>
                            </a:lnTo>
                            <a:lnTo>
                              <a:pt x="28" y="130"/>
                            </a:lnTo>
                            <a:lnTo>
                              <a:pt x="24" y="140"/>
                            </a:lnTo>
                            <a:lnTo>
                              <a:pt x="24" y="142"/>
                            </a:lnTo>
                            <a:lnTo>
                              <a:pt x="25" y="144"/>
                            </a:lnTo>
                            <a:lnTo>
                              <a:pt x="26" y="146"/>
                            </a:lnTo>
                            <a:lnTo>
                              <a:pt x="29" y="147"/>
                            </a:lnTo>
                            <a:lnTo>
                              <a:pt x="32" y="147"/>
                            </a:lnTo>
                            <a:lnTo>
                              <a:pt x="65" y="144"/>
                            </a:lnTo>
                            <a:lnTo>
                              <a:pt x="68" y="151"/>
                            </a:lnTo>
                            <a:lnTo>
                              <a:pt x="73" y="174"/>
                            </a:lnTo>
                            <a:lnTo>
                              <a:pt x="75" y="191"/>
                            </a:lnTo>
                            <a:lnTo>
                              <a:pt x="80" y="205"/>
                            </a:lnTo>
                            <a:lnTo>
                              <a:pt x="82" y="207"/>
                            </a:lnTo>
                            <a:lnTo>
                              <a:pt x="85" y="208"/>
                            </a:lnTo>
                            <a:lnTo>
                              <a:pt x="88" y="208"/>
                            </a:lnTo>
                            <a:lnTo>
                              <a:pt x="99" y="208"/>
                            </a:lnTo>
                            <a:lnTo>
                              <a:pt x="125" y="197"/>
                            </a:lnTo>
                            <a:lnTo>
                              <a:pt x="128" y="201"/>
                            </a:lnTo>
                            <a:lnTo>
                              <a:pt x="132" y="217"/>
                            </a:lnTo>
                            <a:lnTo>
                              <a:pt x="135" y="231"/>
                            </a:lnTo>
                            <a:lnTo>
                              <a:pt x="139" y="249"/>
                            </a:lnTo>
                            <a:lnTo>
                              <a:pt x="140" y="260"/>
                            </a:lnTo>
                            <a:lnTo>
                              <a:pt x="134" y="268"/>
                            </a:lnTo>
                            <a:lnTo>
                              <a:pt x="127" y="277"/>
                            </a:lnTo>
                            <a:lnTo>
                              <a:pt x="119" y="290"/>
                            </a:lnTo>
                            <a:lnTo>
                              <a:pt x="105" y="293"/>
                            </a:lnTo>
                            <a:lnTo>
                              <a:pt x="95" y="295"/>
                            </a:lnTo>
                            <a:lnTo>
                              <a:pt x="80" y="298"/>
                            </a:lnTo>
                            <a:lnTo>
                              <a:pt x="72" y="299"/>
                            </a:lnTo>
                            <a:lnTo>
                              <a:pt x="64" y="300"/>
                            </a:lnTo>
                            <a:lnTo>
                              <a:pt x="59" y="301"/>
                            </a:lnTo>
                            <a:lnTo>
                              <a:pt x="54" y="301"/>
                            </a:lnTo>
                            <a:lnTo>
                              <a:pt x="47" y="300"/>
                            </a:lnTo>
                            <a:lnTo>
                              <a:pt x="38" y="299"/>
                            </a:lnTo>
                            <a:lnTo>
                              <a:pt x="28" y="294"/>
                            </a:lnTo>
                            <a:lnTo>
                              <a:pt x="24" y="293"/>
                            </a:lnTo>
                            <a:lnTo>
                              <a:pt x="22" y="293"/>
                            </a:lnTo>
                            <a:lnTo>
                              <a:pt x="20" y="294"/>
                            </a:lnTo>
                            <a:lnTo>
                              <a:pt x="17" y="297"/>
                            </a:lnTo>
                            <a:lnTo>
                              <a:pt x="16" y="299"/>
                            </a:lnTo>
                            <a:lnTo>
                              <a:pt x="15" y="303"/>
                            </a:lnTo>
                            <a:lnTo>
                              <a:pt x="15" y="307"/>
                            </a:lnTo>
                            <a:lnTo>
                              <a:pt x="12" y="309"/>
                            </a:lnTo>
                            <a:lnTo>
                              <a:pt x="7" y="312"/>
                            </a:lnTo>
                            <a:lnTo>
                              <a:pt x="3" y="314"/>
                            </a:lnTo>
                            <a:lnTo>
                              <a:pt x="0" y="318"/>
                            </a:lnTo>
                            <a:lnTo>
                              <a:pt x="0" y="320"/>
                            </a:lnTo>
                            <a:lnTo>
                              <a:pt x="1" y="323"/>
                            </a:lnTo>
                            <a:lnTo>
                              <a:pt x="3" y="326"/>
                            </a:lnTo>
                            <a:lnTo>
                              <a:pt x="6" y="328"/>
                            </a:lnTo>
                            <a:lnTo>
                              <a:pt x="4" y="330"/>
                            </a:lnTo>
                            <a:lnTo>
                              <a:pt x="3" y="333"/>
                            </a:lnTo>
                            <a:lnTo>
                              <a:pt x="2" y="337"/>
                            </a:lnTo>
                            <a:lnTo>
                              <a:pt x="2" y="340"/>
                            </a:lnTo>
                            <a:lnTo>
                              <a:pt x="3" y="344"/>
                            </a:lnTo>
                            <a:lnTo>
                              <a:pt x="6" y="346"/>
                            </a:lnTo>
                            <a:lnTo>
                              <a:pt x="11" y="349"/>
                            </a:lnTo>
                            <a:lnTo>
                              <a:pt x="11" y="354"/>
                            </a:lnTo>
                            <a:lnTo>
                              <a:pt x="11" y="357"/>
                            </a:lnTo>
                            <a:lnTo>
                              <a:pt x="11" y="359"/>
                            </a:lnTo>
                            <a:lnTo>
                              <a:pt x="12" y="361"/>
                            </a:lnTo>
                            <a:lnTo>
                              <a:pt x="14" y="362"/>
                            </a:lnTo>
                            <a:lnTo>
                              <a:pt x="17" y="361"/>
                            </a:lnTo>
                            <a:lnTo>
                              <a:pt x="21" y="359"/>
                            </a:lnTo>
                            <a:lnTo>
                              <a:pt x="33" y="355"/>
                            </a:lnTo>
                            <a:lnTo>
                              <a:pt x="47" y="349"/>
                            </a:lnTo>
                            <a:lnTo>
                              <a:pt x="66" y="344"/>
                            </a:lnTo>
                            <a:lnTo>
                              <a:pt x="70" y="344"/>
                            </a:lnTo>
                            <a:lnTo>
                              <a:pt x="81" y="340"/>
                            </a:lnTo>
                            <a:lnTo>
                              <a:pt x="104" y="335"/>
                            </a:lnTo>
                            <a:lnTo>
                              <a:pt x="122" y="332"/>
                            </a:lnTo>
                            <a:lnTo>
                              <a:pt x="127" y="332"/>
                            </a:lnTo>
                            <a:lnTo>
                              <a:pt x="137" y="333"/>
                            </a:lnTo>
                            <a:lnTo>
                              <a:pt x="142" y="329"/>
                            </a:lnTo>
                            <a:lnTo>
                              <a:pt x="146" y="326"/>
                            </a:lnTo>
                            <a:lnTo>
                              <a:pt x="147" y="323"/>
                            </a:lnTo>
                            <a:lnTo>
                              <a:pt x="149" y="320"/>
                            </a:lnTo>
                            <a:lnTo>
                              <a:pt x="151" y="316"/>
                            </a:lnTo>
                            <a:lnTo>
                              <a:pt x="162" y="301"/>
                            </a:lnTo>
                            <a:lnTo>
                              <a:pt x="152" y="314"/>
                            </a:lnTo>
                            <a:lnTo>
                              <a:pt x="148" y="320"/>
                            </a:lnTo>
                            <a:lnTo>
                              <a:pt x="147" y="324"/>
                            </a:lnTo>
                            <a:lnTo>
                              <a:pt x="137" y="332"/>
                            </a:lnTo>
                            <a:lnTo>
                              <a:pt x="134" y="333"/>
                            </a:lnTo>
                            <a:lnTo>
                              <a:pt x="127" y="332"/>
                            </a:lnTo>
                            <a:lnTo>
                              <a:pt x="122" y="332"/>
                            </a:lnTo>
                            <a:lnTo>
                              <a:pt x="114" y="336"/>
                            </a:lnTo>
                            <a:lnTo>
                              <a:pt x="109" y="339"/>
                            </a:lnTo>
                            <a:lnTo>
                              <a:pt x="106" y="343"/>
                            </a:lnTo>
                            <a:lnTo>
                              <a:pt x="101" y="348"/>
                            </a:lnTo>
                            <a:lnTo>
                              <a:pt x="99" y="351"/>
                            </a:lnTo>
                            <a:lnTo>
                              <a:pt x="100" y="355"/>
                            </a:lnTo>
                            <a:lnTo>
                              <a:pt x="103" y="359"/>
                            </a:lnTo>
                            <a:lnTo>
                              <a:pt x="107" y="364"/>
                            </a:lnTo>
                            <a:lnTo>
                              <a:pt x="113" y="372"/>
                            </a:lnTo>
                            <a:lnTo>
                              <a:pt x="123" y="382"/>
                            </a:lnTo>
                            <a:lnTo>
                              <a:pt x="130" y="389"/>
                            </a:lnTo>
                            <a:lnTo>
                              <a:pt x="144" y="398"/>
                            </a:lnTo>
                            <a:lnTo>
                              <a:pt x="164" y="409"/>
                            </a:lnTo>
                            <a:lnTo>
                              <a:pt x="179" y="417"/>
                            </a:lnTo>
                            <a:lnTo>
                              <a:pt x="182" y="422"/>
                            </a:lnTo>
                            <a:lnTo>
                              <a:pt x="186" y="426"/>
                            </a:lnTo>
                            <a:lnTo>
                              <a:pt x="194" y="432"/>
                            </a:lnTo>
                            <a:lnTo>
                              <a:pt x="196" y="441"/>
                            </a:lnTo>
                            <a:lnTo>
                              <a:pt x="196" y="456"/>
                            </a:lnTo>
                            <a:lnTo>
                              <a:pt x="194" y="469"/>
                            </a:lnTo>
                            <a:lnTo>
                              <a:pt x="192" y="478"/>
                            </a:lnTo>
                            <a:lnTo>
                              <a:pt x="179" y="495"/>
                            </a:lnTo>
                            <a:lnTo>
                              <a:pt x="171" y="503"/>
                            </a:lnTo>
                            <a:lnTo>
                              <a:pt x="170" y="505"/>
                            </a:lnTo>
                            <a:lnTo>
                              <a:pt x="170" y="507"/>
                            </a:lnTo>
                            <a:lnTo>
                              <a:pt x="185" y="513"/>
                            </a:lnTo>
                            <a:lnTo>
                              <a:pt x="201" y="511"/>
                            </a:lnTo>
                            <a:lnTo>
                              <a:pt x="209" y="510"/>
                            </a:lnTo>
                            <a:lnTo>
                              <a:pt x="218" y="512"/>
                            </a:lnTo>
                            <a:lnTo>
                              <a:pt x="225" y="512"/>
                            </a:lnTo>
                            <a:lnTo>
                              <a:pt x="233" y="510"/>
                            </a:lnTo>
                            <a:lnTo>
                              <a:pt x="234" y="509"/>
                            </a:lnTo>
                            <a:lnTo>
                              <a:pt x="235" y="506"/>
                            </a:lnTo>
                            <a:lnTo>
                              <a:pt x="234" y="479"/>
                            </a:lnTo>
                            <a:lnTo>
                              <a:pt x="231" y="452"/>
                            </a:lnTo>
                            <a:lnTo>
                              <a:pt x="233" y="443"/>
                            </a:lnTo>
                            <a:lnTo>
                              <a:pt x="239" y="435"/>
                            </a:lnTo>
                            <a:lnTo>
                              <a:pt x="242" y="433"/>
                            </a:lnTo>
                            <a:lnTo>
                              <a:pt x="245" y="428"/>
                            </a:lnTo>
                            <a:lnTo>
                              <a:pt x="249" y="426"/>
                            </a:lnTo>
                            <a:lnTo>
                              <a:pt x="249" y="423"/>
                            </a:lnTo>
                            <a:lnTo>
                              <a:pt x="249" y="421"/>
                            </a:lnTo>
                            <a:lnTo>
                              <a:pt x="244" y="416"/>
                            </a:lnTo>
                            <a:lnTo>
                              <a:pt x="239" y="410"/>
                            </a:lnTo>
                            <a:lnTo>
                              <a:pt x="234" y="407"/>
                            </a:lnTo>
                            <a:lnTo>
                              <a:pt x="228" y="407"/>
                            </a:lnTo>
                            <a:lnTo>
                              <a:pt x="221" y="408"/>
                            </a:lnTo>
                            <a:lnTo>
                              <a:pt x="194" y="390"/>
                            </a:lnTo>
                            <a:lnTo>
                              <a:pt x="174" y="376"/>
                            </a:lnTo>
                            <a:lnTo>
                              <a:pt x="156" y="365"/>
                            </a:lnTo>
                            <a:lnTo>
                              <a:pt x="162" y="366"/>
                            </a:lnTo>
                            <a:lnTo>
                              <a:pt x="180" y="361"/>
                            </a:lnTo>
                            <a:lnTo>
                              <a:pt x="198" y="360"/>
                            </a:lnTo>
                            <a:lnTo>
                              <a:pt x="222" y="356"/>
                            </a:lnTo>
                            <a:lnTo>
                              <a:pt x="231" y="357"/>
                            </a:lnTo>
                            <a:lnTo>
                              <a:pt x="249" y="355"/>
                            </a:lnTo>
                            <a:lnTo>
                              <a:pt x="253" y="354"/>
                            </a:lnTo>
                            <a:lnTo>
                              <a:pt x="257" y="352"/>
                            </a:lnTo>
                            <a:lnTo>
                              <a:pt x="261" y="350"/>
                            </a:lnTo>
                            <a:lnTo>
                              <a:pt x="263" y="347"/>
                            </a:lnTo>
                            <a:lnTo>
                              <a:pt x="265" y="342"/>
                            </a:lnTo>
                            <a:lnTo>
                              <a:pt x="267" y="336"/>
                            </a:lnTo>
                            <a:lnTo>
                              <a:pt x="268" y="330"/>
                            </a:lnTo>
                            <a:lnTo>
                              <a:pt x="268" y="322"/>
                            </a:lnTo>
                            <a:lnTo>
                              <a:pt x="267" y="315"/>
                            </a:lnTo>
                            <a:lnTo>
                              <a:pt x="267" y="308"/>
                            </a:lnTo>
                            <a:lnTo>
                              <a:pt x="265" y="302"/>
                            </a:lnTo>
                            <a:lnTo>
                              <a:pt x="263" y="296"/>
                            </a:lnTo>
                            <a:lnTo>
                              <a:pt x="257" y="278"/>
                            </a:lnTo>
                            <a:lnTo>
                              <a:pt x="250" y="254"/>
                            </a:lnTo>
                            <a:lnTo>
                              <a:pt x="244" y="239"/>
                            </a:lnTo>
                            <a:lnTo>
                              <a:pt x="231" y="214"/>
                            </a:lnTo>
                            <a:lnTo>
                              <a:pt x="219" y="193"/>
                            </a:lnTo>
                            <a:lnTo>
                              <a:pt x="207" y="178"/>
                            </a:lnTo>
                            <a:lnTo>
                              <a:pt x="200" y="168"/>
                            </a:lnTo>
                            <a:lnTo>
                              <a:pt x="194" y="158"/>
                            </a:lnTo>
                            <a:lnTo>
                              <a:pt x="188" y="151"/>
                            </a:lnTo>
                            <a:lnTo>
                              <a:pt x="186" y="139"/>
                            </a:lnTo>
                            <a:lnTo>
                              <a:pt x="180" y="123"/>
                            </a:lnTo>
                            <a:lnTo>
                              <a:pt x="176" y="109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grpSp>
                    <p:nvGrpSpPr>
                      <p:cNvPr id="5164" name="Group 45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157" y="3257"/>
                        <a:ext cx="35" cy="49"/>
                        <a:chOff x="5157" y="3257"/>
                        <a:chExt cx="35" cy="49"/>
                      </a:xfrm>
                    </p:grpSpPr>
                    <p:sp>
                      <p:nvSpPr>
                        <p:cNvPr id="5294" name="Freeform 45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157" y="3257"/>
                          <a:ext cx="35" cy="18"/>
                        </a:xfrm>
                        <a:custGeom>
                          <a:avLst/>
                          <a:gdLst>
                            <a:gd name="T0" fmla="*/ 34 w 35"/>
                            <a:gd name="T1" fmla="*/ 5 h 18"/>
                            <a:gd name="T2" fmla="*/ 30 w 35"/>
                            <a:gd name="T3" fmla="*/ 3 h 18"/>
                            <a:gd name="T4" fmla="*/ 25 w 35"/>
                            <a:gd name="T5" fmla="*/ 1 h 18"/>
                            <a:gd name="T6" fmla="*/ 22 w 35"/>
                            <a:gd name="T7" fmla="*/ 0 h 18"/>
                            <a:gd name="T8" fmla="*/ 19 w 35"/>
                            <a:gd name="T9" fmla="*/ 0 h 18"/>
                            <a:gd name="T10" fmla="*/ 16 w 35"/>
                            <a:gd name="T11" fmla="*/ 0 h 18"/>
                            <a:gd name="T12" fmla="*/ 13 w 35"/>
                            <a:gd name="T13" fmla="*/ 0 h 18"/>
                            <a:gd name="T14" fmla="*/ 12 w 35"/>
                            <a:gd name="T15" fmla="*/ 2 h 18"/>
                            <a:gd name="T16" fmla="*/ 11 w 35"/>
                            <a:gd name="T17" fmla="*/ 5 h 18"/>
                            <a:gd name="T18" fmla="*/ 9 w 35"/>
                            <a:gd name="T19" fmla="*/ 8 h 18"/>
                            <a:gd name="T20" fmla="*/ 7 w 35"/>
                            <a:gd name="T21" fmla="*/ 11 h 18"/>
                            <a:gd name="T22" fmla="*/ 5 w 35"/>
                            <a:gd name="T23" fmla="*/ 13 h 18"/>
                            <a:gd name="T24" fmla="*/ 3 w 35"/>
                            <a:gd name="T25" fmla="*/ 16 h 18"/>
                            <a:gd name="T26" fmla="*/ 0 w 35"/>
                            <a:gd name="T27" fmla="*/ 17 h 18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w 35"/>
                            <a:gd name="T43" fmla="*/ 0 h 18"/>
                            <a:gd name="T44" fmla="*/ 35 w 35"/>
                            <a:gd name="T45" fmla="*/ 18 h 18"/>
                          </a:gdLst>
                          <a:ahLst/>
                          <a:cxnLst>
                            <a:cxn ang="T28">
                              <a:pos x="T0" y="T1"/>
                            </a:cxn>
                            <a:cxn ang="T29">
                              <a:pos x="T2" y="T3"/>
                            </a:cxn>
                            <a:cxn ang="T30">
                              <a:pos x="T4" y="T5"/>
                            </a:cxn>
                            <a:cxn ang="T31">
                              <a:pos x="T6" y="T7"/>
                            </a:cxn>
                            <a:cxn ang="T32">
                              <a:pos x="T8" y="T9"/>
                            </a:cxn>
                            <a:cxn ang="T33">
                              <a:pos x="T10" y="T11"/>
                            </a:cxn>
                            <a:cxn ang="T34">
                              <a:pos x="T12" y="T13"/>
                            </a:cxn>
                            <a:cxn ang="T35">
                              <a:pos x="T14" y="T15"/>
                            </a:cxn>
                            <a:cxn ang="T36">
                              <a:pos x="T16" y="T17"/>
                            </a:cxn>
                            <a:cxn ang="T37">
                              <a:pos x="T18" y="T19"/>
                            </a:cxn>
                            <a:cxn ang="T38">
                              <a:pos x="T20" y="T21"/>
                            </a:cxn>
                            <a:cxn ang="T39">
                              <a:pos x="T22" y="T23"/>
                            </a:cxn>
                            <a:cxn ang="T40">
                              <a:pos x="T24" y="T25"/>
                            </a:cxn>
                            <a:cxn ang="T41">
                              <a:pos x="T26" y="T27"/>
                            </a:cxn>
                          </a:cxnLst>
                          <a:rect l="T42" t="T43" r="T44" b="T45"/>
                          <a:pathLst>
                            <a:path w="35" h="18">
                              <a:moveTo>
                                <a:pt x="34" y="5"/>
                              </a:moveTo>
                              <a:lnTo>
                                <a:pt x="30" y="3"/>
                              </a:lnTo>
                              <a:lnTo>
                                <a:pt x="25" y="1"/>
                              </a:lnTo>
                              <a:lnTo>
                                <a:pt x="22" y="0"/>
                              </a:lnTo>
                              <a:lnTo>
                                <a:pt x="19" y="0"/>
                              </a:lnTo>
                              <a:lnTo>
                                <a:pt x="16" y="0"/>
                              </a:lnTo>
                              <a:lnTo>
                                <a:pt x="13" y="0"/>
                              </a:lnTo>
                              <a:lnTo>
                                <a:pt x="12" y="2"/>
                              </a:lnTo>
                              <a:lnTo>
                                <a:pt x="11" y="5"/>
                              </a:lnTo>
                              <a:lnTo>
                                <a:pt x="9" y="8"/>
                              </a:lnTo>
                              <a:lnTo>
                                <a:pt x="7" y="11"/>
                              </a:lnTo>
                              <a:lnTo>
                                <a:pt x="5" y="13"/>
                              </a:lnTo>
                              <a:lnTo>
                                <a:pt x="3" y="16"/>
                              </a:lnTo>
                              <a:lnTo>
                                <a:pt x="0" y="17"/>
                              </a:lnTo>
                            </a:path>
                          </a:pathLst>
                        </a:custGeom>
                        <a:noFill/>
                        <a:ln w="12700" cap="rnd">
                          <a:solidFill>
                            <a:srgbClr val="000000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295" name="Freeform 45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157" y="3277"/>
                          <a:ext cx="17" cy="29"/>
                        </a:xfrm>
                        <a:custGeom>
                          <a:avLst/>
                          <a:gdLst>
                            <a:gd name="T0" fmla="*/ 1 w 17"/>
                            <a:gd name="T1" fmla="*/ 0 h 29"/>
                            <a:gd name="T2" fmla="*/ 5 w 17"/>
                            <a:gd name="T3" fmla="*/ 1 h 29"/>
                            <a:gd name="T4" fmla="*/ 8 w 17"/>
                            <a:gd name="T5" fmla="*/ 4 h 29"/>
                            <a:gd name="T6" fmla="*/ 12 w 17"/>
                            <a:gd name="T7" fmla="*/ 7 h 29"/>
                            <a:gd name="T8" fmla="*/ 13 w 17"/>
                            <a:gd name="T9" fmla="*/ 10 h 29"/>
                            <a:gd name="T10" fmla="*/ 16 w 17"/>
                            <a:gd name="T11" fmla="*/ 14 h 29"/>
                            <a:gd name="T12" fmla="*/ 16 w 17"/>
                            <a:gd name="T13" fmla="*/ 18 h 29"/>
                            <a:gd name="T14" fmla="*/ 16 w 17"/>
                            <a:gd name="T15" fmla="*/ 21 h 29"/>
                            <a:gd name="T16" fmla="*/ 14 w 17"/>
                            <a:gd name="T17" fmla="*/ 26 h 29"/>
                            <a:gd name="T18" fmla="*/ 13 w 17"/>
                            <a:gd name="T19" fmla="*/ 28 h 29"/>
                            <a:gd name="T20" fmla="*/ 10 w 17"/>
                            <a:gd name="T21" fmla="*/ 26 h 29"/>
                            <a:gd name="T22" fmla="*/ 9 w 17"/>
                            <a:gd name="T23" fmla="*/ 24 h 29"/>
                            <a:gd name="T24" fmla="*/ 6 w 17"/>
                            <a:gd name="T25" fmla="*/ 21 h 29"/>
                            <a:gd name="T26" fmla="*/ 4 w 17"/>
                            <a:gd name="T27" fmla="*/ 18 h 29"/>
                            <a:gd name="T28" fmla="*/ 2 w 17"/>
                            <a:gd name="T29" fmla="*/ 16 h 29"/>
                            <a:gd name="T30" fmla="*/ 1 w 17"/>
                            <a:gd name="T31" fmla="*/ 13 h 29"/>
                            <a:gd name="T32" fmla="*/ 0 w 17"/>
                            <a:gd name="T33" fmla="*/ 9 h 29"/>
                            <a:gd name="T34" fmla="*/ 0 w 17"/>
                            <a:gd name="T35" fmla="*/ 6 h 29"/>
                            <a:gd name="T36" fmla="*/ 1 w 17"/>
                            <a:gd name="T37" fmla="*/ 2 h 29"/>
                            <a:gd name="T38" fmla="*/ 1 w 17"/>
                            <a:gd name="T39" fmla="*/ 0 h 29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60000 65536"/>
                            <a:gd name="T49" fmla="*/ 0 60000 65536"/>
                            <a:gd name="T50" fmla="*/ 0 60000 65536"/>
                            <a:gd name="T51" fmla="*/ 0 60000 65536"/>
                            <a:gd name="T52" fmla="*/ 0 60000 65536"/>
                            <a:gd name="T53" fmla="*/ 0 60000 65536"/>
                            <a:gd name="T54" fmla="*/ 0 60000 65536"/>
                            <a:gd name="T55" fmla="*/ 0 60000 65536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w 17"/>
                            <a:gd name="T61" fmla="*/ 0 h 29"/>
                            <a:gd name="T62" fmla="*/ 17 w 17"/>
                            <a:gd name="T63" fmla="*/ 29 h 29"/>
                          </a:gdLst>
                          <a:ahLst/>
                          <a:cxnLst>
                            <a:cxn ang="T40">
                              <a:pos x="T0" y="T1"/>
                            </a:cxn>
                            <a:cxn ang="T41">
                              <a:pos x="T2" y="T3"/>
                            </a:cxn>
                            <a:cxn ang="T42">
                              <a:pos x="T4" y="T5"/>
                            </a:cxn>
                            <a:cxn ang="T43">
                              <a:pos x="T6" y="T7"/>
                            </a:cxn>
                            <a:cxn ang="T44">
                              <a:pos x="T8" y="T9"/>
                            </a:cxn>
                            <a:cxn ang="T45">
                              <a:pos x="T10" y="T11"/>
                            </a:cxn>
                            <a:cxn ang="T46">
                              <a:pos x="T12" y="T13"/>
                            </a:cxn>
                            <a:cxn ang="T47">
                              <a:pos x="T14" y="T15"/>
                            </a:cxn>
                            <a:cxn ang="T48">
                              <a:pos x="T16" y="T17"/>
                            </a:cxn>
                            <a:cxn ang="T49">
                              <a:pos x="T18" y="T19"/>
                            </a:cxn>
                            <a:cxn ang="T50">
                              <a:pos x="T20" y="T21"/>
                            </a:cxn>
                            <a:cxn ang="T51">
                              <a:pos x="T22" y="T23"/>
                            </a:cxn>
                            <a:cxn ang="T52">
                              <a:pos x="T24" y="T25"/>
                            </a:cxn>
                            <a:cxn ang="T53">
                              <a:pos x="T26" y="T27"/>
                            </a:cxn>
                            <a:cxn ang="T54">
                              <a:pos x="T28" y="T29"/>
                            </a:cxn>
                            <a:cxn ang="T55">
                              <a:pos x="T30" y="T31"/>
                            </a:cxn>
                            <a:cxn ang="T56">
                              <a:pos x="T32" y="T33"/>
                            </a:cxn>
                            <a:cxn ang="T57">
                              <a:pos x="T34" y="T35"/>
                            </a:cxn>
                            <a:cxn ang="T58">
                              <a:pos x="T36" y="T37"/>
                            </a:cxn>
                            <a:cxn ang="T59">
                              <a:pos x="T38" y="T39"/>
                            </a:cxn>
                          </a:cxnLst>
                          <a:rect l="T60" t="T61" r="T62" b="T63"/>
                          <a:pathLst>
                            <a:path w="17" h="29">
                              <a:moveTo>
                                <a:pt x="1" y="0"/>
                              </a:moveTo>
                              <a:lnTo>
                                <a:pt x="5" y="1"/>
                              </a:lnTo>
                              <a:lnTo>
                                <a:pt x="8" y="4"/>
                              </a:lnTo>
                              <a:lnTo>
                                <a:pt x="12" y="7"/>
                              </a:lnTo>
                              <a:lnTo>
                                <a:pt x="13" y="10"/>
                              </a:lnTo>
                              <a:lnTo>
                                <a:pt x="16" y="14"/>
                              </a:lnTo>
                              <a:lnTo>
                                <a:pt x="16" y="18"/>
                              </a:lnTo>
                              <a:lnTo>
                                <a:pt x="16" y="21"/>
                              </a:lnTo>
                              <a:lnTo>
                                <a:pt x="14" y="26"/>
                              </a:lnTo>
                              <a:lnTo>
                                <a:pt x="13" y="28"/>
                              </a:lnTo>
                              <a:lnTo>
                                <a:pt x="10" y="26"/>
                              </a:lnTo>
                              <a:lnTo>
                                <a:pt x="9" y="24"/>
                              </a:lnTo>
                              <a:lnTo>
                                <a:pt x="6" y="21"/>
                              </a:lnTo>
                              <a:lnTo>
                                <a:pt x="4" y="18"/>
                              </a:lnTo>
                              <a:lnTo>
                                <a:pt x="2" y="16"/>
                              </a:lnTo>
                              <a:lnTo>
                                <a:pt x="1" y="13"/>
                              </a:lnTo>
                              <a:lnTo>
                                <a:pt x="0" y="9"/>
                              </a:lnTo>
                              <a:lnTo>
                                <a:pt x="0" y="6"/>
                              </a:lnTo>
                              <a:lnTo>
                                <a:pt x="1" y="2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DFDFFF"/>
                        </a:solidFill>
                        <a:ln w="127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5165" name="Group 454"/>
                <p:cNvGrpSpPr>
                  <a:grpSpLocks/>
                </p:cNvGrpSpPr>
                <p:nvPr/>
              </p:nvGrpSpPr>
              <p:grpSpPr bwMode="auto">
                <a:xfrm>
                  <a:off x="4762" y="3281"/>
                  <a:ext cx="533" cy="517"/>
                  <a:chOff x="4762" y="3281"/>
                  <a:chExt cx="533" cy="517"/>
                </a:xfrm>
              </p:grpSpPr>
              <p:grpSp>
                <p:nvGrpSpPr>
                  <p:cNvPr id="5166" name="Group 455"/>
                  <p:cNvGrpSpPr>
                    <a:grpSpLocks/>
                  </p:cNvGrpSpPr>
                  <p:nvPr/>
                </p:nvGrpSpPr>
                <p:grpSpPr bwMode="auto">
                  <a:xfrm>
                    <a:off x="4824" y="3556"/>
                    <a:ext cx="387" cy="241"/>
                    <a:chOff x="4824" y="3556"/>
                    <a:chExt cx="387" cy="241"/>
                  </a:xfrm>
                </p:grpSpPr>
                <p:sp>
                  <p:nvSpPr>
                    <p:cNvPr id="5285" name="Freeform 456"/>
                    <p:cNvSpPr>
                      <a:spLocks/>
                    </p:cNvSpPr>
                    <p:nvPr/>
                  </p:nvSpPr>
                  <p:spPr bwMode="auto">
                    <a:xfrm>
                      <a:off x="4824" y="3558"/>
                      <a:ext cx="387" cy="239"/>
                    </a:xfrm>
                    <a:custGeom>
                      <a:avLst/>
                      <a:gdLst>
                        <a:gd name="T0" fmla="*/ 0 w 387"/>
                        <a:gd name="T1" fmla="*/ 238 h 239"/>
                        <a:gd name="T2" fmla="*/ 0 w 387"/>
                        <a:gd name="T3" fmla="*/ 114 h 239"/>
                        <a:gd name="T4" fmla="*/ 5 w 387"/>
                        <a:gd name="T5" fmla="*/ 16 h 239"/>
                        <a:gd name="T6" fmla="*/ 201 w 387"/>
                        <a:gd name="T7" fmla="*/ 0 h 239"/>
                        <a:gd name="T8" fmla="*/ 379 w 387"/>
                        <a:gd name="T9" fmla="*/ 14 h 239"/>
                        <a:gd name="T10" fmla="*/ 380 w 387"/>
                        <a:gd name="T11" fmla="*/ 49 h 239"/>
                        <a:gd name="T12" fmla="*/ 386 w 387"/>
                        <a:gd name="T13" fmla="*/ 236 h 239"/>
                        <a:gd name="T14" fmla="*/ 346 w 387"/>
                        <a:gd name="T15" fmla="*/ 236 h 239"/>
                        <a:gd name="T16" fmla="*/ 346 w 387"/>
                        <a:gd name="T17" fmla="*/ 67 h 239"/>
                        <a:gd name="T18" fmla="*/ 269 w 387"/>
                        <a:gd name="T19" fmla="*/ 62 h 239"/>
                        <a:gd name="T20" fmla="*/ 36 w 387"/>
                        <a:gd name="T21" fmla="*/ 62 h 239"/>
                        <a:gd name="T22" fmla="*/ 32 w 387"/>
                        <a:gd name="T23" fmla="*/ 238 h 239"/>
                        <a:gd name="T24" fmla="*/ 0 w 387"/>
                        <a:gd name="T25" fmla="*/ 238 h 239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  <a:gd name="T36" fmla="*/ 0 60000 65536"/>
                        <a:gd name="T37" fmla="*/ 0 60000 65536"/>
                        <a:gd name="T38" fmla="*/ 0 60000 65536"/>
                        <a:gd name="T39" fmla="*/ 0 w 387"/>
                        <a:gd name="T40" fmla="*/ 0 h 239"/>
                        <a:gd name="T41" fmla="*/ 387 w 387"/>
                        <a:gd name="T42" fmla="*/ 239 h 239"/>
                      </a:gdLst>
                      <a:ahLst/>
                      <a:cxnLst>
                        <a:cxn ang="T26">
                          <a:pos x="T0" y="T1"/>
                        </a:cxn>
                        <a:cxn ang="T27">
                          <a:pos x="T2" y="T3"/>
                        </a:cxn>
                        <a:cxn ang="T28">
                          <a:pos x="T4" y="T5"/>
                        </a:cxn>
                        <a:cxn ang="T29">
                          <a:pos x="T6" y="T7"/>
                        </a:cxn>
                        <a:cxn ang="T30">
                          <a:pos x="T8" y="T9"/>
                        </a:cxn>
                        <a:cxn ang="T31">
                          <a:pos x="T10" y="T11"/>
                        </a:cxn>
                        <a:cxn ang="T32">
                          <a:pos x="T12" y="T13"/>
                        </a:cxn>
                        <a:cxn ang="T33">
                          <a:pos x="T14" y="T15"/>
                        </a:cxn>
                        <a:cxn ang="T34">
                          <a:pos x="T16" y="T17"/>
                        </a:cxn>
                        <a:cxn ang="T35">
                          <a:pos x="T18" y="T19"/>
                        </a:cxn>
                        <a:cxn ang="T36">
                          <a:pos x="T20" y="T21"/>
                        </a:cxn>
                        <a:cxn ang="T37">
                          <a:pos x="T22" y="T23"/>
                        </a:cxn>
                        <a:cxn ang="T38">
                          <a:pos x="T24" y="T25"/>
                        </a:cxn>
                      </a:cxnLst>
                      <a:rect l="T39" t="T40" r="T41" b="T42"/>
                      <a:pathLst>
                        <a:path w="387" h="239">
                          <a:moveTo>
                            <a:pt x="0" y="238"/>
                          </a:moveTo>
                          <a:lnTo>
                            <a:pt x="0" y="114"/>
                          </a:lnTo>
                          <a:lnTo>
                            <a:pt x="5" y="16"/>
                          </a:lnTo>
                          <a:lnTo>
                            <a:pt x="201" y="0"/>
                          </a:lnTo>
                          <a:lnTo>
                            <a:pt x="379" y="14"/>
                          </a:lnTo>
                          <a:lnTo>
                            <a:pt x="380" y="49"/>
                          </a:lnTo>
                          <a:lnTo>
                            <a:pt x="386" y="236"/>
                          </a:lnTo>
                          <a:lnTo>
                            <a:pt x="346" y="236"/>
                          </a:lnTo>
                          <a:lnTo>
                            <a:pt x="346" y="67"/>
                          </a:lnTo>
                          <a:lnTo>
                            <a:pt x="269" y="62"/>
                          </a:lnTo>
                          <a:lnTo>
                            <a:pt x="36" y="62"/>
                          </a:lnTo>
                          <a:lnTo>
                            <a:pt x="32" y="238"/>
                          </a:lnTo>
                          <a:lnTo>
                            <a:pt x="0" y="238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86" name="Freeform 457"/>
                    <p:cNvSpPr>
                      <a:spLocks/>
                    </p:cNvSpPr>
                    <p:nvPr/>
                  </p:nvSpPr>
                  <p:spPr bwMode="auto">
                    <a:xfrm>
                      <a:off x="5030" y="3556"/>
                      <a:ext cx="152" cy="61"/>
                    </a:xfrm>
                    <a:custGeom>
                      <a:avLst/>
                      <a:gdLst>
                        <a:gd name="T0" fmla="*/ 123 w 152"/>
                        <a:gd name="T1" fmla="*/ 11 h 61"/>
                        <a:gd name="T2" fmla="*/ 102 w 152"/>
                        <a:gd name="T3" fmla="*/ 9 h 61"/>
                        <a:gd name="T4" fmla="*/ 84 w 152"/>
                        <a:gd name="T5" fmla="*/ 0 h 61"/>
                        <a:gd name="T6" fmla="*/ 64 w 152"/>
                        <a:gd name="T7" fmla="*/ 14 h 61"/>
                        <a:gd name="T8" fmla="*/ 3 w 152"/>
                        <a:gd name="T9" fmla="*/ 41 h 61"/>
                        <a:gd name="T10" fmla="*/ 0 w 152"/>
                        <a:gd name="T11" fmla="*/ 51 h 61"/>
                        <a:gd name="T12" fmla="*/ 35 w 152"/>
                        <a:gd name="T13" fmla="*/ 60 h 61"/>
                        <a:gd name="T14" fmla="*/ 151 w 152"/>
                        <a:gd name="T15" fmla="*/ 18 h 61"/>
                        <a:gd name="T16" fmla="*/ 123 w 152"/>
                        <a:gd name="T17" fmla="*/ 11 h 61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152"/>
                        <a:gd name="T28" fmla="*/ 0 h 61"/>
                        <a:gd name="T29" fmla="*/ 152 w 152"/>
                        <a:gd name="T30" fmla="*/ 61 h 61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152" h="61">
                          <a:moveTo>
                            <a:pt x="123" y="11"/>
                          </a:moveTo>
                          <a:lnTo>
                            <a:pt x="102" y="9"/>
                          </a:lnTo>
                          <a:lnTo>
                            <a:pt x="84" y="0"/>
                          </a:lnTo>
                          <a:lnTo>
                            <a:pt x="64" y="14"/>
                          </a:lnTo>
                          <a:lnTo>
                            <a:pt x="3" y="41"/>
                          </a:lnTo>
                          <a:lnTo>
                            <a:pt x="0" y="51"/>
                          </a:lnTo>
                          <a:lnTo>
                            <a:pt x="35" y="60"/>
                          </a:lnTo>
                          <a:lnTo>
                            <a:pt x="151" y="18"/>
                          </a:lnTo>
                          <a:lnTo>
                            <a:pt x="123" y="11"/>
                          </a:lnTo>
                        </a:path>
                      </a:pathLst>
                    </a:custGeom>
                    <a:solidFill>
                      <a:srgbClr val="C0C0C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5167" name="Group 458"/>
                  <p:cNvGrpSpPr>
                    <a:grpSpLocks/>
                  </p:cNvGrpSpPr>
                  <p:nvPr/>
                </p:nvGrpSpPr>
                <p:grpSpPr bwMode="auto">
                  <a:xfrm>
                    <a:off x="4762" y="3368"/>
                    <a:ext cx="266" cy="360"/>
                    <a:chOff x="4762" y="3368"/>
                    <a:chExt cx="266" cy="360"/>
                  </a:xfrm>
                </p:grpSpPr>
                <p:grpSp>
                  <p:nvGrpSpPr>
                    <p:cNvPr id="5168" name="Group 45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62" y="3368"/>
                      <a:ext cx="266" cy="275"/>
                      <a:chOff x="4762" y="3368"/>
                      <a:chExt cx="266" cy="275"/>
                    </a:xfrm>
                  </p:grpSpPr>
                  <p:sp>
                    <p:nvSpPr>
                      <p:cNvPr id="5283" name="Freeform 46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62" y="3368"/>
                        <a:ext cx="266" cy="275"/>
                      </a:xfrm>
                      <a:custGeom>
                        <a:avLst/>
                        <a:gdLst>
                          <a:gd name="T0" fmla="*/ 215 w 266"/>
                          <a:gd name="T1" fmla="*/ 55 h 275"/>
                          <a:gd name="T2" fmla="*/ 208 w 266"/>
                          <a:gd name="T3" fmla="*/ 36 h 275"/>
                          <a:gd name="T4" fmla="*/ 204 w 266"/>
                          <a:gd name="T5" fmla="*/ 24 h 275"/>
                          <a:gd name="T6" fmla="*/ 203 w 266"/>
                          <a:gd name="T7" fmla="*/ 20 h 275"/>
                          <a:gd name="T8" fmla="*/ 201 w 266"/>
                          <a:gd name="T9" fmla="*/ 17 h 275"/>
                          <a:gd name="T10" fmla="*/ 199 w 266"/>
                          <a:gd name="T11" fmla="*/ 16 h 275"/>
                          <a:gd name="T12" fmla="*/ 196 w 266"/>
                          <a:gd name="T13" fmla="*/ 15 h 275"/>
                          <a:gd name="T14" fmla="*/ 163 w 266"/>
                          <a:gd name="T15" fmla="*/ 8 h 275"/>
                          <a:gd name="T16" fmla="*/ 127 w 266"/>
                          <a:gd name="T17" fmla="*/ 2 h 275"/>
                          <a:gd name="T18" fmla="*/ 95 w 266"/>
                          <a:gd name="T19" fmla="*/ 0 h 275"/>
                          <a:gd name="T20" fmla="*/ 75 w 266"/>
                          <a:gd name="T21" fmla="*/ 0 h 275"/>
                          <a:gd name="T22" fmla="*/ 37 w 266"/>
                          <a:gd name="T23" fmla="*/ 1 h 275"/>
                          <a:gd name="T24" fmla="*/ 10 w 266"/>
                          <a:gd name="T25" fmla="*/ 3 h 275"/>
                          <a:gd name="T26" fmla="*/ 5 w 266"/>
                          <a:gd name="T27" fmla="*/ 3 h 275"/>
                          <a:gd name="T28" fmla="*/ 2 w 266"/>
                          <a:gd name="T29" fmla="*/ 5 h 275"/>
                          <a:gd name="T30" fmla="*/ 0 w 266"/>
                          <a:gd name="T31" fmla="*/ 6 h 275"/>
                          <a:gd name="T32" fmla="*/ 0 w 266"/>
                          <a:gd name="T33" fmla="*/ 8 h 275"/>
                          <a:gd name="T34" fmla="*/ 0 w 266"/>
                          <a:gd name="T35" fmla="*/ 10 h 275"/>
                          <a:gd name="T36" fmla="*/ 1 w 266"/>
                          <a:gd name="T37" fmla="*/ 17 h 275"/>
                          <a:gd name="T38" fmla="*/ 6 w 266"/>
                          <a:gd name="T39" fmla="*/ 43 h 275"/>
                          <a:gd name="T40" fmla="*/ 11 w 266"/>
                          <a:gd name="T41" fmla="*/ 61 h 275"/>
                          <a:gd name="T42" fmla="*/ 19 w 266"/>
                          <a:gd name="T43" fmla="*/ 102 h 275"/>
                          <a:gd name="T44" fmla="*/ 25 w 266"/>
                          <a:gd name="T45" fmla="*/ 128 h 275"/>
                          <a:gd name="T46" fmla="*/ 41 w 266"/>
                          <a:gd name="T47" fmla="*/ 187 h 275"/>
                          <a:gd name="T48" fmla="*/ 56 w 266"/>
                          <a:gd name="T49" fmla="*/ 236 h 275"/>
                          <a:gd name="T50" fmla="*/ 60 w 266"/>
                          <a:gd name="T51" fmla="*/ 245 h 275"/>
                          <a:gd name="T52" fmla="*/ 61 w 266"/>
                          <a:gd name="T53" fmla="*/ 250 h 275"/>
                          <a:gd name="T54" fmla="*/ 62 w 266"/>
                          <a:gd name="T55" fmla="*/ 255 h 275"/>
                          <a:gd name="T56" fmla="*/ 64 w 266"/>
                          <a:gd name="T57" fmla="*/ 258 h 275"/>
                          <a:gd name="T58" fmla="*/ 67 w 266"/>
                          <a:gd name="T59" fmla="*/ 261 h 275"/>
                          <a:gd name="T60" fmla="*/ 70 w 266"/>
                          <a:gd name="T61" fmla="*/ 263 h 275"/>
                          <a:gd name="T62" fmla="*/ 74 w 266"/>
                          <a:gd name="T63" fmla="*/ 264 h 275"/>
                          <a:gd name="T64" fmla="*/ 84 w 266"/>
                          <a:gd name="T65" fmla="*/ 265 h 275"/>
                          <a:gd name="T66" fmla="*/ 98 w 266"/>
                          <a:gd name="T67" fmla="*/ 265 h 275"/>
                          <a:gd name="T68" fmla="*/ 111 w 266"/>
                          <a:gd name="T69" fmla="*/ 266 h 275"/>
                          <a:gd name="T70" fmla="*/ 128 w 266"/>
                          <a:gd name="T71" fmla="*/ 268 h 275"/>
                          <a:gd name="T72" fmla="*/ 145 w 266"/>
                          <a:gd name="T73" fmla="*/ 272 h 275"/>
                          <a:gd name="T74" fmla="*/ 157 w 266"/>
                          <a:gd name="T75" fmla="*/ 274 h 275"/>
                          <a:gd name="T76" fmla="*/ 171 w 266"/>
                          <a:gd name="T77" fmla="*/ 274 h 275"/>
                          <a:gd name="T78" fmla="*/ 175 w 266"/>
                          <a:gd name="T79" fmla="*/ 272 h 275"/>
                          <a:gd name="T80" fmla="*/ 256 w 266"/>
                          <a:gd name="T81" fmla="*/ 217 h 275"/>
                          <a:gd name="T82" fmla="*/ 260 w 266"/>
                          <a:gd name="T83" fmla="*/ 213 h 275"/>
                          <a:gd name="T84" fmla="*/ 264 w 266"/>
                          <a:gd name="T85" fmla="*/ 210 h 275"/>
                          <a:gd name="T86" fmla="*/ 265 w 266"/>
                          <a:gd name="T87" fmla="*/ 205 h 275"/>
                          <a:gd name="T88" fmla="*/ 265 w 266"/>
                          <a:gd name="T89" fmla="*/ 201 h 275"/>
                          <a:gd name="T90" fmla="*/ 264 w 266"/>
                          <a:gd name="T91" fmla="*/ 196 h 275"/>
                          <a:gd name="T92" fmla="*/ 240 w 266"/>
                          <a:gd name="T93" fmla="*/ 129 h 275"/>
                          <a:gd name="T94" fmla="*/ 225 w 266"/>
                          <a:gd name="T95" fmla="*/ 86 h 275"/>
                          <a:gd name="T96" fmla="*/ 215 w 266"/>
                          <a:gd name="T97" fmla="*/ 55 h 275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60000 65536"/>
                          <a:gd name="T106" fmla="*/ 0 60000 65536"/>
                          <a:gd name="T107" fmla="*/ 0 60000 65536"/>
                          <a:gd name="T108" fmla="*/ 0 60000 65536"/>
                          <a:gd name="T109" fmla="*/ 0 60000 65536"/>
                          <a:gd name="T110" fmla="*/ 0 60000 65536"/>
                          <a:gd name="T111" fmla="*/ 0 60000 65536"/>
                          <a:gd name="T112" fmla="*/ 0 60000 65536"/>
                          <a:gd name="T113" fmla="*/ 0 60000 65536"/>
                          <a:gd name="T114" fmla="*/ 0 60000 65536"/>
                          <a:gd name="T115" fmla="*/ 0 60000 65536"/>
                          <a:gd name="T116" fmla="*/ 0 60000 65536"/>
                          <a:gd name="T117" fmla="*/ 0 60000 65536"/>
                          <a:gd name="T118" fmla="*/ 0 60000 65536"/>
                          <a:gd name="T119" fmla="*/ 0 60000 65536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w 266"/>
                          <a:gd name="T148" fmla="*/ 0 h 275"/>
                          <a:gd name="T149" fmla="*/ 266 w 266"/>
                          <a:gd name="T150" fmla="*/ 275 h 275"/>
                        </a:gdLst>
                        <a:ahLst/>
                        <a:cxnLst>
                          <a:cxn ang="T98">
                            <a:pos x="T0" y="T1"/>
                          </a:cxn>
                          <a:cxn ang="T99">
                            <a:pos x="T2" y="T3"/>
                          </a:cxn>
                          <a:cxn ang="T100">
                            <a:pos x="T4" y="T5"/>
                          </a:cxn>
                          <a:cxn ang="T101">
                            <a:pos x="T6" y="T7"/>
                          </a:cxn>
                          <a:cxn ang="T102">
                            <a:pos x="T8" y="T9"/>
                          </a:cxn>
                          <a:cxn ang="T103">
                            <a:pos x="T10" y="T11"/>
                          </a:cxn>
                          <a:cxn ang="T104">
                            <a:pos x="T12" y="T13"/>
                          </a:cxn>
                          <a:cxn ang="T105">
                            <a:pos x="T14" y="T15"/>
                          </a:cxn>
                          <a:cxn ang="T106">
                            <a:pos x="T16" y="T17"/>
                          </a:cxn>
                          <a:cxn ang="T107">
                            <a:pos x="T18" y="T19"/>
                          </a:cxn>
                          <a:cxn ang="T108">
                            <a:pos x="T20" y="T21"/>
                          </a:cxn>
                          <a:cxn ang="T109">
                            <a:pos x="T22" y="T23"/>
                          </a:cxn>
                          <a:cxn ang="T110">
                            <a:pos x="T24" y="T25"/>
                          </a:cxn>
                          <a:cxn ang="T111">
                            <a:pos x="T26" y="T27"/>
                          </a:cxn>
                          <a:cxn ang="T112">
                            <a:pos x="T28" y="T29"/>
                          </a:cxn>
                          <a:cxn ang="T113">
                            <a:pos x="T30" y="T31"/>
                          </a:cxn>
                          <a:cxn ang="T114">
                            <a:pos x="T32" y="T33"/>
                          </a:cxn>
                          <a:cxn ang="T115">
                            <a:pos x="T34" y="T35"/>
                          </a:cxn>
                          <a:cxn ang="T116">
                            <a:pos x="T36" y="T37"/>
                          </a:cxn>
                          <a:cxn ang="T117">
                            <a:pos x="T38" y="T39"/>
                          </a:cxn>
                          <a:cxn ang="T118">
                            <a:pos x="T40" y="T41"/>
                          </a:cxn>
                          <a:cxn ang="T119">
                            <a:pos x="T42" y="T43"/>
                          </a:cxn>
                          <a:cxn ang="T120">
                            <a:pos x="T44" y="T45"/>
                          </a:cxn>
                          <a:cxn ang="T121">
                            <a:pos x="T46" y="T47"/>
                          </a:cxn>
                          <a:cxn ang="T122">
                            <a:pos x="T48" y="T49"/>
                          </a:cxn>
                          <a:cxn ang="T123">
                            <a:pos x="T50" y="T51"/>
                          </a:cxn>
                          <a:cxn ang="T124">
                            <a:pos x="T52" y="T53"/>
                          </a:cxn>
                          <a:cxn ang="T125">
                            <a:pos x="T54" y="T55"/>
                          </a:cxn>
                          <a:cxn ang="T126">
                            <a:pos x="T56" y="T57"/>
                          </a:cxn>
                          <a:cxn ang="T127">
                            <a:pos x="T58" y="T59"/>
                          </a:cxn>
                          <a:cxn ang="T128">
                            <a:pos x="T60" y="T61"/>
                          </a:cxn>
                          <a:cxn ang="T129">
                            <a:pos x="T62" y="T63"/>
                          </a:cxn>
                          <a:cxn ang="T130">
                            <a:pos x="T64" y="T65"/>
                          </a:cxn>
                          <a:cxn ang="T131">
                            <a:pos x="T66" y="T67"/>
                          </a:cxn>
                          <a:cxn ang="T132">
                            <a:pos x="T68" y="T69"/>
                          </a:cxn>
                          <a:cxn ang="T133">
                            <a:pos x="T70" y="T71"/>
                          </a:cxn>
                          <a:cxn ang="T134">
                            <a:pos x="T72" y="T73"/>
                          </a:cxn>
                          <a:cxn ang="T135">
                            <a:pos x="T74" y="T75"/>
                          </a:cxn>
                          <a:cxn ang="T136">
                            <a:pos x="T76" y="T77"/>
                          </a:cxn>
                          <a:cxn ang="T137">
                            <a:pos x="T78" y="T79"/>
                          </a:cxn>
                          <a:cxn ang="T138">
                            <a:pos x="T80" y="T81"/>
                          </a:cxn>
                          <a:cxn ang="T139">
                            <a:pos x="T82" y="T83"/>
                          </a:cxn>
                          <a:cxn ang="T140">
                            <a:pos x="T84" y="T85"/>
                          </a:cxn>
                          <a:cxn ang="T141">
                            <a:pos x="T86" y="T87"/>
                          </a:cxn>
                          <a:cxn ang="T142">
                            <a:pos x="T88" y="T89"/>
                          </a:cxn>
                          <a:cxn ang="T143">
                            <a:pos x="T90" y="T91"/>
                          </a:cxn>
                          <a:cxn ang="T144">
                            <a:pos x="T92" y="T93"/>
                          </a:cxn>
                          <a:cxn ang="T145">
                            <a:pos x="T94" y="T95"/>
                          </a:cxn>
                          <a:cxn ang="T146">
                            <a:pos x="T96" y="T97"/>
                          </a:cxn>
                        </a:cxnLst>
                        <a:rect l="T147" t="T148" r="T149" b="T150"/>
                        <a:pathLst>
                          <a:path w="266" h="275">
                            <a:moveTo>
                              <a:pt x="215" y="55"/>
                            </a:moveTo>
                            <a:lnTo>
                              <a:pt x="208" y="36"/>
                            </a:lnTo>
                            <a:lnTo>
                              <a:pt x="204" y="24"/>
                            </a:lnTo>
                            <a:lnTo>
                              <a:pt x="203" y="20"/>
                            </a:lnTo>
                            <a:lnTo>
                              <a:pt x="201" y="17"/>
                            </a:lnTo>
                            <a:lnTo>
                              <a:pt x="199" y="16"/>
                            </a:lnTo>
                            <a:lnTo>
                              <a:pt x="196" y="15"/>
                            </a:lnTo>
                            <a:lnTo>
                              <a:pt x="163" y="8"/>
                            </a:lnTo>
                            <a:lnTo>
                              <a:pt x="127" y="2"/>
                            </a:lnTo>
                            <a:lnTo>
                              <a:pt x="95" y="0"/>
                            </a:lnTo>
                            <a:lnTo>
                              <a:pt x="75" y="0"/>
                            </a:lnTo>
                            <a:lnTo>
                              <a:pt x="37" y="1"/>
                            </a:lnTo>
                            <a:lnTo>
                              <a:pt x="10" y="3"/>
                            </a:lnTo>
                            <a:lnTo>
                              <a:pt x="5" y="3"/>
                            </a:lnTo>
                            <a:lnTo>
                              <a:pt x="2" y="5"/>
                            </a:lnTo>
                            <a:lnTo>
                              <a:pt x="0" y="6"/>
                            </a:lnTo>
                            <a:lnTo>
                              <a:pt x="0" y="8"/>
                            </a:lnTo>
                            <a:lnTo>
                              <a:pt x="0" y="10"/>
                            </a:lnTo>
                            <a:lnTo>
                              <a:pt x="1" y="17"/>
                            </a:lnTo>
                            <a:lnTo>
                              <a:pt x="6" y="43"/>
                            </a:lnTo>
                            <a:lnTo>
                              <a:pt x="11" y="61"/>
                            </a:lnTo>
                            <a:lnTo>
                              <a:pt x="19" y="102"/>
                            </a:lnTo>
                            <a:lnTo>
                              <a:pt x="25" y="128"/>
                            </a:lnTo>
                            <a:lnTo>
                              <a:pt x="41" y="187"/>
                            </a:lnTo>
                            <a:lnTo>
                              <a:pt x="56" y="236"/>
                            </a:lnTo>
                            <a:lnTo>
                              <a:pt x="60" y="245"/>
                            </a:lnTo>
                            <a:lnTo>
                              <a:pt x="61" y="250"/>
                            </a:lnTo>
                            <a:lnTo>
                              <a:pt x="62" y="255"/>
                            </a:lnTo>
                            <a:lnTo>
                              <a:pt x="64" y="258"/>
                            </a:lnTo>
                            <a:lnTo>
                              <a:pt x="67" y="261"/>
                            </a:lnTo>
                            <a:lnTo>
                              <a:pt x="70" y="263"/>
                            </a:lnTo>
                            <a:lnTo>
                              <a:pt x="74" y="264"/>
                            </a:lnTo>
                            <a:lnTo>
                              <a:pt x="84" y="265"/>
                            </a:lnTo>
                            <a:lnTo>
                              <a:pt x="98" y="265"/>
                            </a:lnTo>
                            <a:lnTo>
                              <a:pt x="111" y="266"/>
                            </a:lnTo>
                            <a:lnTo>
                              <a:pt x="128" y="268"/>
                            </a:lnTo>
                            <a:lnTo>
                              <a:pt x="145" y="272"/>
                            </a:lnTo>
                            <a:lnTo>
                              <a:pt x="157" y="274"/>
                            </a:lnTo>
                            <a:lnTo>
                              <a:pt x="171" y="274"/>
                            </a:lnTo>
                            <a:lnTo>
                              <a:pt x="175" y="272"/>
                            </a:lnTo>
                            <a:lnTo>
                              <a:pt x="256" y="217"/>
                            </a:lnTo>
                            <a:lnTo>
                              <a:pt x="260" y="213"/>
                            </a:lnTo>
                            <a:lnTo>
                              <a:pt x="264" y="210"/>
                            </a:lnTo>
                            <a:lnTo>
                              <a:pt x="265" y="205"/>
                            </a:lnTo>
                            <a:lnTo>
                              <a:pt x="265" y="201"/>
                            </a:lnTo>
                            <a:lnTo>
                              <a:pt x="264" y="196"/>
                            </a:lnTo>
                            <a:lnTo>
                              <a:pt x="240" y="129"/>
                            </a:lnTo>
                            <a:lnTo>
                              <a:pt x="225" y="86"/>
                            </a:lnTo>
                            <a:lnTo>
                              <a:pt x="215" y="55"/>
                            </a:lnTo>
                          </a:path>
                        </a:pathLst>
                      </a:custGeom>
                      <a:solidFill>
                        <a:srgbClr val="C0C0C0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84" name="Freeform 461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855" y="3395"/>
                        <a:ext cx="159" cy="209"/>
                      </a:xfrm>
                      <a:custGeom>
                        <a:avLst/>
                        <a:gdLst>
                          <a:gd name="T0" fmla="*/ 121 w 159"/>
                          <a:gd name="T1" fmla="*/ 61 h 209"/>
                          <a:gd name="T2" fmla="*/ 109 w 159"/>
                          <a:gd name="T3" fmla="*/ 32 h 209"/>
                          <a:gd name="T4" fmla="*/ 100 w 159"/>
                          <a:gd name="T5" fmla="*/ 5 h 209"/>
                          <a:gd name="T6" fmla="*/ 98 w 159"/>
                          <a:gd name="T7" fmla="*/ 4 h 209"/>
                          <a:gd name="T8" fmla="*/ 97 w 159"/>
                          <a:gd name="T9" fmla="*/ 3 h 209"/>
                          <a:gd name="T10" fmla="*/ 94 w 159"/>
                          <a:gd name="T11" fmla="*/ 3 h 209"/>
                          <a:gd name="T12" fmla="*/ 48 w 159"/>
                          <a:gd name="T13" fmla="*/ 0 h 209"/>
                          <a:gd name="T14" fmla="*/ 4 w 159"/>
                          <a:gd name="T15" fmla="*/ 0 h 209"/>
                          <a:gd name="T16" fmla="*/ 1 w 159"/>
                          <a:gd name="T17" fmla="*/ 0 h 209"/>
                          <a:gd name="T18" fmla="*/ 0 w 159"/>
                          <a:gd name="T19" fmla="*/ 0 h 209"/>
                          <a:gd name="T20" fmla="*/ 0 w 159"/>
                          <a:gd name="T21" fmla="*/ 3 h 209"/>
                          <a:gd name="T22" fmla="*/ 3 w 159"/>
                          <a:gd name="T23" fmla="*/ 22 h 209"/>
                          <a:gd name="T24" fmla="*/ 10 w 159"/>
                          <a:gd name="T25" fmla="*/ 38 h 209"/>
                          <a:gd name="T26" fmla="*/ 22 w 159"/>
                          <a:gd name="T27" fmla="*/ 69 h 209"/>
                          <a:gd name="T28" fmla="*/ 44 w 159"/>
                          <a:gd name="T29" fmla="*/ 120 h 209"/>
                          <a:gd name="T30" fmla="*/ 63 w 159"/>
                          <a:gd name="T31" fmla="*/ 164 h 209"/>
                          <a:gd name="T32" fmla="*/ 69 w 159"/>
                          <a:gd name="T33" fmla="*/ 182 h 209"/>
                          <a:gd name="T34" fmla="*/ 72 w 159"/>
                          <a:gd name="T35" fmla="*/ 192 h 209"/>
                          <a:gd name="T36" fmla="*/ 74 w 159"/>
                          <a:gd name="T37" fmla="*/ 199 h 209"/>
                          <a:gd name="T38" fmla="*/ 77 w 159"/>
                          <a:gd name="T39" fmla="*/ 204 h 209"/>
                          <a:gd name="T40" fmla="*/ 80 w 159"/>
                          <a:gd name="T41" fmla="*/ 206 h 209"/>
                          <a:gd name="T42" fmla="*/ 82 w 159"/>
                          <a:gd name="T43" fmla="*/ 208 h 209"/>
                          <a:gd name="T44" fmla="*/ 84 w 159"/>
                          <a:gd name="T45" fmla="*/ 208 h 209"/>
                          <a:gd name="T46" fmla="*/ 86 w 159"/>
                          <a:gd name="T47" fmla="*/ 207 h 209"/>
                          <a:gd name="T48" fmla="*/ 91 w 159"/>
                          <a:gd name="T49" fmla="*/ 204 h 209"/>
                          <a:gd name="T50" fmla="*/ 96 w 159"/>
                          <a:gd name="T51" fmla="*/ 201 h 209"/>
                          <a:gd name="T52" fmla="*/ 100 w 159"/>
                          <a:gd name="T53" fmla="*/ 197 h 209"/>
                          <a:gd name="T54" fmla="*/ 106 w 159"/>
                          <a:gd name="T55" fmla="*/ 192 h 209"/>
                          <a:gd name="T56" fmla="*/ 110 w 159"/>
                          <a:gd name="T57" fmla="*/ 189 h 209"/>
                          <a:gd name="T58" fmla="*/ 156 w 159"/>
                          <a:gd name="T59" fmla="*/ 171 h 209"/>
                          <a:gd name="T60" fmla="*/ 157 w 159"/>
                          <a:gd name="T61" fmla="*/ 169 h 209"/>
                          <a:gd name="T62" fmla="*/ 158 w 159"/>
                          <a:gd name="T63" fmla="*/ 168 h 209"/>
                          <a:gd name="T64" fmla="*/ 158 w 159"/>
                          <a:gd name="T65" fmla="*/ 165 h 209"/>
                          <a:gd name="T66" fmla="*/ 157 w 159"/>
                          <a:gd name="T67" fmla="*/ 163 h 209"/>
                          <a:gd name="T68" fmla="*/ 121 w 159"/>
                          <a:gd name="T69" fmla="*/ 61 h 209"/>
                          <a:gd name="T70" fmla="*/ 0 60000 65536"/>
                          <a:gd name="T71" fmla="*/ 0 60000 65536"/>
                          <a:gd name="T72" fmla="*/ 0 60000 65536"/>
                          <a:gd name="T73" fmla="*/ 0 60000 65536"/>
                          <a:gd name="T74" fmla="*/ 0 60000 65536"/>
                          <a:gd name="T75" fmla="*/ 0 60000 65536"/>
                          <a:gd name="T76" fmla="*/ 0 60000 65536"/>
                          <a:gd name="T77" fmla="*/ 0 60000 65536"/>
                          <a:gd name="T78" fmla="*/ 0 60000 65536"/>
                          <a:gd name="T79" fmla="*/ 0 60000 65536"/>
                          <a:gd name="T80" fmla="*/ 0 60000 65536"/>
                          <a:gd name="T81" fmla="*/ 0 60000 65536"/>
                          <a:gd name="T82" fmla="*/ 0 60000 65536"/>
                          <a:gd name="T83" fmla="*/ 0 60000 65536"/>
                          <a:gd name="T84" fmla="*/ 0 60000 65536"/>
                          <a:gd name="T85" fmla="*/ 0 60000 65536"/>
                          <a:gd name="T86" fmla="*/ 0 60000 65536"/>
                          <a:gd name="T87" fmla="*/ 0 60000 65536"/>
                          <a:gd name="T88" fmla="*/ 0 60000 65536"/>
                          <a:gd name="T89" fmla="*/ 0 60000 65536"/>
                          <a:gd name="T90" fmla="*/ 0 60000 65536"/>
                          <a:gd name="T91" fmla="*/ 0 60000 65536"/>
                          <a:gd name="T92" fmla="*/ 0 60000 65536"/>
                          <a:gd name="T93" fmla="*/ 0 60000 65536"/>
                          <a:gd name="T94" fmla="*/ 0 60000 65536"/>
                          <a:gd name="T95" fmla="*/ 0 60000 65536"/>
                          <a:gd name="T96" fmla="*/ 0 60000 65536"/>
                          <a:gd name="T97" fmla="*/ 0 60000 65536"/>
                          <a:gd name="T98" fmla="*/ 0 60000 65536"/>
                          <a:gd name="T99" fmla="*/ 0 60000 65536"/>
                          <a:gd name="T100" fmla="*/ 0 60000 65536"/>
                          <a:gd name="T101" fmla="*/ 0 60000 65536"/>
                          <a:gd name="T102" fmla="*/ 0 60000 65536"/>
                          <a:gd name="T103" fmla="*/ 0 60000 65536"/>
                          <a:gd name="T104" fmla="*/ 0 60000 65536"/>
                          <a:gd name="T105" fmla="*/ 0 w 159"/>
                          <a:gd name="T106" fmla="*/ 0 h 209"/>
                          <a:gd name="T107" fmla="*/ 159 w 159"/>
                          <a:gd name="T108" fmla="*/ 209 h 209"/>
                        </a:gdLst>
                        <a:ahLst/>
                        <a:cxnLst>
                          <a:cxn ang="T70">
                            <a:pos x="T0" y="T1"/>
                          </a:cxn>
                          <a:cxn ang="T71">
                            <a:pos x="T2" y="T3"/>
                          </a:cxn>
                          <a:cxn ang="T72">
                            <a:pos x="T4" y="T5"/>
                          </a:cxn>
                          <a:cxn ang="T73">
                            <a:pos x="T6" y="T7"/>
                          </a:cxn>
                          <a:cxn ang="T74">
                            <a:pos x="T8" y="T9"/>
                          </a:cxn>
                          <a:cxn ang="T75">
                            <a:pos x="T10" y="T11"/>
                          </a:cxn>
                          <a:cxn ang="T76">
                            <a:pos x="T12" y="T13"/>
                          </a:cxn>
                          <a:cxn ang="T77">
                            <a:pos x="T14" y="T15"/>
                          </a:cxn>
                          <a:cxn ang="T78">
                            <a:pos x="T16" y="T17"/>
                          </a:cxn>
                          <a:cxn ang="T79">
                            <a:pos x="T18" y="T19"/>
                          </a:cxn>
                          <a:cxn ang="T80">
                            <a:pos x="T20" y="T21"/>
                          </a:cxn>
                          <a:cxn ang="T81">
                            <a:pos x="T22" y="T23"/>
                          </a:cxn>
                          <a:cxn ang="T82">
                            <a:pos x="T24" y="T25"/>
                          </a:cxn>
                          <a:cxn ang="T83">
                            <a:pos x="T26" y="T27"/>
                          </a:cxn>
                          <a:cxn ang="T84">
                            <a:pos x="T28" y="T29"/>
                          </a:cxn>
                          <a:cxn ang="T85">
                            <a:pos x="T30" y="T31"/>
                          </a:cxn>
                          <a:cxn ang="T86">
                            <a:pos x="T32" y="T33"/>
                          </a:cxn>
                          <a:cxn ang="T87">
                            <a:pos x="T34" y="T35"/>
                          </a:cxn>
                          <a:cxn ang="T88">
                            <a:pos x="T36" y="T37"/>
                          </a:cxn>
                          <a:cxn ang="T89">
                            <a:pos x="T38" y="T39"/>
                          </a:cxn>
                          <a:cxn ang="T90">
                            <a:pos x="T40" y="T41"/>
                          </a:cxn>
                          <a:cxn ang="T91">
                            <a:pos x="T42" y="T43"/>
                          </a:cxn>
                          <a:cxn ang="T92">
                            <a:pos x="T44" y="T45"/>
                          </a:cxn>
                          <a:cxn ang="T93">
                            <a:pos x="T46" y="T47"/>
                          </a:cxn>
                          <a:cxn ang="T94">
                            <a:pos x="T48" y="T49"/>
                          </a:cxn>
                          <a:cxn ang="T95">
                            <a:pos x="T50" y="T51"/>
                          </a:cxn>
                          <a:cxn ang="T96">
                            <a:pos x="T52" y="T53"/>
                          </a:cxn>
                          <a:cxn ang="T97">
                            <a:pos x="T54" y="T55"/>
                          </a:cxn>
                          <a:cxn ang="T98">
                            <a:pos x="T56" y="T57"/>
                          </a:cxn>
                          <a:cxn ang="T99">
                            <a:pos x="T58" y="T59"/>
                          </a:cxn>
                          <a:cxn ang="T100">
                            <a:pos x="T60" y="T61"/>
                          </a:cxn>
                          <a:cxn ang="T101">
                            <a:pos x="T62" y="T63"/>
                          </a:cxn>
                          <a:cxn ang="T102">
                            <a:pos x="T64" y="T65"/>
                          </a:cxn>
                          <a:cxn ang="T103">
                            <a:pos x="T66" y="T67"/>
                          </a:cxn>
                          <a:cxn ang="T104">
                            <a:pos x="T68" y="T69"/>
                          </a:cxn>
                        </a:cxnLst>
                        <a:rect l="T105" t="T106" r="T107" b="T108"/>
                        <a:pathLst>
                          <a:path w="159" h="209">
                            <a:moveTo>
                              <a:pt x="121" y="61"/>
                            </a:moveTo>
                            <a:lnTo>
                              <a:pt x="109" y="32"/>
                            </a:lnTo>
                            <a:lnTo>
                              <a:pt x="100" y="5"/>
                            </a:lnTo>
                            <a:lnTo>
                              <a:pt x="98" y="4"/>
                            </a:lnTo>
                            <a:lnTo>
                              <a:pt x="97" y="3"/>
                            </a:lnTo>
                            <a:lnTo>
                              <a:pt x="94" y="3"/>
                            </a:lnTo>
                            <a:lnTo>
                              <a:pt x="48" y="0"/>
                            </a:lnTo>
                            <a:lnTo>
                              <a:pt x="4" y="0"/>
                            </a:lnTo>
                            <a:lnTo>
                              <a:pt x="1" y="0"/>
                            </a:lnTo>
                            <a:lnTo>
                              <a:pt x="0" y="0"/>
                            </a:lnTo>
                            <a:lnTo>
                              <a:pt x="0" y="3"/>
                            </a:lnTo>
                            <a:lnTo>
                              <a:pt x="3" y="22"/>
                            </a:lnTo>
                            <a:lnTo>
                              <a:pt x="10" y="38"/>
                            </a:lnTo>
                            <a:lnTo>
                              <a:pt x="22" y="69"/>
                            </a:lnTo>
                            <a:lnTo>
                              <a:pt x="44" y="120"/>
                            </a:lnTo>
                            <a:lnTo>
                              <a:pt x="63" y="164"/>
                            </a:lnTo>
                            <a:lnTo>
                              <a:pt x="69" y="182"/>
                            </a:lnTo>
                            <a:lnTo>
                              <a:pt x="72" y="192"/>
                            </a:lnTo>
                            <a:lnTo>
                              <a:pt x="74" y="199"/>
                            </a:lnTo>
                            <a:lnTo>
                              <a:pt x="77" y="204"/>
                            </a:lnTo>
                            <a:lnTo>
                              <a:pt x="80" y="206"/>
                            </a:lnTo>
                            <a:lnTo>
                              <a:pt x="82" y="208"/>
                            </a:lnTo>
                            <a:lnTo>
                              <a:pt x="84" y="208"/>
                            </a:lnTo>
                            <a:lnTo>
                              <a:pt x="86" y="207"/>
                            </a:lnTo>
                            <a:lnTo>
                              <a:pt x="91" y="204"/>
                            </a:lnTo>
                            <a:lnTo>
                              <a:pt x="96" y="201"/>
                            </a:lnTo>
                            <a:lnTo>
                              <a:pt x="100" y="197"/>
                            </a:lnTo>
                            <a:lnTo>
                              <a:pt x="106" y="192"/>
                            </a:lnTo>
                            <a:lnTo>
                              <a:pt x="110" y="189"/>
                            </a:lnTo>
                            <a:lnTo>
                              <a:pt x="156" y="171"/>
                            </a:lnTo>
                            <a:lnTo>
                              <a:pt x="157" y="169"/>
                            </a:lnTo>
                            <a:lnTo>
                              <a:pt x="158" y="168"/>
                            </a:lnTo>
                            <a:lnTo>
                              <a:pt x="158" y="165"/>
                            </a:lnTo>
                            <a:lnTo>
                              <a:pt x="157" y="163"/>
                            </a:lnTo>
                            <a:lnTo>
                              <a:pt x="121" y="61"/>
                            </a:lnTo>
                          </a:path>
                        </a:pathLst>
                      </a:custGeom>
                      <a:solidFill>
                        <a:srgbClr val="005F5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5169" name="Group 46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794" y="3612"/>
                      <a:ext cx="46" cy="116"/>
                      <a:chOff x="4794" y="3612"/>
                      <a:chExt cx="46" cy="116"/>
                    </a:xfrm>
                  </p:grpSpPr>
                  <p:sp>
                    <p:nvSpPr>
                      <p:cNvPr id="5281" name="Freeform 46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794" y="3613"/>
                        <a:ext cx="40" cy="115"/>
                      </a:xfrm>
                      <a:custGeom>
                        <a:avLst/>
                        <a:gdLst>
                          <a:gd name="T0" fmla="*/ 39 w 40"/>
                          <a:gd name="T1" fmla="*/ 0 h 115"/>
                          <a:gd name="T2" fmla="*/ 38 w 40"/>
                          <a:gd name="T3" fmla="*/ 7 h 115"/>
                          <a:gd name="T4" fmla="*/ 35 w 40"/>
                          <a:gd name="T5" fmla="*/ 13 h 115"/>
                          <a:gd name="T6" fmla="*/ 32 w 40"/>
                          <a:gd name="T7" fmla="*/ 17 h 115"/>
                          <a:gd name="T8" fmla="*/ 27 w 40"/>
                          <a:gd name="T9" fmla="*/ 21 h 115"/>
                          <a:gd name="T10" fmla="*/ 21 w 40"/>
                          <a:gd name="T11" fmla="*/ 24 h 115"/>
                          <a:gd name="T12" fmla="*/ 15 w 40"/>
                          <a:gd name="T13" fmla="*/ 28 h 115"/>
                          <a:gd name="T14" fmla="*/ 12 w 40"/>
                          <a:gd name="T15" fmla="*/ 34 h 115"/>
                          <a:gd name="T16" fmla="*/ 7 w 40"/>
                          <a:gd name="T17" fmla="*/ 43 h 115"/>
                          <a:gd name="T18" fmla="*/ 6 w 40"/>
                          <a:gd name="T19" fmla="*/ 51 h 115"/>
                          <a:gd name="T20" fmla="*/ 7 w 40"/>
                          <a:gd name="T21" fmla="*/ 56 h 115"/>
                          <a:gd name="T22" fmla="*/ 12 w 40"/>
                          <a:gd name="T23" fmla="*/ 61 h 115"/>
                          <a:gd name="T24" fmla="*/ 15 w 40"/>
                          <a:gd name="T25" fmla="*/ 67 h 115"/>
                          <a:gd name="T26" fmla="*/ 18 w 40"/>
                          <a:gd name="T27" fmla="*/ 72 h 115"/>
                          <a:gd name="T28" fmla="*/ 20 w 40"/>
                          <a:gd name="T29" fmla="*/ 78 h 115"/>
                          <a:gd name="T30" fmla="*/ 21 w 40"/>
                          <a:gd name="T31" fmla="*/ 87 h 115"/>
                          <a:gd name="T32" fmla="*/ 19 w 40"/>
                          <a:gd name="T33" fmla="*/ 94 h 115"/>
                          <a:gd name="T34" fmla="*/ 16 w 40"/>
                          <a:gd name="T35" fmla="*/ 98 h 115"/>
                          <a:gd name="T36" fmla="*/ 11 w 40"/>
                          <a:gd name="T37" fmla="*/ 105 h 115"/>
                          <a:gd name="T38" fmla="*/ 6 w 40"/>
                          <a:gd name="T39" fmla="*/ 109 h 115"/>
                          <a:gd name="T40" fmla="*/ 0 w 40"/>
                          <a:gd name="T41" fmla="*/ 114 h 115"/>
                          <a:gd name="T42" fmla="*/ 0 60000 65536"/>
                          <a:gd name="T43" fmla="*/ 0 60000 65536"/>
                          <a:gd name="T44" fmla="*/ 0 60000 65536"/>
                          <a:gd name="T45" fmla="*/ 0 60000 65536"/>
                          <a:gd name="T46" fmla="*/ 0 60000 65536"/>
                          <a:gd name="T47" fmla="*/ 0 60000 65536"/>
                          <a:gd name="T48" fmla="*/ 0 60000 65536"/>
                          <a:gd name="T49" fmla="*/ 0 60000 65536"/>
                          <a:gd name="T50" fmla="*/ 0 60000 65536"/>
                          <a:gd name="T51" fmla="*/ 0 60000 65536"/>
                          <a:gd name="T52" fmla="*/ 0 60000 65536"/>
                          <a:gd name="T53" fmla="*/ 0 60000 65536"/>
                          <a:gd name="T54" fmla="*/ 0 60000 65536"/>
                          <a:gd name="T55" fmla="*/ 0 60000 65536"/>
                          <a:gd name="T56" fmla="*/ 0 60000 65536"/>
                          <a:gd name="T57" fmla="*/ 0 60000 65536"/>
                          <a:gd name="T58" fmla="*/ 0 60000 65536"/>
                          <a:gd name="T59" fmla="*/ 0 60000 65536"/>
                          <a:gd name="T60" fmla="*/ 0 60000 65536"/>
                          <a:gd name="T61" fmla="*/ 0 60000 65536"/>
                          <a:gd name="T62" fmla="*/ 0 60000 65536"/>
                          <a:gd name="T63" fmla="*/ 0 w 40"/>
                          <a:gd name="T64" fmla="*/ 0 h 115"/>
                          <a:gd name="T65" fmla="*/ 40 w 40"/>
                          <a:gd name="T66" fmla="*/ 115 h 115"/>
                        </a:gdLst>
                        <a:ahLst/>
                        <a:cxnLst>
                          <a:cxn ang="T42">
                            <a:pos x="T0" y="T1"/>
                          </a:cxn>
                          <a:cxn ang="T43">
                            <a:pos x="T2" y="T3"/>
                          </a:cxn>
                          <a:cxn ang="T44">
                            <a:pos x="T4" y="T5"/>
                          </a:cxn>
                          <a:cxn ang="T45">
                            <a:pos x="T6" y="T7"/>
                          </a:cxn>
                          <a:cxn ang="T46">
                            <a:pos x="T8" y="T9"/>
                          </a:cxn>
                          <a:cxn ang="T47">
                            <a:pos x="T10" y="T11"/>
                          </a:cxn>
                          <a:cxn ang="T48">
                            <a:pos x="T12" y="T13"/>
                          </a:cxn>
                          <a:cxn ang="T49">
                            <a:pos x="T14" y="T15"/>
                          </a:cxn>
                          <a:cxn ang="T50">
                            <a:pos x="T16" y="T17"/>
                          </a:cxn>
                          <a:cxn ang="T51">
                            <a:pos x="T18" y="T19"/>
                          </a:cxn>
                          <a:cxn ang="T52">
                            <a:pos x="T20" y="T21"/>
                          </a:cxn>
                          <a:cxn ang="T53">
                            <a:pos x="T22" y="T23"/>
                          </a:cxn>
                          <a:cxn ang="T54">
                            <a:pos x="T24" y="T25"/>
                          </a:cxn>
                          <a:cxn ang="T55">
                            <a:pos x="T26" y="T27"/>
                          </a:cxn>
                          <a:cxn ang="T56">
                            <a:pos x="T28" y="T29"/>
                          </a:cxn>
                          <a:cxn ang="T57">
                            <a:pos x="T30" y="T31"/>
                          </a:cxn>
                          <a:cxn ang="T58">
                            <a:pos x="T32" y="T33"/>
                          </a:cxn>
                          <a:cxn ang="T59">
                            <a:pos x="T34" y="T35"/>
                          </a:cxn>
                          <a:cxn ang="T60">
                            <a:pos x="T36" y="T37"/>
                          </a:cxn>
                          <a:cxn ang="T61">
                            <a:pos x="T38" y="T39"/>
                          </a:cxn>
                          <a:cxn ang="T62">
                            <a:pos x="T40" y="T41"/>
                          </a:cxn>
                        </a:cxnLst>
                        <a:rect l="T63" t="T64" r="T65" b="T66"/>
                        <a:pathLst>
                          <a:path w="40" h="115">
                            <a:moveTo>
                              <a:pt x="39" y="0"/>
                            </a:moveTo>
                            <a:lnTo>
                              <a:pt x="38" y="7"/>
                            </a:lnTo>
                            <a:lnTo>
                              <a:pt x="35" y="13"/>
                            </a:lnTo>
                            <a:lnTo>
                              <a:pt x="32" y="17"/>
                            </a:lnTo>
                            <a:lnTo>
                              <a:pt x="27" y="21"/>
                            </a:lnTo>
                            <a:lnTo>
                              <a:pt x="21" y="24"/>
                            </a:lnTo>
                            <a:lnTo>
                              <a:pt x="15" y="28"/>
                            </a:lnTo>
                            <a:lnTo>
                              <a:pt x="12" y="34"/>
                            </a:lnTo>
                            <a:lnTo>
                              <a:pt x="7" y="43"/>
                            </a:lnTo>
                            <a:lnTo>
                              <a:pt x="6" y="51"/>
                            </a:lnTo>
                            <a:lnTo>
                              <a:pt x="7" y="56"/>
                            </a:lnTo>
                            <a:lnTo>
                              <a:pt x="12" y="61"/>
                            </a:lnTo>
                            <a:lnTo>
                              <a:pt x="15" y="67"/>
                            </a:lnTo>
                            <a:lnTo>
                              <a:pt x="18" y="72"/>
                            </a:lnTo>
                            <a:lnTo>
                              <a:pt x="20" y="78"/>
                            </a:lnTo>
                            <a:lnTo>
                              <a:pt x="21" y="87"/>
                            </a:lnTo>
                            <a:lnTo>
                              <a:pt x="19" y="94"/>
                            </a:lnTo>
                            <a:lnTo>
                              <a:pt x="16" y="98"/>
                            </a:lnTo>
                            <a:lnTo>
                              <a:pt x="11" y="105"/>
                            </a:lnTo>
                            <a:lnTo>
                              <a:pt x="6" y="109"/>
                            </a:lnTo>
                            <a:lnTo>
                              <a:pt x="0" y="114"/>
                            </a:lnTo>
                          </a:path>
                        </a:pathLst>
                      </a:custGeom>
                      <a:noFill/>
                      <a:ln w="12700" cap="rnd">
                        <a:solidFill>
                          <a:srgbClr val="000000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82" name="Oval 464"/>
                      <p:cNvSpPr>
                        <a:spLocks noChangeArrowheads="1"/>
                      </p:cNvSpPr>
                      <p:nvPr/>
                    </p:nvSpPr>
                    <p:spPr bwMode="auto">
                      <a:xfrm flipH="1">
                        <a:off x="4832" y="3612"/>
                        <a:ext cx="8" cy="8"/>
                      </a:xfrm>
                      <a:prstGeom prst="ellipse">
                        <a:avLst/>
                      </a:prstGeom>
                      <a:solidFill>
                        <a:srgbClr val="000000"/>
                      </a:solidFill>
                      <a:ln w="1270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5170" name="Group 465"/>
                  <p:cNvGrpSpPr>
                    <a:grpSpLocks/>
                  </p:cNvGrpSpPr>
                  <p:nvPr/>
                </p:nvGrpSpPr>
                <p:grpSpPr bwMode="auto">
                  <a:xfrm>
                    <a:off x="4991" y="3281"/>
                    <a:ext cx="304" cy="517"/>
                    <a:chOff x="4991" y="3281"/>
                    <a:chExt cx="304" cy="517"/>
                  </a:xfrm>
                </p:grpSpPr>
                <p:sp>
                  <p:nvSpPr>
                    <p:cNvPr id="5273" name="Freeform 466"/>
                    <p:cNvSpPr>
                      <a:spLocks/>
                    </p:cNvSpPr>
                    <p:nvPr/>
                  </p:nvSpPr>
                  <p:spPr bwMode="auto">
                    <a:xfrm>
                      <a:off x="5118" y="3514"/>
                      <a:ext cx="177" cy="284"/>
                    </a:xfrm>
                    <a:custGeom>
                      <a:avLst/>
                      <a:gdLst>
                        <a:gd name="T0" fmla="*/ 0 w 177"/>
                        <a:gd name="T1" fmla="*/ 133 h 284"/>
                        <a:gd name="T2" fmla="*/ 49 w 177"/>
                        <a:gd name="T3" fmla="*/ 104 h 284"/>
                        <a:gd name="T4" fmla="*/ 105 w 177"/>
                        <a:gd name="T5" fmla="*/ 5 h 284"/>
                        <a:gd name="T6" fmla="*/ 107 w 177"/>
                        <a:gd name="T7" fmla="*/ 3 h 284"/>
                        <a:gd name="T8" fmla="*/ 111 w 177"/>
                        <a:gd name="T9" fmla="*/ 1 h 284"/>
                        <a:gd name="T10" fmla="*/ 116 w 177"/>
                        <a:gd name="T11" fmla="*/ 0 h 284"/>
                        <a:gd name="T12" fmla="*/ 121 w 177"/>
                        <a:gd name="T13" fmla="*/ 0 h 284"/>
                        <a:gd name="T14" fmla="*/ 127 w 177"/>
                        <a:gd name="T15" fmla="*/ 0 h 284"/>
                        <a:gd name="T16" fmla="*/ 132 w 177"/>
                        <a:gd name="T17" fmla="*/ 2 h 284"/>
                        <a:gd name="T18" fmla="*/ 138 w 177"/>
                        <a:gd name="T19" fmla="*/ 5 h 284"/>
                        <a:gd name="T20" fmla="*/ 145 w 177"/>
                        <a:gd name="T21" fmla="*/ 8 h 284"/>
                        <a:gd name="T22" fmla="*/ 152 w 177"/>
                        <a:gd name="T23" fmla="*/ 13 h 284"/>
                        <a:gd name="T24" fmla="*/ 157 w 177"/>
                        <a:gd name="T25" fmla="*/ 17 h 284"/>
                        <a:gd name="T26" fmla="*/ 161 w 177"/>
                        <a:gd name="T27" fmla="*/ 21 h 284"/>
                        <a:gd name="T28" fmla="*/ 165 w 177"/>
                        <a:gd name="T29" fmla="*/ 25 h 284"/>
                        <a:gd name="T30" fmla="*/ 170 w 177"/>
                        <a:gd name="T31" fmla="*/ 33 h 284"/>
                        <a:gd name="T32" fmla="*/ 173 w 177"/>
                        <a:gd name="T33" fmla="*/ 38 h 284"/>
                        <a:gd name="T34" fmla="*/ 175 w 177"/>
                        <a:gd name="T35" fmla="*/ 45 h 284"/>
                        <a:gd name="T36" fmla="*/ 176 w 177"/>
                        <a:gd name="T37" fmla="*/ 53 h 284"/>
                        <a:gd name="T38" fmla="*/ 176 w 177"/>
                        <a:gd name="T39" fmla="*/ 65 h 284"/>
                        <a:gd name="T40" fmla="*/ 174 w 177"/>
                        <a:gd name="T41" fmla="*/ 79 h 284"/>
                        <a:gd name="T42" fmla="*/ 171 w 177"/>
                        <a:gd name="T43" fmla="*/ 93 h 284"/>
                        <a:gd name="T44" fmla="*/ 166 w 177"/>
                        <a:gd name="T45" fmla="*/ 108 h 284"/>
                        <a:gd name="T46" fmla="*/ 162 w 177"/>
                        <a:gd name="T47" fmla="*/ 121 h 284"/>
                        <a:gd name="T48" fmla="*/ 158 w 177"/>
                        <a:gd name="T49" fmla="*/ 130 h 284"/>
                        <a:gd name="T50" fmla="*/ 152 w 177"/>
                        <a:gd name="T51" fmla="*/ 140 h 284"/>
                        <a:gd name="T52" fmla="*/ 147 w 177"/>
                        <a:gd name="T53" fmla="*/ 146 h 284"/>
                        <a:gd name="T54" fmla="*/ 141 w 177"/>
                        <a:gd name="T55" fmla="*/ 154 h 284"/>
                        <a:gd name="T56" fmla="*/ 136 w 177"/>
                        <a:gd name="T57" fmla="*/ 162 h 284"/>
                        <a:gd name="T58" fmla="*/ 130 w 177"/>
                        <a:gd name="T59" fmla="*/ 166 h 284"/>
                        <a:gd name="T60" fmla="*/ 106 w 177"/>
                        <a:gd name="T61" fmla="*/ 163 h 284"/>
                        <a:gd name="T62" fmla="*/ 89 w 177"/>
                        <a:gd name="T63" fmla="*/ 157 h 284"/>
                        <a:gd name="T64" fmla="*/ 78 w 177"/>
                        <a:gd name="T65" fmla="*/ 161 h 284"/>
                        <a:gd name="T66" fmla="*/ 52 w 177"/>
                        <a:gd name="T67" fmla="*/ 162 h 284"/>
                        <a:gd name="T68" fmla="*/ 21 w 177"/>
                        <a:gd name="T69" fmla="*/ 157 h 284"/>
                        <a:gd name="T70" fmla="*/ 16 w 177"/>
                        <a:gd name="T71" fmla="*/ 168 h 284"/>
                        <a:gd name="T72" fmla="*/ 16 w 177"/>
                        <a:gd name="T73" fmla="*/ 242 h 284"/>
                        <a:gd name="T74" fmla="*/ 17 w 177"/>
                        <a:gd name="T75" fmla="*/ 249 h 284"/>
                        <a:gd name="T76" fmla="*/ 18 w 177"/>
                        <a:gd name="T77" fmla="*/ 254 h 284"/>
                        <a:gd name="T78" fmla="*/ 20 w 177"/>
                        <a:gd name="T79" fmla="*/ 258 h 284"/>
                        <a:gd name="T80" fmla="*/ 23 w 177"/>
                        <a:gd name="T81" fmla="*/ 262 h 284"/>
                        <a:gd name="T82" fmla="*/ 26 w 177"/>
                        <a:gd name="T83" fmla="*/ 265 h 284"/>
                        <a:gd name="T84" fmla="*/ 30 w 177"/>
                        <a:gd name="T85" fmla="*/ 267 h 284"/>
                        <a:gd name="T86" fmla="*/ 34 w 177"/>
                        <a:gd name="T87" fmla="*/ 268 h 284"/>
                        <a:gd name="T88" fmla="*/ 38 w 177"/>
                        <a:gd name="T89" fmla="*/ 269 h 284"/>
                        <a:gd name="T90" fmla="*/ 157 w 177"/>
                        <a:gd name="T91" fmla="*/ 269 h 284"/>
                        <a:gd name="T92" fmla="*/ 157 w 177"/>
                        <a:gd name="T93" fmla="*/ 283 h 284"/>
                        <a:gd name="T94" fmla="*/ 35 w 177"/>
                        <a:gd name="T95" fmla="*/ 282 h 284"/>
                        <a:gd name="T96" fmla="*/ 28 w 177"/>
                        <a:gd name="T97" fmla="*/ 282 h 284"/>
                        <a:gd name="T98" fmla="*/ 24 w 177"/>
                        <a:gd name="T99" fmla="*/ 281 h 284"/>
                        <a:gd name="T100" fmla="*/ 20 w 177"/>
                        <a:gd name="T101" fmla="*/ 280 h 284"/>
                        <a:gd name="T102" fmla="*/ 15 w 177"/>
                        <a:gd name="T103" fmla="*/ 278 h 284"/>
                        <a:gd name="T104" fmla="*/ 11 w 177"/>
                        <a:gd name="T105" fmla="*/ 274 h 284"/>
                        <a:gd name="T106" fmla="*/ 8 w 177"/>
                        <a:gd name="T107" fmla="*/ 270 h 284"/>
                        <a:gd name="T108" fmla="*/ 5 w 177"/>
                        <a:gd name="T109" fmla="*/ 265 h 284"/>
                        <a:gd name="T110" fmla="*/ 2 w 177"/>
                        <a:gd name="T111" fmla="*/ 260 h 284"/>
                        <a:gd name="T112" fmla="*/ 1 w 177"/>
                        <a:gd name="T113" fmla="*/ 254 h 284"/>
                        <a:gd name="T114" fmla="*/ 0 w 177"/>
                        <a:gd name="T115" fmla="*/ 248 h 284"/>
                        <a:gd name="T116" fmla="*/ 0 w 177"/>
                        <a:gd name="T117" fmla="*/ 240 h 284"/>
                        <a:gd name="T118" fmla="*/ 0 w 177"/>
                        <a:gd name="T119" fmla="*/ 133 h 284"/>
                        <a:gd name="T120" fmla="*/ 0 60000 65536"/>
                        <a:gd name="T121" fmla="*/ 0 60000 65536"/>
                        <a:gd name="T122" fmla="*/ 0 60000 65536"/>
                        <a:gd name="T123" fmla="*/ 0 60000 65536"/>
                        <a:gd name="T124" fmla="*/ 0 60000 65536"/>
                        <a:gd name="T125" fmla="*/ 0 60000 65536"/>
                        <a:gd name="T126" fmla="*/ 0 60000 65536"/>
                        <a:gd name="T127" fmla="*/ 0 60000 65536"/>
                        <a:gd name="T128" fmla="*/ 0 60000 65536"/>
                        <a:gd name="T129" fmla="*/ 0 60000 65536"/>
                        <a:gd name="T130" fmla="*/ 0 60000 65536"/>
                        <a:gd name="T131" fmla="*/ 0 60000 65536"/>
                        <a:gd name="T132" fmla="*/ 0 60000 65536"/>
                        <a:gd name="T133" fmla="*/ 0 60000 65536"/>
                        <a:gd name="T134" fmla="*/ 0 60000 65536"/>
                        <a:gd name="T135" fmla="*/ 0 60000 65536"/>
                        <a:gd name="T136" fmla="*/ 0 60000 65536"/>
                        <a:gd name="T137" fmla="*/ 0 60000 65536"/>
                        <a:gd name="T138" fmla="*/ 0 60000 65536"/>
                        <a:gd name="T139" fmla="*/ 0 60000 65536"/>
                        <a:gd name="T140" fmla="*/ 0 60000 65536"/>
                        <a:gd name="T141" fmla="*/ 0 60000 65536"/>
                        <a:gd name="T142" fmla="*/ 0 60000 65536"/>
                        <a:gd name="T143" fmla="*/ 0 60000 65536"/>
                        <a:gd name="T144" fmla="*/ 0 60000 65536"/>
                        <a:gd name="T145" fmla="*/ 0 60000 65536"/>
                        <a:gd name="T146" fmla="*/ 0 60000 65536"/>
                        <a:gd name="T147" fmla="*/ 0 60000 65536"/>
                        <a:gd name="T148" fmla="*/ 0 60000 65536"/>
                        <a:gd name="T149" fmla="*/ 0 60000 65536"/>
                        <a:gd name="T150" fmla="*/ 0 60000 65536"/>
                        <a:gd name="T151" fmla="*/ 0 60000 65536"/>
                        <a:gd name="T152" fmla="*/ 0 60000 65536"/>
                        <a:gd name="T153" fmla="*/ 0 60000 65536"/>
                        <a:gd name="T154" fmla="*/ 0 60000 65536"/>
                        <a:gd name="T155" fmla="*/ 0 60000 65536"/>
                        <a:gd name="T156" fmla="*/ 0 60000 65536"/>
                        <a:gd name="T157" fmla="*/ 0 60000 65536"/>
                        <a:gd name="T158" fmla="*/ 0 60000 65536"/>
                        <a:gd name="T159" fmla="*/ 0 60000 65536"/>
                        <a:gd name="T160" fmla="*/ 0 60000 65536"/>
                        <a:gd name="T161" fmla="*/ 0 60000 65536"/>
                        <a:gd name="T162" fmla="*/ 0 60000 65536"/>
                        <a:gd name="T163" fmla="*/ 0 60000 65536"/>
                        <a:gd name="T164" fmla="*/ 0 60000 65536"/>
                        <a:gd name="T165" fmla="*/ 0 60000 65536"/>
                        <a:gd name="T166" fmla="*/ 0 60000 65536"/>
                        <a:gd name="T167" fmla="*/ 0 60000 65536"/>
                        <a:gd name="T168" fmla="*/ 0 60000 65536"/>
                        <a:gd name="T169" fmla="*/ 0 60000 65536"/>
                        <a:gd name="T170" fmla="*/ 0 60000 65536"/>
                        <a:gd name="T171" fmla="*/ 0 60000 65536"/>
                        <a:gd name="T172" fmla="*/ 0 60000 65536"/>
                        <a:gd name="T173" fmla="*/ 0 60000 65536"/>
                        <a:gd name="T174" fmla="*/ 0 60000 65536"/>
                        <a:gd name="T175" fmla="*/ 0 60000 65536"/>
                        <a:gd name="T176" fmla="*/ 0 60000 65536"/>
                        <a:gd name="T177" fmla="*/ 0 60000 65536"/>
                        <a:gd name="T178" fmla="*/ 0 60000 65536"/>
                        <a:gd name="T179" fmla="*/ 0 60000 65536"/>
                        <a:gd name="T180" fmla="*/ 0 w 177"/>
                        <a:gd name="T181" fmla="*/ 0 h 284"/>
                        <a:gd name="T182" fmla="*/ 177 w 177"/>
                        <a:gd name="T183" fmla="*/ 284 h 284"/>
                      </a:gdLst>
                      <a:ahLst/>
                      <a:cxnLst>
                        <a:cxn ang="T120">
                          <a:pos x="T0" y="T1"/>
                        </a:cxn>
                        <a:cxn ang="T121">
                          <a:pos x="T2" y="T3"/>
                        </a:cxn>
                        <a:cxn ang="T122">
                          <a:pos x="T4" y="T5"/>
                        </a:cxn>
                        <a:cxn ang="T123">
                          <a:pos x="T6" y="T7"/>
                        </a:cxn>
                        <a:cxn ang="T124">
                          <a:pos x="T8" y="T9"/>
                        </a:cxn>
                        <a:cxn ang="T125">
                          <a:pos x="T10" y="T11"/>
                        </a:cxn>
                        <a:cxn ang="T126">
                          <a:pos x="T12" y="T13"/>
                        </a:cxn>
                        <a:cxn ang="T127">
                          <a:pos x="T14" y="T15"/>
                        </a:cxn>
                        <a:cxn ang="T128">
                          <a:pos x="T16" y="T17"/>
                        </a:cxn>
                        <a:cxn ang="T129">
                          <a:pos x="T18" y="T19"/>
                        </a:cxn>
                        <a:cxn ang="T130">
                          <a:pos x="T20" y="T21"/>
                        </a:cxn>
                        <a:cxn ang="T131">
                          <a:pos x="T22" y="T23"/>
                        </a:cxn>
                        <a:cxn ang="T132">
                          <a:pos x="T24" y="T25"/>
                        </a:cxn>
                        <a:cxn ang="T133">
                          <a:pos x="T26" y="T27"/>
                        </a:cxn>
                        <a:cxn ang="T134">
                          <a:pos x="T28" y="T29"/>
                        </a:cxn>
                        <a:cxn ang="T135">
                          <a:pos x="T30" y="T31"/>
                        </a:cxn>
                        <a:cxn ang="T136">
                          <a:pos x="T32" y="T33"/>
                        </a:cxn>
                        <a:cxn ang="T137">
                          <a:pos x="T34" y="T35"/>
                        </a:cxn>
                        <a:cxn ang="T138">
                          <a:pos x="T36" y="T37"/>
                        </a:cxn>
                        <a:cxn ang="T139">
                          <a:pos x="T38" y="T39"/>
                        </a:cxn>
                        <a:cxn ang="T140">
                          <a:pos x="T40" y="T41"/>
                        </a:cxn>
                        <a:cxn ang="T141">
                          <a:pos x="T42" y="T43"/>
                        </a:cxn>
                        <a:cxn ang="T142">
                          <a:pos x="T44" y="T45"/>
                        </a:cxn>
                        <a:cxn ang="T143">
                          <a:pos x="T46" y="T47"/>
                        </a:cxn>
                        <a:cxn ang="T144">
                          <a:pos x="T48" y="T49"/>
                        </a:cxn>
                        <a:cxn ang="T145">
                          <a:pos x="T50" y="T51"/>
                        </a:cxn>
                        <a:cxn ang="T146">
                          <a:pos x="T52" y="T53"/>
                        </a:cxn>
                        <a:cxn ang="T147">
                          <a:pos x="T54" y="T55"/>
                        </a:cxn>
                        <a:cxn ang="T148">
                          <a:pos x="T56" y="T57"/>
                        </a:cxn>
                        <a:cxn ang="T149">
                          <a:pos x="T58" y="T59"/>
                        </a:cxn>
                        <a:cxn ang="T150">
                          <a:pos x="T60" y="T61"/>
                        </a:cxn>
                        <a:cxn ang="T151">
                          <a:pos x="T62" y="T63"/>
                        </a:cxn>
                        <a:cxn ang="T152">
                          <a:pos x="T64" y="T65"/>
                        </a:cxn>
                        <a:cxn ang="T153">
                          <a:pos x="T66" y="T67"/>
                        </a:cxn>
                        <a:cxn ang="T154">
                          <a:pos x="T68" y="T69"/>
                        </a:cxn>
                        <a:cxn ang="T155">
                          <a:pos x="T70" y="T71"/>
                        </a:cxn>
                        <a:cxn ang="T156">
                          <a:pos x="T72" y="T73"/>
                        </a:cxn>
                        <a:cxn ang="T157">
                          <a:pos x="T74" y="T75"/>
                        </a:cxn>
                        <a:cxn ang="T158">
                          <a:pos x="T76" y="T77"/>
                        </a:cxn>
                        <a:cxn ang="T159">
                          <a:pos x="T78" y="T79"/>
                        </a:cxn>
                        <a:cxn ang="T160">
                          <a:pos x="T80" y="T81"/>
                        </a:cxn>
                        <a:cxn ang="T161">
                          <a:pos x="T82" y="T83"/>
                        </a:cxn>
                        <a:cxn ang="T162">
                          <a:pos x="T84" y="T85"/>
                        </a:cxn>
                        <a:cxn ang="T163">
                          <a:pos x="T86" y="T87"/>
                        </a:cxn>
                        <a:cxn ang="T164">
                          <a:pos x="T88" y="T89"/>
                        </a:cxn>
                        <a:cxn ang="T165">
                          <a:pos x="T90" y="T91"/>
                        </a:cxn>
                        <a:cxn ang="T166">
                          <a:pos x="T92" y="T93"/>
                        </a:cxn>
                        <a:cxn ang="T167">
                          <a:pos x="T94" y="T95"/>
                        </a:cxn>
                        <a:cxn ang="T168">
                          <a:pos x="T96" y="T97"/>
                        </a:cxn>
                        <a:cxn ang="T169">
                          <a:pos x="T98" y="T99"/>
                        </a:cxn>
                        <a:cxn ang="T170">
                          <a:pos x="T100" y="T101"/>
                        </a:cxn>
                        <a:cxn ang="T171">
                          <a:pos x="T102" y="T103"/>
                        </a:cxn>
                        <a:cxn ang="T172">
                          <a:pos x="T104" y="T105"/>
                        </a:cxn>
                        <a:cxn ang="T173">
                          <a:pos x="T106" y="T107"/>
                        </a:cxn>
                        <a:cxn ang="T174">
                          <a:pos x="T108" y="T109"/>
                        </a:cxn>
                        <a:cxn ang="T175">
                          <a:pos x="T110" y="T111"/>
                        </a:cxn>
                        <a:cxn ang="T176">
                          <a:pos x="T112" y="T113"/>
                        </a:cxn>
                        <a:cxn ang="T177">
                          <a:pos x="T114" y="T115"/>
                        </a:cxn>
                        <a:cxn ang="T178">
                          <a:pos x="T116" y="T117"/>
                        </a:cxn>
                        <a:cxn ang="T179">
                          <a:pos x="T118" y="T119"/>
                        </a:cxn>
                      </a:cxnLst>
                      <a:rect l="T180" t="T181" r="T182" b="T183"/>
                      <a:pathLst>
                        <a:path w="177" h="284">
                          <a:moveTo>
                            <a:pt x="0" y="133"/>
                          </a:moveTo>
                          <a:lnTo>
                            <a:pt x="49" y="104"/>
                          </a:lnTo>
                          <a:lnTo>
                            <a:pt x="105" y="5"/>
                          </a:lnTo>
                          <a:lnTo>
                            <a:pt x="107" y="3"/>
                          </a:lnTo>
                          <a:lnTo>
                            <a:pt x="111" y="1"/>
                          </a:lnTo>
                          <a:lnTo>
                            <a:pt x="116" y="0"/>
                          </a:lnTo>
                          <a:lnTo>
                            <a:pt x="121" y="0"/>
                          </a:lnTo>
                          <a:lnTo>
                            <a:pt x="127" y="0"/>
                          </a:lnTo>
                          <a:lnTo>
                            <a:pt x="132" y="2"/>
                          </a:lnTo>
                          <a:lnTo>
                            <a:pt x="138" y="5"/>
                          </a:lnTo>
                          <a:lnTo>
                            <a:pt x="145" y="8"/>
                          </a:lnTo>
                          <a:lnTo>
                            <a:pt x="152" y="13"/>
                          </a:lnTo>
                          <a:lnTo>
                            <a:pt x="157" y="17"/>
                          </a:lnTo>
                          <a:lnTo>
                            <a:pt x="161" y="21"/>
                          </a:lnTo>
                          <a:lnTo>
                            <a:pt x="165" y="25"/>
                          </a:lnTo>
                          <a:lnTo>
                            <a:pt x="170" y="33"/>
                          </a:lnTo>
                          <a:lnTo>
                            <a:pt x="173" y="38"/>
                          </a:lnTo>
                          <a:lnTo>
                            <a:pt x="175" y="45"/>
                          </a:lnTo>
                          <a:lnTo>
                            <a:pt x="176" y="53"/>
                          </a:lnTo>
                          <a:lnTo>
                            <a:pt x="176" y="65"/>
                          </a:lnTo>
                          <a:lnTo>
                            <a:pt x="174" y="79"/>
                          </a:lnTo>
                          <a:lnTo>
                            <a:pt x="171" y="93"/>
                          </a:lnTo>
                          <a:lnTo>
                            <a:pt x="166" y="108"/>
                          </a:lnTo>
                          <a:lnTo>
                            <a:pt x="162" y="121"/>
                          </a:lnTo>
                          <a:lnTo>
                            <a:pt x="158" y="130"/>
                          </a:lnTo>
                          <a:lnTo>
                            <a:pt x="152" y="140"/>
                          </a:lnTo>
                          <a:lnTo>
                            <a:pt x="147" y="146"/>
                          </a:lnTo>
                          <a:lnTo>
                            <a:pt x="141" y="154"/>
                          </a:lnTo>
                          <a:lnTo>
                            <a:pt x="136" y="162"/>
                          </a:lnTo>
                          <a:lnTo>
                            <a:pt x="130" y="166"/>
                          </a:lnTo>
                          <a:lnTo>
                            <a:pt x="106" y="163"/>
                          </a:lnTo>
                          <a:lnTo>
                            <a:pt x="89" y="157"/>
                          </a:lnTo>
                          <a:lnTo>
                            <a:pt x="78" y="161"/>
                          </a:lnTo>
                          <a:lnTo>
                            <a:pt x="52" y="162"/>
                          </a:lnTo>
                          <a:lnTo>
                            <a:pt x="21" y="157"/>
                          </a:lnTo>
                          <a:lnTo>
                            <a:pt x="16" y="168"/>
                          </a:lnTo>
                          <a:lnTo>
                            <a:pt x="16" y="242"/>
                          </a:lnTo>
                          <a:lnTo>
                            <a:pt x="17" y="249"/>
                          </a:lnTo>
                          <a:lnTo>
                            <a:pt x="18" y="254"/>
                          </a:lnTo>
                          <a:lnTo>
                            <a:pt x="20" y="258"/>
                          </a:lnTo>
                          <a:lnTo>
                            <a:pt x="23" y="262"/>
                          </a:lnTo>
                          <a:lnTo>
                            <a:pt x="26" y="265"/>
                          </a:lnTo>
                          <a:lnTo>
                            <a:pt x="30" y="267"/>
                          </a:lnTo>
                          <a:lnTo>
                            <a:pt x="34" y="268"/>
                          </a:lnTo>
                          <a:lnTo>
                            <a:pt x="38" y="269"/>
                          </a:lnTo>
                          <a:lnTo>
                            <a:pt x="157" y="269"/>
                          </a:lnTo>
                          <a:lnTo>
                            <a:pt x="157" y="283"/>
                          </a:lnTo>
                          <a:lnTo>
                            <a:pt x="35" y="282"/>
                          </a:lnTo>
                          <a:lnTo>
                            <a:pt x="28" y="282"/>
                          </a:lnTo>
                          <a:lnTo>
                            <a:pt x="24" y="281"/>
                          </a:lnTo>
                          <a:lnTo>
                            <a:pt x="20" y="280"/>
                          </a:lnTo>
                          <a:lnTo>
                            <a:pt x="15" y="278"/>
                          </a:lnTo>
                          <a:lnTo>
                            <a:pt x="11" y="274"/>
                          </a:lnTo>
                          <a:lnTo>
                            <a:pt x="8" y="270"/>
                          </a:lnTo>
                          <a:lnTo>
                            <a:pt x="5" y="265"/>
                          </a:lnTo>
                          <a:lnTo>
                            <a:pt x="2" y="260"/>
                          </a:lnTo>
                          <a:lnTo>
                            <a:pt x="1" y="254"/>
                          </a:lnTo>
                          <a:lnTo>
                            <a:pt x="0" y="248"/>
                          </a:lnTo>
                          <a:lnTo>
                            <a:pt x="0" y="240"/>
                          </a:lnTo>
                          <a:lnTo>
                            <a:pt x="0" y="133"/>
                          </a:lnTo>
                        </a:path>
                      </a:pathLst>
                    </a:custGeom>
                    <a:solidFill>
                      <a:srgbClr val="000080"/>
                    </a:solidFill>
                    <a:ln w="12700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5171" name="Group 46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991" y="3281"/>
                      <a:ext cx="269" cy="513"/>
                      <a:chOff x="4991" y="3281"/>
                      <a:chExt cx="269" cy="513"/>
                    </a:xfrm>
                  </p:grpSpPr>
                  <p:sp>
                    <p:nvSpPr>
                      <p:cNvPr id="5275" name="Freeform 46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4991" y="3281"/>
                        <a:ext cx="269" cy="513"/>
                      </a:xfrm>
                      <a:custGeom>
                        <a:avLst/>
                        <a:gdLst>
                          <a:gd name="T0" fmla="*/ 159 w 269"/>
                          <a:gd name="T1" fmla="*/ 34 h 513"/>
                          <a:gd name="T2" fmla="*/ 156 w 269"/>
                          <a:gd name="T3" fmla="*/ 34 h 513"/>
                          <a:gd name="T4" fmla="*/ 141 w 269"/>
                          <a:gd name="T5" fmla="*/ 38 h 513"/>
                          <a:gd name="T6" fmla="*/ 145 w 269"/>
                          <a:gd name="T7" fmla="*/ 1 h 513"/>
                          <a:gd name="T8" fmla="*/ 124 w 269"/>
                          <a:gd name="T9" fmla="*/ 28 h 513"/>
                          <a:gd name="T10" fmla="*/ 118 w 269"/>
                          <a:gd name="T11" fmla="*/ 7 h 513"/>
                          <a:gd name="T12" fmla="*/ 100 w 269"/>
                          <a:gd name="T13" fmla="*/ 0 h 513"/>
                          <a:gd name="T14" fmla="*/ 103 w 269"/>
                          <a:gd name="T15" fmla="*/ 18 h 513"/>
                          <a:gd name="T16" fmla="*/ 92 w 269"/>
                          <a:gd name="T17" fmla="*/ 12 h 513"/>
                          <a:gd name="T18" fmla="*/ 93 w 269"/>
                          <a:gd name="T19" fmla="*/ 22 h 513"/>
                          <a:gd name="T20" fmla="*/ 87 w 269"/>
                          <a:gd name="T21" fmla="*/ 41 h 513"/>
                          <a:gd name="T22" fmla="*/ 64 w 269"/>
                          <a:gd name="T23" fmla="*/ 14 h 513"/>
                          <a:gd name="T24" fmla="*/ 79 w 269"/>
                          <a:gd name="T25" fmla="*/ 40 h 513"/>
                          <a:gd name="T26" fmla="*/ 53 w 269"/>
                          <a:gd name="T27" fmla="*/ 23 h 513"/>
                          <a:gd name="T28" fmla="*/ 64 w 269"/>
                          <a:gd name="T29" fmla="*/ 42 h 513"/>
                          <a:gd name="T30" fmla="*/ 61 w 269"/>
                          <a:gd name="T31" fmla="*/ 53 h 513"/>
                          <a:gd name="T32" fmla="*/ 63 w 269"/>
                          <a:gd name="T33" fmla="*/ 76 h 513"/>
                          <a:gd name="T34" fmla="*/ 42 w 269"/>
                          <a:gd name="T35" fmla="*/ 104 h 513"/>
                          <a:gd name="T36" fmla="*/ 24 w 269"/>
                          <a:gd name="T37" fmla="*/ 140 h 513"/>
                          <a:gd name="T38" fmla="*/ 29 w 269"/>
                          <a:gd name="T39" fmla="*/ 146 h 513"/>
                          <a:gd name="T40" fmla="*/ 73 w 269"/>
                          <a:gd name="T41" fmla="*/ 174 h 513"/>
                          <a:gd name="T42" fmla="*/ 85 w 269"/>
                          <a:gd name="T43" fmla="*/ 207 h 513"/>
                          <a:gd name="T44" fmla="*/ 128 w 269"/>
                          <a:gd name="T45" fmla="*/ 201 h 513"/>
                          <a:gd name="T46" fmla="*/ 140 w 269"/>
                          <a:gd name="T47" fmla="*/ 260 h 513"/>
                          <a:gd name="T48" fmla="*/ 105 w 269"/>
                          <a:gd name="T49" fmla="*/ 292 h 513"/>
                          <a:gd name="T50" fmla="*/ 64 w 269"/>
                          <a:gd name="T51" fmla="*/ 299 h 513"/>
                          <a:gd name="T52" fmla="*/ 38 w 269"/>
                          <a:gd name="T53" fmla="*/ 298 h 513"/>
                          <a:gd name="T54" fmla="*/ 20 w 269"/>
                          <a:gd name="T55" fmla="*/ 293 h 513"/>
                          <a:gd name="T56" fmla="*/ 15 w 269"/>
                          <a:gd name="T57" fmla="*/ 307 h 513"/>
                          <a:gd name="T58" fmla="*/ 0 w 269"/>
                          <a:gd name="T59" fmla="*/ 317 h 513"/>
                          <a:gd name="T60" fmla="*/ 6 w 269"/>
                          <a:gd name="T61" fmla="*/ 327 h 513"/>
                          <a:gd name="T62" fmla="*/ 2 w 269"/>
                          <a:gd name="T63" fmla="*/ 340 h 513"/>
                          <a:gd name="T64" fmla="*/ 11 w 269"/>
                          <a:gd name="T65" fmla="*/ 353 h 513"/>
                          <a:gd name="T66" fmla="*/ 14 w 269"/>
                          <a:gd name="T67" fmla="*/ 361 h 513"/>
                          <a:gd name="T68" fmla="*/ 47 w 269"/>
                          <a:gd name="T69" fmla="*/ 349 h 513"/>
                          <a:gd name="T70" fmla="*/ 104 w 269"/>
                          <a:gd name="T71" fmla="*/ 334 h 513"/>
                          <a:gd name="T72" fmla="*/ 142 w 269"/>
                          <a:gd name="T73" fmla="*/ 328 h 513"/>
                          <a:gd name="T74" fmla="*/ 151 w 269"/>
                          <a:gd name="T75" fmla="*/ 315 h 513"/>
                          <a:gd name="T76" fmla="*/ 147 w 269"/>
                          <a:gd name="T77" fmla="*/ 324 h 513"/>
                          <a:gd name="T78" fmla="*/ 122 w 269"/>
                          <a:gd name="T79" fmla="*/ 332 h 513"/>
                          <a:gd name="T80" fmla="*/ 101 w 269"/>
                          <a:gd name="T81" fmla="*/ 348 h 513"/>
                          <a:gd name="T82" fmla="*/ 107 w 269"/>
                          <a:gd name="T83" fmla="*/ 363 h 513"/>
                          <a:gd name="T84" fmla="*/ 144 w 269"/>
                          <a:gd name="T85" fmla="*/ 397 h 513"/>
                          <a:gd name="T86" fmla="*/ 186 w 269"/>
                          <a:gd name="T87" fmla="*/ 426 h 513"/>
                          <a:gd name="T88" fmla="*/ 194 w 269"/>
                          <a:gd name="T89" fmla="*/ 469 h 513"/>
                          <a:gd name="T90" fmla="*/ 170 w 269"/>
                          <a:gd name="T91" fmla="*/ 504 h 513"/>
                          <a:gd name="T92" fmla="*/ 209 w 269"/>
                          <a:gd name="T93" fmla="*/ 509 h 513"/>
                          <a:gd name="T94" fmla="*/ 234 w 269"/>
                          <a:gd name="T95" fmla="*/ 508 h 513"/>
                          <a:gd name="T96" fmla="*/ 233 w 269"/>
                          <a:gd name="T97" fmla="*/ 443 h 513"/>
                          <a:gd name="T98" fmla="*/ 249 w 269"/>
                          <a:gd name="T99" fmla="*/ 426 h 513"/>
                          <a:gd name="T100" fmla="*/ 239 w 269"/>
                          <a:gd name="T101" fmla="*/ 409 h 513"/>
                          <a:gd name="T102" fmla="*/ 194 w 269"/>
                          <a:gd name="T103" fmla="*/ 389 h 513"/>
                          <a:gd name="T104" fmla="*/ 180 w 269"/>
                          <a:gd name="T105" fmla="*/ 360 h 513"/>
                          <a:gd name="T106" fmla="*/ 249 w 269"/>
                          <a:gd name="T107" fmla="*/ 354 h 513"/>
                          <a:gd name="T108" fmla="*/ 263 w 269"/>
                          <a:gd name="T109" fmla="*/ 347 h 513"/>
                          <a:gd name="T110" fmla="*/ 268 w 269"/>
                          <a:gd name="T111" fmla="*/ 322 h 513"/>
                          <a:gd name="T112" fmla="*/ 263 w 269"/>
                          <a:gd name="T113" fmla="*/ 296 h 513"/>
                          <a:gd name="T114" fmla="*/ 231 w 269"/>
                          <a:gd name="T115" fmla="*/ 213 h 513"/>
                          <a:gd name="T116" fmla="*/ 194 w 269"/>
                          <a:gd name="T117" fmla="*/ 158 h 513"/>
                          <a:gd name="T118" fmla="*/ 176 w 269"/>
                          <a:gd name="T119" fmla="*/ 109 h 513"/>
                          <a:gd name="T120" fmla="*/ 0 60000 65536"/>
                          <a:gd name="T121" fmla="*/ 0 60000 65536"/>
                          <a:gd name="T122" fmla="*/ 0 60000 65536"/>
                          <a:gd name="T123" fmla="*/ 0 60000 65536"/>
                          <a:gd name="T124" fmla="*/ 0 60000 65536"/>
                          <a:gd name="T125" fmla="*/ 0 60000 65536"/>
                          <a:gd name="T126" fmla="*/ 0 60000 65536"/>
                          <a:gd name="T127" fmla="*/ 0 60000 65536"/>
                          <a:gd name="T128" fmla="*/ 0 60000 65536"/>
                          <a:gd name="T129" fmla="*/ 0 60000 65536"/>
                          <a:gd name="T130" fmla="*/ 0 60000 65536"/>
                          <a:gd name="T131" fmla="*/ 0 60000 65536"/>
                          <a:gd name="T132" fmla="*/ 0 60000 65536"/>
                          <a:gd name="T133" fmla="*/ 0 60000 65536"/>
                          <a:gd name="T134" fmla="*/ 0 60000 65536"/>
                          <a:gd name="T135" fmla="*/ 0 60000 65536"/>
                          <a:gd name="T136" fmla="*/ 0 60000 65536"/>
                          <a:gd name="T137" fmla="*/ 0 60000 65536"/>
                          <a:gd name="T138" fmla="*/ 0 60000 65536"/>
                          <a:gd name="T139" fmla="*/ 0 60000 65536"/>
                          <a:gd name="T140" fmla="*/ 0 60000 65536"/>
                          <a:gd name="T141" fmla="*/ 0 60000 65536"/>
                          <a:gd name="T142" fmla="*/ 0 60000 65536"/>
                          <a:gd name="T143" fmla="*/ 0 60000 65536"/>
                          <a:gd name="T144" fmla="*/ 0 60000 65536"/>
                          <a:gd name="T145" fmla="*/ 0 60000 65536"/>
                          <a:gd name="T146" fmla="*/ 0 60000 65536"/>
                          <a:gd name="T147" fmla="*/ 0 60000 65536"/>
                          <a:gd name="T148" fmla="*/ 0 60000 65536"/>
                          <a:gd name="T149" fmla="*/ 0 60000 65536"/>
                          <a:gd name="T150" fmla="*/ 0 60000 65536"/>
                          <a:gd name="T151" fmla="*/ 0 60000 65536"/>
                          <a:gd name="T152" fmla="*/ 0 60000 65536"/>
                          <a:gd name="T153" fmla="*/ 0 60000 65536"/>
                          <a:gd name="T154" fmla="*/ 0 60000 65536"/>
                          <a:gd name="T155" fmla="*/ 0 60000 65536"/>
                          <a:gd name="T156" fmla="*/ 0 60000 65536"/>
                          <a:gd name="T157" fmla="*/ 0 60000 65536"/>
                          <a:gd name="T158" fmla="*/ 0 60000 65536"/>
                          <a:gd name="T159" fmla="*/ 0 60000 65536"/>
                          <a:gd name="T160" fmla="*/ 0 60000 65536"/>
                          <a:gd name="T161" fmla="*/ 0 60000 65536"/>
                          <a:gd name="T162" fmla="*/ 0 60000 65536"/>
                          <a:gd name="T163" fmla="*/ 0 60000 65536"/>
                          <a:gd name="T164" fmla="*/ 0 60000 65536"/>
                          <a:gd name="T165" fmla="*/ 0 60000 65536"/>
                          <a:gd name="T166" fmla="*/ 0 60000 65536"/>
                          <a:gd name="T167" fmla="*/ 0 60000 65536"/>
                          <a:gd name="T168" fmla="*/ 0 60000 65536"/>
                          <a:gd name="T169" fmla="*/ 0 60000 65536"/>
                          <a:gd name="T170" fmla="*/ 0 60000 65536"/>
                          <a:gd name="T171" fmla="*/ 0 60000 65536"/>
                          <a:gd name="T172" fmla="*/ 0 60000 65536"/>
                          <a:gd name="T173" fmla="*/ 0 60000 65536"/>
                          <a:gd name="T174" fmla="*/ 0 60000 65536"/>
                          <a:gd name="T175" fmla="*/ 0 60000 65536"/>
                          <a:gd name="T176" fmla="*/ 0 60000 65536"/>
                          <a:gd name="T177" fmla="*/ 0 60000 65536"/>
                          <a:gd name="T178" fmla="*/ 0 60000 65536"/>
                          <a:gd name="T179" fmla="*/ 0 60000 65536"/>
                          <a:gd name="T180" fmla="*/ 0 w 269"/>
                          <a:gd name="T181" fmla="*/ 0 h 513"/>
                          <a:gd name="T182" fmla="*/ 269 w 269"/>
                          <a:gd name="T183" fmla="*/ 513 h 513"/>
                        </a:gdLst>
                        <a:ahLst/>
                        <a:cxnLst>
                          <a:cxn ang="T120">
                            <a:pos x="T0" y="T1"/>
                          </a:cxn>
                          <a:cxn ang="T121">
                            <a:pos x="T2" y="T3"/>
                          </a:cxn>
                          <a:cxn ang="T122">
                            <a:pos x="T4" y="T5"/>
                          </a:cxn>
                          <a:cxn ang="T123">
                            <a:pos x="T6" y="T7"/>
                          </a:cxn>
                          <a:cxn ang="T124">
                            <a:pos x="T8" y="T9"/>
                          </a:cxn>
                          <a:cxn ang="T125">
                            <a:pos x="T10" y="T11"/>
                          </a:cxn>
                          <a:cxn ang="T126">
                            <a:pos x="T12" y="T13"/>
                          </a:cxn>
                          <a:cxn ang="T127">
                            <a:pos x="T14" y="T15"/>
                          </a:cxn>
                          <a:cxn ang="T128">
                            <a:pos x="T16" y="T17"/>
                          </a:cxn>
                          <a:cxn ang="T129">
                            <a:pos x="T18" y="T19"/>
                          </a:cxn>
                          <a:cxn ang="T130">
                            <a:pos x="T20" y="T21"/>
                          </a:cxn>
                          <a:cxn ang="T131">
                            <a:pos x="T22" y="T23"/>
                          </a:cxn>
                          <a:cxn ang="T132">
                            <a:pos x="T24" y="T25"/>
                          </a:cxn>
                          <a:cxn ang="T133">
                            <a:pos x="T26" y="T27"/>
                          </a:cxn>
                          <a:cxn ang="T134">
                            <a:pos x="T28" y="T29"/>
                          </a:cxn>
                          <a:cxn ang="T135">
                            <a:pos x="T30" y="T31"/>
                          </a:cxn>
                          <a:cxn ang="T136">
                            <a:pos x="T32" y="T33"/>
                          </a:cxn>
                          <a:cxn ang="T137">
                            <a:pos x="T34" y="T35"/>
                          </a:cxn>
                          <a:cxn ang="T138">
                            <a:pos x="T36" y="T37"/>
                          </a:cxn>
                          <a:cxn ang="T139">
                            <a:pos x="T38" y="T39"/>
                          </a:cxn>
                          <a:cxn ang="T140">
                            <a:pos x="T40" y="T41"/>
                          </a:cxn>
                          <a:cxn ang="T141">
                            <a:pos x="T42" y="T43"/>
                          </a:cxn>
                          <a:cxn ang="T142">
                            <a:pos x="T44" y="T45"/>
                          </a:cxn>
                          <a:cxn ang="T143">
                            <a:pos x="T46" y="T47"/>
                          </a:cxn>
                          <a:cxn ang="T144">
                            <a:pos x="T48" y="T49"/>
                          </a:cxn>
                          <a:cxn ang="T145">
                            <a:pos x="T50" y="T51"/>
                          </a:cxn>
                          <a:cxn ang="T146">
                            <a:pos x="T52" y="T53"/>
                          </a:cxn>
                          <a:cxn ang="T147">
                            <a:pos x="T54" y="T55"/>
                          </a:cxn>
                          <a:cxn ang="T148">
                            <a:pos x="T56" y="T57"/>
                          </a:cxn>
                          <a:cxn ang="T149">
                            <a:pos x="T58" y="T59"/>
                          </a:cxn>
                          <a:cxn ang="T150">
                            <a:pos x="T60" y="T61"/>
                          </a:cxn>
                          <a:cxn ang="T151">
                            <a:pos x="T62" y="T63"/>
                          </a:cxn>
                          <a:cxn ang="T152">
                            <a:pos x="T64" y="T65"/>
                          </a:cxn>
                          <a:cxn ang="T153">
                            <a:pos x="T66" y="T67"/>
                          </a:cxn>
                          <a:cxn ang="T154">
                            <a:pos x="T68" y="T69"/>
                          </a:cxn>
                          <a:cxn ang="T155">
                            <a:pos x="T70" y="T71"/>
                          </a:cxn>
                          <a:cxn ang="T156">
                            <a:pos x="T72" y="T73"/>
                          </a:cxn>
                          <a:cxn ang="T157">
                            <a:pos x="T74" y="T75"/>
                          </a:cxn>
                          <a:cxn ang="T158">
                            <a:pos x="T76" y="T77"/>
                          </a:cxn>
                          <a:cxn ang="T159">
                            <a:pos x="T78" y="T79"/>
                          </a:cxn>
                          <a:cxn ang="T160">
                            <a:pos x="T80" y="T81"/>
                          </a:cxn>
                          <a:cxn ang="T161">
                            <a:pos x="T82" y="T83"/>
                          </a:cxn>
                          <a:cxn ang="T162">
                            <a:pos x="T84" y="T85"/>
                          </a:cxn>
                          <a:cxn ang="T163">
                            <a:pos x="T86" y="T87"/>
                          </a:cxn>
                          <a:cxn ang="T164">
                            <a:pos x="T88" y="T89"/>
                          </a:cxn>
                          <a:cxn ang="T165">
                            <a:pos x="T90" y="T91"/>
                          </a:cxn>
                          <a:cxn ang="T166">
                            <a:pos x="T92" y="T93"/>
                          </a:cxn>
                          <a:cxn ang="T167">
                            <a:pos x="T94" y="T95"/>
                          </a:cxn>
                          <a:cxn ang="T168">
                            <a:pos x="T96" y="T97"/>
                          </a:cxn>
                          <a:cxn ang="T169">
                            <a:pos x="T98" y="T99"/>
                          </a:cxn>
                          <a:cxn ang="T170">
                            <a:pos x="T100" y="T101"/>
                          </a:cxn>
                          <a:cxn ang="T171">
                            <a:pos x="T102" y="T103"/>
                          </a:cxn>
                          <a:cxn ang="T172">
                            <a:pos x="T104" y="T105"/>
                          </a:cxn>
                          <a:cxn ang="T173">
                            <a:pos x="T106" y="T107"/>
                          </a:cxn>
                          <a:cxn ang="T174">
                            <a:pos x="T108" y="T109"/>
                          </a:cxn>
                          <a:cxn ang="T175">
                            <a:pos x="T110" y="T111"/>
                          </a:cxn>
                          <a:cxn ang="T176">
                            <a:pos x="T112" y="T113"/>
                          </a:cxn>
                          <a:cxn ang="T177">
                            <a:pos x="T114" y="T115"/>
                          </a:cxn>
                          <a:cxn ang="T178">
                            <a:pos x="T116" y="T117"/>
                          </a:cxn>
                          <a:cxn ang="T179">
                            <a:pos x="T118" y="T119"/>
                          </a:cxn>
                        </a:cxnLst>
                        <a:rect l="T180" t="T181" r="T182" b="T183"/>
                        <a:pathLst>
                          <a:path w="269" h="513">
                            <a:moveTo>
                              <a:pt x="176" y="109"/>
                            </a:moveTo>
                            <a:lnTo>
                              <a:pt x="169" y="85"/>
                            </a:lnTo>
                            <a:lnTo>
                              <a:pt x="162" y="59"/>
                            </a:lnTo>
                            <a:lnTo>
                              <a:pt x="159" y="34"/>
                            </a:lnTo>
                            <a:lnTo>
                              <a:pt x="166" y="21"/>
                            </a:lnTo>
                            <a:lnTo>
                              <a:pt x="171" y="15"/>
                            </a:lnTo>
                            <a:lnTo>
                              <a:pt x="162" y="23"/>
                            </a:lnTo>
                            <a:lnTo>
                              <a:pt x="156" y="34"/>
                            </a:lnTo>
                            <a:lnTo>
                              <a:pt x="161" y="8"/>
                            </a:lnTo>
                            <a:lnTo>
                              <a:pt x="157" y="20"/>
                            </a:lnTo>
                            <a:lnTo>
                              <a:pt x="146" y="36"/>
                            </a:lnTo>
                            <a:lnTo>
                              <a:pt x="141" y="38"/>
                            </a:lnTo>
                            <a:lnTo>
                              <a:pt x="145" y="25"/>
                            </a:lnTo>
                            <a:lnTo>
                              <a:pt x="142" y="26"/>
                            </a:lnTo>
                            <a:lnTo>
                              <a:pt x="141" y="14"/>
                            </a:lnTo>
                            <a:lnTo>
                              <a:pt x="145" y="1"/>
                            </a:lnTo>
                            <a:lnTo>
                              <a:pt x="128" y="35"/>
                            </a:lnTo>
                            <a:lnTo>
                              <a:pt x="127" y="30"/>
                            </a:lnTo>
                            <a:lnTo>
                              <a:pt x="125" y="34"/>
                            </a:lnTo>
                            <a:lnTo>
                              <a:pt x="124" y="28"/>
                            </a:lnTo>
                            <a:lnTo>
                              <a:pt x="127" y="20"/>
                            </a:lnTo>
                            <a:lnTo>
                              <a:pt x="127" y="4"/>
                            </a:lnTo>
                            <a:lnTo>
                              <a:pt x="121" y="35"/>
                            </a:lnTo>
                            <a:lnTo>
                              <a:pt x="118" y="7"/>
                            </a:lnTo>
                            <a:lnTo>
                              <a:pt x="118" y="29"/>
                            </a:lnTo>
                            <a:lnTo>
                              <a:pt x="115" y="34"/>
                            </a:lnTo>
                            <a:lnTo>
                              <a:pt x="110" y="9"/>
                            </a:lnTo>
                            <a:lnTo>
                              <a:pt x="100" y="0"/>
                            </a:lnTo>
                            <a:lnTo>
                              <a:pt x="107" y="9"/>
                            </a:lnTo>
                            <a:lnTo>
                              <a:pt x="111" y="29"/>
                            </a:lnTo>
                            <a:lnTo>
                              <a:pt x="109" y="33"/>
                            </a:lnTo>
                            <a:lnTo>
                              <a:pt x="103" y="18"/>
                            </a:lnTo>
                            <a:lnTo>
                              <a:pt x="108" y="31"/>
                            </a:lnTo>
                            <a:lnTo>
                              <a:pt x="108" y="36"/>
                            </a:lnTo>
                            <a:lnTo>
                              <a:pt x="93" y="7"/>
                            </a:lnTo>
                            <a:lnTo>
                              <a:pt x="92" y="12"/>
                            </a:lnTo>
                            <a:lnTo>
                              <a:pt x="99" y="28"/>
                            </a:lnTo>
                            <a:lnTo>
                              <a:pt x="99" y="38"/>
                            </a:lnTo>
                            <a:lnTo>
                              <a:pt x="97" y="40"/>
                            </a:lnTo>
                            <a:lnTo>
                              <a:pt x="93" y="22"/>
                            </a:lnTo>
                            <a:lnTo>
                              <a:pt x="86" y="9"/>
                            </a:lnTo>
                            <a:lnTo>
                              <a:pt x="92" y="23"/>
                            </a:lnTo>
                            <a:lnTo>
                              <a:pt x="91" y="42"/>
                            </a:lnTo>
                            <a:lnTo>
                              <a:pt x="87" y="41"/>
                            </a:lnTo>
                            <a:lnTo>
                              <a:pt x="80" y="17"/>
                            </a:lnTo>
                            <a:lnTo>
                              <a:pt x="85" y="42"/>
                            </a:lnTo>
                            <a:lnTo>
                              <a:pt x="73" y="21"/>
                            </a:lnTo>
                            <a:lnTo>
                              <a:pt x="64" y="14"/>
                            </a:lnTo>
                            <a:lnTo>
                              <a:pt x="72" y="25"/>
                            </a:lnTo>
                            <a:lnTo>
                              <a:pt x="77" y="36"/>
                            </a:lnTo>
                            <a:lnTo>
                              <a:pt x="68" y="32"/>
                            </a:lnTo>
                            <a:lnTo>
                              <a:pt x="79" y="40"/>
                            </a:lnTo>
                            <a:lnTo>
                              <a:pt x="81" y="49"/>
                            </a:lnTo>
                            <a:lnTo>
                              <a:pt x="77" y="51"/>
                            </a:lnTo>
                            <a:lnTo>
                              <a:pt x="66" y="33"/>
                            </a:lnTo>
                            <a:lnTo>
                              <a:pt x="53" y="23"/>
                            </a:lnTo>
                            <a:lnTo>
                              <a:pt x="71" y="46"/>
                            </a:lnTo>
                            <a:lnTo>
                              <a:pt x="62" y="38"/>
                            </a:lnTo>
                            <a:lnTo>
                              <a:pt x="16" y="31"/>
                            </a:lnTo>
                            <a:lnTo>
                              <a:pt x="64" y="42"/>
                            </a:lnTo>
                            <a:lnTo>
                              <a:pt x="70" y="51"/>
                            </a:lnTo>
                            <a:lnTo>
                              <a:pt x="64" y="49"/>
                            </a:lnTo>
                            <a:lnTo>
                              <a:pt x="50" y="42"/>
                            </a:lnTo>
                            <a:lnTo>
                              <a:pt x="61" y="53"/>
                            </a:lnTo>
                            <a:lnTo>
                              <a:pt x="71" y="58"/>
                            </a:lnTo>
                            <a:lnTo>
                              <a:pt x="71" y="65"/>
                            </a:lnTo>
                            <a:lnTo>
                              <a:pt x="68" y="69"/>
                            </a:lnTo>
                            <a:lnTo>
                              <a:pt x="63" y="76"/>
                            </a:lnTo>
                            <a:lnTo>
                              <a:pt x="57" y="84"/>
                            </a:lnTo>
                            <a:lnTo>
                              <a:pt x="52" y="91"/>
                            </a:lnTo>
                            <a:lnTo>
                              <a:pt x="47" y="98"/>
                            </a:lnTo>
                            <a:lnTo>
                              <a:pt x="42" y="104"/>
                            </a:lnTo>
                            <a:lnTo>
                              <a:pt x="39" y="110"/>
                            </a:lnTo>
                            <a:lnTo>
                              <a:pt x="34" y="119"/>
                            </a:lnTo>
                            <a:lnTo>
                              <a:pt x="28" y="130"/>
                            </a:lnTo>
                            <a:lnTo>
                              <a:pt x="24" y="140"/>
                            </a:lnTo>
                            <a:lnTo>
                              <a:pt x="24" y="142"/>
                            </a:lnTo>
                            <a:lnTo>
                              <a:pt x="25" y="144"/>
                            </a:lnTo>
                            <a:lnTo>
                              <a:pt x="26" y="145"/>
                            </a:lnTo>
                            <a:lnTo>
                              <a:pt x="29" y="146"/>
                            </a:lnTo>
                            <a:lnTo>
                              <a:pt x="32" y="146"/>
                            </a:lnTo>
                            <a:lnTo>
                              <a:pt x="65" y="144"/>
                            </a:lnTo>
                            <a:lnTo>
                              <a:pt x="68" y="151"/>
                            </a:lnTo>
                            <a:lnTo>
                              <a:pt x="73" y="174"/>
                            </a:lnTo>
                            <a:lnTo>
                              <a:pt x="75" y="191"/>
                            </a:lnTo>
                            <a:lnTo>
                              <a:pt x="80" y="204"/>
                            </a:lnTo>
                            <a:lnTo>
                              <a:pt x="82" y="206"/>
                            </a:lnTo>
                            <a:lnTo>
                              <a:pt x="85" y="207"/>
                            </a:lnTo>
                            <a:lnTo>
                              <a:pt x="88" y="207"/>
                            </a:lnTo>
                            <a:lnTo>
                              <a:pt x="99" y="207"/>
                            </a:lnTo>
                            <a:lnTo>
                              <a:pt x="125" y="196"/>
                            </a:lnTo>
                            <a:lnTo>
                              <a:pt x="128" y="201"/>
                            </a:lnTo>
                            <a:lnTo>
                              <a:pt x="132" y="217"/>
                            </a:lnTo>
                            <a:lnTo>
                              <a:pt x="135" y="230"/>
                            </a:lnTo>
                            <a:lnTo>
                              <a:pt x="139" y="248"/>
                            </a:lnTo>
                            <a:lnTo>
                              <a:pt x="140" y="260"/>
                            </a:lnTo>
                            <a:lnTo>
                              <a:pt x="134" y="267"/>
                            </a:lnTo>
                            <a:lnTo>
                              <a:pt x="127" y="276"/>
                            </a:lnTo>
                            <a:lnTo>
                              <a:pt x="119" y="290"/>
                            </a:lnTo>
                            <a:lnTo>
                              <a:pt x="105" y="292"/>
                            </a:lnTo>
                            <a:lnTo>
                              <a:pt x="95" y="295"/>
                            </a:lnTo>
                            <a:lnTo>
                              <a:pt x="80" y="298"/>
                            </a:lnTo>
                            <a:lnTo>
                              <a:pt x="72" y="298"/>
                            </a:lnTo>
                            <a:lnTo>
                              <a:pt x="64" y="299"/>
                            </a:lnTo>
                            <a:lnTo>
                              <a:pt x="59" y="300"/>
                            </a:lnTo>
                            <a:lnTo>
                              <a:pt x="54" y="300"/>
                            </a:lnTo>
                            <a:lnTo>
                              <a:pt x="47" y="299"/>
                            </a:lnTo>
                            <a:lnTo>
                              <a:pt x="38" y="298"/>
                            </a:lnTo>
                            <a:lnTo>
                              <a:pt x="28" y="293"/>
                            </a:lnTo>
                            <a:lnTo>
                              <a:pt x="24" y="292"/>
                            </a:lnTo>
                            <a:lnTo>
                              <a:pt x="22" y="292"/>
                            </a:lnTo>
                            <a:lnTo>
                              <a:pt x="20" y="293"/>
                            </a:lnTo>
                            <a:lnTo>
                              <a:pt x="17" y="297"/>
                            </a:lnTo>
                            <a:lnTo>
                              <a:pt x="16" y="298"/>
                            </a:lnTo>
                            <a:lnTo>
                              <a:pt x="15" y="302"/>
                            </a:lnTo>
                            <a:lnTo>
                              <a:pt x="15" y="307"/>
                            </a:lnTo>
                            <a:lnTo>
                              <a:pt x="12" y="308"/>
                            </a:lnTo>
                            <a:lnTo>
                              <a:pt x="7" y="311"/>
                            </a:lnTo>
                            <a:lnTo>
                              <a:pt x="3" y="314"/>
                            </a:lnTo>
                            <a:lnTo>
                              <a:pt x="0" y="317"/>
                            </a:lnTo>
                            <a:lnTo>
                              <a:pt x="0" y="319"/>
                            </a:lnTo>
                            <a:lnTo>
                              <a:pt x="1" y="323"/>
                            </a:lnTo>
                            <a:lnTo>
                              <a:pt x="3" y="325"/>
                            </a:lnTo>
                            <a:lnTo>
                              <a:pt x="6" y="327"/>
                            </a:lnTo>
                            <a:lnTo>
                              <a:pt x="4" y="330"/>
                            </a:lnTo>
                            <a:lnTo>
                              <a:pt x="3" y="332"/>
                            </a:lnTo>
                            <a:lnTo>
                              <a:pt x="2" y="336"/>
                            </a:lnTo>
                            <a:lnTo>
                              <a:pt x="2" y="340"/>
                            </a:lnTo>
                            <a:lnTo>
                              <a:pt x="3" y="343"/>
                            </a:lnTo>
                            <a:lnTo>
                              <a:pt x="6" y="345"/>
                            </a:lnTo>
                            <a:lnTo>
                              <a:pt x="11" y="349"/>
                            </a:lnTo>
                            <a:lnTo>
                              <a:pt x="11" y="353"/>
                            </a:lnTo>
                            <a:lnTo>
                              <a:pt x="11" y="357"/>
                            </a:lnTo>
                            <a:lnTo>
                              <a:pt x="11" y="358"/>
                            </a:lnTo>
                            <a:lnTo>
                              <a:pt x="12" y="360"/>
                            </a:lnTo>
                            <a:lnTo>
                              <a:pt x="14" y="361"/>
                            </a:lnTo>
                            <a:lnTo>
                              <a:pt x="17" y="360"/>
                            </a:lnTo>
                            <a:lnTo>
                              <a:pt x="21" y="358"/>
                            </a:lnTo>
                            <a:lnTo>
                              <a:pt x="33" y="354"/>
                            </a:lnTo>
                            <a:lnTo>
                              <a:pt x="47" y="349"/>
                            </a:lnTo>
                            <a:lnTo>
                              <a:pt x="66" y="343"/>
                            </a:lnTo>
                            <a:lnTo>
                              <a:pt x="70" y="343"/>
                            </a:lnTo>
                            <a:lnTo>
                              <a:pt x="81" y="340"/>
                            </a:lnTo>
                            <a:lnTo>
                              <a:pt x="104" y="334"/>
                            </a:lnTo>
                            <a:lnTo>
                              <a:pt x="122" y="332"/>
                            </a:lnTo>
                            <a:lnTo>
                              <a:pt x="127" y="332"/>
                            </a:lnTo>
                            <a:lnTo>
                              <a:pt x="137" y="332"/>
                            </a:lnTo>
                            <a:lnTo>
                              <a:pt x="142" y="328"/>
                            </a:lnTo>
                            <a:lnTo>
                              <a:pt x="146" y="325"/>
                            </a:lnTo>
                            <a:lnTo>
                              <a:pt x="147" y="323"/>
                            </a:lnTo>
                            <a:lnTo>
                              <a:pt x="149" y="319"/>
                            </a:lnTo>
                            <a:lnTo>
                              <a:pt x="151" y="315"/>
                            </a:lnTo>
                            <a:lnTo>
                              <a:pt x="162" y="300"/>
                            </a:lnTo>
                            <a:lnTo>
                              <a:pt x="152" y="314"/>
                            </a:lnTo>
                            <a:lnTo>
                              <a:pt x="148" y="319"/>
                            </a:lnTo>
                            <a:lnTo>
                              <a:pt x="147" y="324"/>
                            </a:lnTo>
                            <a:lnTo>
                              <a:pt x="137" y="332"/>
                            </a:lnTo>
                            <a:lnTo>
                              <a:pt x="134" y="332"/>
                            </a:lnTo>
                            <a:lnTo>
                              <a:pt x="127" y="332"/>
                            </a:lnTo>
                            <a:lnTo>
                              <a:pt x="122" y="332"/>
                            </a:lnTo>
                            <a:lnTo>
                              <a:pt x="114" y="335"/>
                            </a:lnTo>
                            <a:lnTo>
                              <a:pt x="109" y="339"/>
                            </a:lnTo>
                            <a:lnTo>
                              <a:pt x="106" y="342"/>
                            </a:lnTo>
                            <a:lnTo>
                              <a:pt x="101" y="348"/>
                            </a:lnTo>
                            <a:lnTo>
                              <a:pt x="99" y="350"/>
                            </a:lnTo>
                            <a:lnTo>
                              <a:pt x="100" y="354"/>
                            </a:lnTo>
                            <a:lnTo>
                              <a:pt x="103" y="358"/>
                            </a:lnTo>
                            <a:lnTo>
                              <a:pt x="107" y="363"/>
                            </a:lnTo>
                            <a:lnTo>
                              <a:pt x="113" y="371"/>
                            </a:lnTo>
                            <a:lnTo>
                              <a:pt x="123" y="381"/>
                            </a:lnTo>
                            <a:lnTo>
                              <a:pt x="130" y="388"/>
                            </a:lnTo>
                            <a:lnTo>
                              <a:pt x="144" y="397"/>
                            </a:lnTo>
                            <a:lnTo>
                              <a:pt x="164" y="409"/>
                            </a:lnTo>
                            <a:lnTo>
                              <a:pt x="179" y="417"/>
                            </a:lnTo>
                            <a:lnTo>
                              <a:pt x="182" y="421"/>
                            </a:lnTo>
                            <a:lnTo>
                              <a:pt x="186" y="426"/>
                            </a:lnTo>
                            <a:lnTo>
                              <a:pt x="194" y="431"/>
                            </a:lnTo>
                            <a:lnTo>
                              <a:pt x="196" y="440"/>
                            </a:lnTo>
                            <a:lnTo>
                              <a:pt x="196" y="455"/>
                            </a:lnTo>
                            <a:lnTo>
                              <a:pt x="194" y="469"/>
                            </a:lnTo>
                            <a:lnTo>
                              <a:pt x="192" y="477"/>
                            </a:lnTo>
                            <a:lnTo>
                              <a:pt x="179" y="494"/>
                            </a:lnTo>
                            <a:lnTo>
                              <a:pt x="171" y="502"/>
                            </a:lnTo>
                            <a:lnTo>
                              <a:pt x="170" y="504"/>
                            </a:lnTo>
                            <a:lnTo>
                              <a:pt x="170" y="506"/>
                            </a:lnTo>
                            <a:lnTo>
                              <a:pt x="185" y="512"/>
                            </a:lnTo>
                            <a:lnTo>
                              <a:pt x="201" y="510"/>
                            </a:lnTo>
                            <a:lnTo>
                              <a:pt x="209" y="509"/>
                            </a:lnTo>
                            <a:lnTo>
                              <a:pt x="218" y="511"/>
                            </a:lnTo>
                            <a:lnTo>
                              <a:pt x="225" y="511"/>
                            </a:lnTo>
                            <a:lnTo>
                              <a:pt x="233" y="509"/>
                            </a:lnTo>
                            <a:lnTo>
                              <a:pt x="234" y="508"/>
                            </a:lnTo>
                            <a:lnTo>
                              <a:pt x="235" y="505"/>
                            </a:lnTo>
                            <a:lnTo>
                              <a:pt x="234" y="478"/>
                            </a:lnTo>
                            <a:lnTo>
                              <a:pt x="231" y="451"/>
                            </a:lnTo>
                            <a:lnTo>
                              <a:pt x="233" y="443"/>
                            </a:lnTo>
                            <a:lnTo>
                              <a:pt x="239" y="435"/>
                            </a:lnTo>
                            <a:lnTo>
                              <a:pt x="242" y="432"/>
                            </a:lnTo>
                            <a:lnTo>
                              <a:pt x="245" y="427"/>
                            </a:lnTo>
                            <a:lnTo>
                              <a:pt x="249" y="426"/>
                            </a:lnTo>
                            <a:lnTo>
                              <a:pt x="249" y="422"/>
                            </a:lnTo>
                            <a:lnTo>
                              <a:pt x="249" y="420"/>
                            </a:lnTo>
                            <a:lnTo>
                              <a:pt x="244" y="415"/>
                            </a:lnTo>
                            <a:lnTo>
                              <a:pt x="239" y="409"/>
                            </a:lnTo>
                            <a:lnTo>
                              <a:pt x="234" y="406"/>
                            </a:lnTo>
                            <a:lnTo>
                              <a:pt x="228" y="406"/>
                            </a:lnTo>
                            <a:lnTo>
                              <a:pt x="221" y="407"/>
                            </a:lnTo>
                            <a:lnTo>
                              <a:pt x="194" y="389"/>
                            </a:lnTo>
                            <a:lnTo>
                              <a:pt x="174" y="375"/>
                            </a:lnTo>
                            <a:lnTo>
                              <a:pt x="156" y="365"/>
                            </a:lnTo>
                            <a:lnTo>
                              <a:pt x="162" y="366"/>
                            </a:lnTo>
                            <a:lnTo>
                              <a:pt x="180" y="360"/>
                            </a:lnTo>
                            <a:lnTo>
                              <a:pt x="198" y="359"/>
                            </a:lnTo>
                            <a:lnTo>
                              <a:pt x="222" y="355"/>
                            </a:lnTo>
                            <a:lnTo>
                              <a:pt x="231" y="357"/>
                            </a:lnTo>
                            <a:lnTo>
                              <a:pt x="249" y="354"/>
                            </a:lnTo>
                            <a:lnTo>
                              <a:pt x="253" y="353"/>
                            </a:lnTo>
                            <a:lnTo>
                              <a:pt x="257" y="351"/>
                            </a:lnTo>
                            <a:lnTo>
                              <a:pt x="261" y="349"/>
                            </a:lnTo>
                            <a:lnTo>
                              <a:pt x="263" y="347"/>
                            </a:lnTo>
                            <a:lnTo>
                              <a:pt x="265" y="341"/>
                            </a:lnTo>
                            <a:lnTo>
                              <a:pt x="267" y="335"/>
                            </a:lnTo>
                            <a:lnTo>
                              <a:pt x="268" y="330"/>
                            </a:lnTo>
                            <a:lnTo>
                              <a:pt x="268" y="322"/>
                            </a:lnTo>
                            <a:lnTo>
                              <a:pt x="267" y="315"/>
                            </a:lnTo>
                            <a:lnTo>
                              <a:pt x="267" y="307"/>
                            </a:lnTo>
                            <a:lnTo>
                              <a:pt x="265" y="301"/>
                            </a:lnTo>
                            <a:lnTo>
                              <a:pt x="263" y="296"/>
                            </a:lnTo>
                            <a:lnTo>
                              <a:pt x="257" y="277"/>
                            </a:lnTo>
                            <a:lnTo>
                              <a:pt x="250" y="254"/>
                            </a:lnTo>
                            <a:lnTo>
                              <a:pt x="244" y="238"/>
                            </a:lnTo>
                            <a:lnTo>
                              <a:pt x="231" y="213"/>
                            </a:lnTo>
                            <a:lnTo>
                              <a:pt x="219" y="193"/>
                            </a:lnTo>
                            <a:lnTo>
                              <a:pt x="207" y="178"/>
                            </a:lnTo>
                            <a:lnTo>
                              <a:pt x="200" y="168"/>
                            </a:lnTo>
                            <a:lnTo>
                              <a:pt x="194" y="158"/>
                            </a:lnTo>
                            <a:lnTo>
                              <a:pt x="188" y="151"/>
                            </a:lnTo>
                            <a:lnTo>
                              <a:pt x="186" y="138"/>
                            </a:lnTo>
                            <a:lnTo>
                              <a:pt x="180" y="123"/>
                            </a:lnTo>
                            <a:lnTo>
                              <a:pt x="176" y="109"/>
                            </a:lnTo>
                          </a:path>
                        </a:pathLst>
                      </a:custGeom>
                      <a:solidFill>
                        <a:srgbClr val="DFDFFF"/>
                      </a:solidFill>
                      <a:ln w="12700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zh-TW" altLang="en-US"/>
                      </a:p>
                    </p:txBody>
                  </p:sp>
                  <p:grpSp>
                    <p:nvGrpSpPr>
                      <p:cNvPr id="5175" name="Group 46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068" y="3343"/>
                        <a:ext cx="35" cy="49"/>
                        <a:chOff x="5068" y="3343"/>
                        <a:chExt cx="35" cy="49"/>
                      </a:xfrm>
                    </p:grpSpPr>
                    <p:sp>
                      <p:nvSpPr>
                        <p:cNvPr id="5277" name="Freeform 47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068" y="3343"/>
                          <a:ext cx="35" cy="18"/>
                        </a:xfrm>
                        <a:custGeom>
                          <a:avLst/>
                          <a:gdLst>
                            <a:gd name="T0" fmla="*/ 34 w 35"/>
                            <a:gd name="T1" fmla="*/ 5 h 18"/>
                            <a:gd name="T2" fmla="*/ 30 w 35"/>
                            <a:gd name="T3" fmla="*/ 3 h 18"/>
                            <a:gd name="T4" fmla="*/ 25 w 35"/>
                            <a:gd name="T5" fmla="*/ 1 h 18"/>
                            <a:gd name="T6" fmla="*/ 22 w 35"/>
                            <a:gd name="T7" fmla="*/ 0 h 18"/>
                            <a:gd name="T8" fmla="*/ 19 w 35"/>
                            <a:gd name="T9" fmla="*/ 0 h 18"/>
                            <a:gd name="T10" fmla="*/ 16 w 35"/>
                            <a:gd name="T11" fmla="*/ 0 h 18"/>
                            <a:gd name="T12" fmla="*/ 13 w 35"/>
                            <a:gd name="T13" fmla="*/ 0 h 18"/>
                            <a:gd name="T14" fmla="*/ 12 w 35"/>
                            <a:gd name="T15" fmla="*/ 2 h 18"/>
                            <a:gd name="T16" fmla="*/ 11 w 35"/>
                            <a:gd name="T17" fmla="*/ 5 h 18"/>
                            <a:gd name="T18" fmla="*/ 9 w 35"/>
                            <a:gd name="T19" fmla="*/ 8 h 18"/>
                            <a:gd name="T20" fmla="*/ 7 w 35"/>
                            <a:gd name="T21" fmla="*/ 11 h 18"/>
                            <a:gd name="T22" fmla="*/ 5 w 35"/>
                            <a:gd name="T23" fmla="*/ 13 h 18"/>
                            <a:gd name="T24" fmla="*/ 3 w 35"/>
                            <a:gd name="T25" fmla="*/ 16 h 18"/>
                            <a:gd name="T26" fmla="*/ 0 w 35"/>
                            <a:gd name="T27" fmla="*/ 17 h 18"/>
                            <a:gd name="T28" fmla="*/ 0 60000 65536"/>
                            <a:gd name="T29" fmla="*/ 0 60000 65536"/>
                            <a:gd name="T30" fmla="*/ 0 60000 65536"/>
                            <a:gd name="T31" fmla="*/ 0 60000 65536"/>
                            <a:gd name="T32" fmla="*/ 0 60000 65536"/>
                            <a:gd name="T33" fmla="*/ 0 60000 65536"/>
                            <a:gd name="T34" fmla="*/ 0 60000 65536"/>
                            <a:gd name="T35" fmla="*/ 0 60000 65536"/>
                            <a:gd name="T36" fmla="*/ 0 60000 65536"/>
                            <a:gd name="T37" fmla="*/ 0 60000 65536"/>
                            <a:gd name="T38" fmla="*/ 0 60000 65536"/>
                            <a:gd name="T39" fmla="*/ 0 60000 65536"/>
                            <a:gd name="T40" fmla="*/ 0 60000 65536"/>
                            <a:gd name="T41" fmla="*/ 0 60000 65536"/>
                            <a:gd name="T42" fmla="*/ 0 w 35"/>
                            <a:gd name="T43" fmla="*/ 0 h 18"/>
                            <a:gd name="T44" fmla="*/ 35 w 35"/>
                            <a:gd name="T45" fmla="*/ 18 h 18"/>
                          </a:gdLst>
                          <a:ahLst/>
                          <a:cxnLst>
                            <a:cxn ang="T28">
                              <a:pos x="T0" y="T1"/>
                            </a:cxn>
                            <a:cxn ang="T29">
                              <a:pos x="T2" y="T3"/>
                            </a:cxn>
                            <a:cxn ang="T30">
                              <a:pos x="T4" y="T5"/>
                            </a:cxn>
                            <a:cxn ang="T31">
                              <a:pos x="T6" y="T7"/>
                            </a:cxn>
                            <a:cxn ang="T32">
                              <a:pos x="T8" y="T9"/>
                            </a:cxn>
                            <a:cxn ang="T33">
                              <a:pos x="T10" y="T11"/>
                            </a:cxn>
                            <a:cxn ang="T34">
                              <a:pos x="T12" y="T13"/>
                            </a:cxn>
                            <a:cxn ang="T35">
                              <a:pos x="T14" y="T15"/>
                            </a:cxn>
                            <a:cxn ang="T36">
                              <a:pos x="T16" y="T17"/>
                            </a:cxn>
                            <a:cxn ang="T37">
                              <a:pos x="T18" y="T19"/>
                            </a:cxn>
                            <a:cxn ang="T38">
                              <a:pos x="T20" y="T21"/>
                            </a:cxn>
                            <a:cxn ang="T39">
                              <a:pos x="T22" y="T23"/>
                            </a:cxn>
                            <a:cxn ang="T40">
                              <a:pos x="T24" y="T25"/>
                            </a:cxn>
                            <a:cxn ang="T41">
                              <a:pos x="T26" y="T27"/>
                            </a:cxn>
                          </a:cxnLst>
                          <a:rect l="T42" t="T43" r="T44" b="T45"/>
                          <a:pathLst>
                            <a:path w="35" h="18">
                              <a:moveTo>
                                <a:pt x="34" y="5"/>
                              </a:moveTo>
                              <a:lnTo>
                                <a:pt x="30" y="3"/>
                              </a:lnTo>
                              <a:lnTo>
                                <a:pt x="25" y="1"/>
                              </a:lnTo>
                              <a:lnTo>
                                <a:pt x="22" y="0"/>
                              </a:lnTo>
                              <a:lnTo>
                                <a:pt x="19" y="0"/>
                              </a:lnTo>
                              <a:lnTo>
                                <a:pt x="16" y="0"/>
                              </a:lnTo>
                              <a:lnTo>
                                <a:pt x="13" y="0"/>
                              </a:lnTo>
                              <a:lnTo>
                                <a:pt x="12" y="2"/>
                              </a:lnTo>
                              <a:lnTo>
                                <a:pt x="11" y="5"/>
                              </a:lnTo>
                              <a:lnTo>
                                <a:pt x="9" y="8"/>
                              </a:lnTo>
                              <a:lnTo>
                                <a:pt x="7" y="11"/>
                              </a:lnTo>
                              <a:lnTo>
                                <a:pt x="5" y="13"/>
                              </a:lnTo>
                              <a:lnTo>
                                <a:pt x="3" y="16"/>
                              </a:lnTo>
                              <a:lnTo>
                                <a:pt x="0" y="17"/>
                              </a:lnTo>
                            </a:path>
                          </a:pathLst>
                        </a:custGeom>
                        <a:noFill/>
                        <a:ln w="12700" cap="rnd">
                          <a:solidFill>
                            <a:srgbClr val="000000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  <p:sp>
                      <p:nvSpPr>
                        <p:cNvPr id="5278" name="Freeform 47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5068" y="3363"/>
                          <a:ext cx="17" cy="29"/>
                        </a:xfrm>
                        <a:custGeom>
                          <a:avLst/>
                          <a:gdLst>
                            <a:gd name="T0" fmla="*/ 1 w 17"/>
                            <a:gd name="T1" fmla="*/ 0 h 29"/>
                            <a:gd name="T2" fmla="*/ 5 w 17"/>
                            <a:gd name="T3" fmla="*/ 1 h 29"/>
                            <a:gd name="T4" fmla="*/ 8 w 17"/>
                            <a:gd name="T5" fmla="*/ 4 h 29"/>
                            <a:gd name="T6" fmla="*/ 12 w 17"/>
                            <a:gd name="T7" fmla="*/ 7 h 29"/>
                            <a:gd name="T8" fmla="*/ 13 w 17"/>
                            <a:gd name="T9" fmla="*/ 10 h 29"/>
                            <a:gd name="T10" fmla="*/ 16 w 17"/>
                            <a:gd name="T11" fmla="*/ 14 h 29"/>
                            <a:gd name="T12" fmla="*/ 16 w 17"/>
                            <a:gd name="T13" fmla="*/ 18 h 29"/>
                            <a:gd name="T14" fmla="*/ 16 w 17"/>
                            <a:gd name="T15" fmla="*/ 21 h 29"/>
                            <a:gd name="T16" fmla="*/ 14 w 17"/>
                            <a:gd name="T17" fmla="*/ 26 h 29"/>
                            <a:gd name="T18" fmla="*/ 13 w 17"/>
                            <a:gd name="T19" fmla="*/ 28 h 29"/>
                            <a:gd name="T20" fmla="*/ 10 w 17"/>
                            <a:gd name="T21" fmla="*/ 26 h 29"/>
                            <a:gd name="T22" fmla="*/ 9 w 17"/>
                            <a:gd name="T23" fmla="*/ 24 h 29"/>
                            <a:gd name="T24" fmla="*/ 6 w 17"/>
                            <a:gd name="T25" fmla="*/ 21 h 29"/>
                            <a:gd name="T26" fmla="*/ 4 w 17"/>
                            <a:gd name="T27" fmla="*/ 18 h 29"/>
                            <a:gd name="T28" fmla="*/ 2 w 17"/>
                            <a:gd name="T29" fmla="*/ 16 h 29"/>
                            <a:gd name="T30" fmla="*/ 1 w 17"/>
                            <a:gd name="T31" fmla="*/ 13 h 29"/>
                            <a:gd name="T32" fmla="*/ 0 w 17"/>
                            <a:gd name="T33" fmla="*/ 9 h 29"/>
                            <a:gd name="T34" fmla="*/ 0 w 17"/>
                            <a:gd name="T35" fmla="*/ 6 h 29"/>
                            <a:gd name="T36" fmla="*/ 1 w 17"/>
                            <a:gd name="T37" fmla="*/ 2 h 29"/>
                            <a:gd name="T38" fmla="*/ 1 w 17"/>
                            <a:gd name="T39" fmla="*/ 0 h 29"/>
                            <a:gd name="T40" fmla="*/ 0 60000 65536"/>
                            <a:gd name="T41" fmla="*/ 0 60000 65536"/>
                            <a:gd name="T42" fmla="*/ 0 60000 65536"/>
                            <a:gd name="T43" fmla="*/ 0 60000 65536"/>
                            <a:gd name="T44" fmla="*/ 0 60000 65536"/>
                            <a:gd name="T45" fmla="*/ 0 60000 65536"/>
                            <a:gd name="T46" fmla="*/ 0 60000 65536"/>
                            <a:gd name="T47" fmla="*/ 0 60000 65536"/>
                            <a:gd name="T48" fmla="*/ 0 60000 65536"/>
                            <a:gd name="T49" fmla="*/ 0 60000 65536"/>
                            <a:gd name="T50" fmla="*/ 0 60000 65536"/>
                            <a:gd name="T51" fmla="*/ 0 60000 65536"/>
                            <a:gd name="T52" fmla="*/ 0 60000 65536"/>
                            <a:gd name="T53" fmla="*/ 0 60000 65536"/>
                            <a:gd name="T54" fmla="*/ 0 60000 65536"/>
                            <a:gd name="T55" fmla="*/ 0 60000 65536"/>
                            <a:gd name="T56" fmla="*/ 0 60000 65536"/>
                            <a:gd name="T57" fmla="*/ 0 60000 65536"/>
                            <a:gd name="T58" fmla="*/ 0 60000 65536"/>
                            <a:gd name="T59" fmla="*/ 0 60000 65536"/>
                            <a:gd name="T60" fmla="*/ 0 w 17"/>
                            <a:gd name="T61" fmla="*/ 0 h 29"/>
                            <a:gd name="T62" fmla="*/ 17 w 17"/>
                            <a:gd name="T63" fmla="*/ 29 h 29"/>
                          </a:gdLst>
                          <a:ahLst/>
                          <a:cxnLst>
                            <a:cxn ang="T40">
                              <a:pos x="T0" y="T1"/>
                            </a:cxn>
                            <a:cxn ang="T41">
                              <a:pos x="T2" y="T3"/>
                            </a:cxn>
                            <a:cxn ang="T42">
                              <a:pos x="T4" y="T5"/>
                            </a:cxn>
                            <a:cxn ang="T43">
                              <a:pos x="T6" y="T7"/>
                            </a:cxn>
                            <a:cxn ang="T44">
                              <a:pos x="T8" y="T9"/>
                            </a:cxn>
                            <a:cxn ang="T45">
                              <a:pos x="T10" y="T11"/>
                            </a:cxn>
                            <a:cxn ang="T46">
                              <a:pos x="T12" y="T13"/>
                            </a:cxn>
                            <a:cxn ang="T47">
                              <a:pos x="T14" y="T15"/>
                            </a:cxn>
                            <a:cxn ang="T48">
                              <a:pos x="T16" y="T17"/>
                            </a:cxn>
                            <a:cxn ang="T49">
                              <a:pos x="T18" y="T19"/>
                            </a:cxn>
                            <a:cxn ang="T50">
                              <a:pos x="T20" y="T21"/>
                            </a:cxn>
                            <a:cxn ang="T51">
                              <a:pos x="T22" y="T23"/>
                            </a:cxn>
                            <a:cxn ang="T52">
                              <a:pos x="T24" y="T25"/>
                            </a:cxn>
                            <a:cxn ang="T53">
                              <a:pos x="T26" y="T27"/>
                            </a:cxn>
                            <a:cxn ang="T54">
                              <a:pos x="T28" y="T29"/>
                            </a:cxn>
                            <a:cxn ang="T55">
                              <a:pos x="T30" y="T31"/>
                            </a:cxn>
                            <a:cxn ang="T56">
                              <a:pos x="T32" y="T33"/>
                            </a:cxn>
                            <a:cxn ang="T57">
                              <a:pos x="T34" y="T35"/>
                            </a:cxn>
                            <a:cxn ang="T58">
                              <a:pos x="T36" y="T37"/>
                            </a:cxn>
                            <a:cxn ang="T59">
                              <a:pos x="T38" y="T39"/>
                            </a:cxn>
                          </a:cxnLst>
                          <a:rect l="T60" t="T61" r="T62" b="T63"/>
                          <a:pathLst>
                            <a:path w="17" h="29">
                              <a:moveTo>
                                <a:pt x="1" y="0"/>
                              </a:moveTo>
                              <a:lnTo>
                                <a:pt x="5" y="1"/>
                              </a:lnTo>
                              <a:lnTo>
                                <a:pt x="8" y="4"/>
                              </a:lnTo>
                              <a:lnTo>
                                <a:pt x="12" y="7"/>
                              </a:lnTo>
                              <a:lnTo>
                                <a:pt x="13" y="10"/>
                              </a:lnTo>
                              <a:lnTo>
                                <a:pt x="16" y="14"/>
                              </a:lnTo>
                              <a:lnTo>
                                <a:pt x="16" y="18"/>
                              </a:lnTo>
                              <a:lnTo>
                                <a:pt x="16" y="21"/>
                              </a:lnTo>
                              <a:lnTo>
                                <a:pt x="14" y="26"/>
                              </a:lnTo>
                              <a:lnTo>
                                <a:pt x="13" y="28"/>
                              </a:lnTo>
                              <a:lnTo>
                                <a:pt x="10" y="26"/>
                              </a:lnTo>
                              <a:lnTo>
                                <a:pt x="9" y="24"/>
                              </a:lnTo>
                              <a:lnTo>
                                <a:pt x="6" y="21"/>
                              </a:lnTo>
                              <a:lnTo>
                                <a:pt x="4" y="18"/>
                              </a:lnTo>
                              <a:lnTo>
                                <a:pt x="2" y="16"/>
                              </a:lnTo>
                              <a:lnTo>
                                <a:pt x="1" y="13"/>
                              </a:lnTo>
                              <a:lnTo>
                                <a:pt x="0" y="9"/>
                              </a:lnTo>
                              <a:lnTo>
                                <a:pt x="0" y="6"/>
                              </a:lnTo>
                              <a:lnTo>
                                <a:pt x="1" y="2"/>
                              </a:lnTo>
                              <a:lnTo>
                                <a:pt x="1" y="0"/>
                              </a:lnTo>
                            </a:path>
                          </a:pathLst>
                        </a:custGeom>
                        <a:solidFill>
                          <a:srgbClr val="DFDFFF"/>
                        </a:solidFill>
                        <a:ln w="12700" cap="rnd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zh-TW" alt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5176" name="Group 472"/>
              <p:cNvGrpSpPr>
                <a:grpSpLocks/>
              </p:cNvGrpSpPr>
              <p:nvPr/>
            </p:nvGrpSpPr>
            <p:grpSpPr bwMode="auto">
              <a:xfrm>
                <a:off x="2773" y="1574"/>
                <a:ext cx="651" cy="360"/>
                <a:chOff x="436" y="3360"/>
                <a:chExt cx="619" cy="386"/>
              </a:xfrm>
            </p:grpSpPr>
            <p:grpSp>
              <p:nvGrpSpPr>
                <p:cNvPr id="5177" name="Group 473"/>
                <p:cNvGrpSpPr>
                  <a:grpSpLocks/>
                </p:cNvGrpSpPr>
                <p:nvPr/>
              </p:nvGrpSpPr>
              <p:grpSpPr bwMode="auto">
                <a:xfrm>
                  <a:off x="896" y="3360"/>
                  <a:ext cx="70" cy="309"/>
                  <a:chOff x="896" y="3360"/>
                  <a:chExt cx="70" cy="309"/>
                </a:xfrm>
              </p:grpSpPr>
              <p:sp>
                <p:nvSpPr>
                  <p:cNvPr id="5265" name="Freeform 474"/>
                  <p:cNvSpPr>
                    <a:spLocks/>
                  </p:cNvSpPr>
                  <p:nvPr/>
                </p:nvSpPr>
                <p:spPr bwMode="auto">
                  <a:xfrm>
                    <a:off x="896" y="3360"/>
                    <a:ext cx="26" cy="309"/>
                  </a:xfrm>
                  <a:custGeom>
                    <a:avLst/>
                    <a:gdLst>
                      <a:gd name="T0" fmla="*/ 5 w 26"/>
                      <a:gd name="T1" fmla="*/ 0 h 309"/>
                      <a:gd name="T2" fmla="*/ 5 w 26"/>
                      <a:gd name="T3" fmla="*/ 46 h 309"/>
                      <a:gd name="T4" fmla="*/ 3 w 26"/>
                      <a:gd name="T5" fmla="*/ 46 h 309"/>
                      <a:gd name="T6" fmla="*/ 3 w 26"/>
                      <a:gd name="T7" fmla="*/ 95 h 309"/>
                      <a:gd name="T8" fmla="*/ 0 w 26"/>
                      <a:gd name="T9" fmla="*/ 95 h 309"/>
                      <a:gd name="T10" fmla="*/ 0 w 26"/>
                      <a:gd name="T11" fmla="*/ 140 h 309"/>
                      <a:gd name="T12" fmla="*/ 0 w 26"/>
                      <a:gd name="T13" fmla="*/ 140 h 309"/>
                      <a:gd name="T14" fmla="*/ 0 w 26"/>
                      <a:gd name="T15" fmla="*/ 205 h 309"/>
                      <a:gd name="T16" fmla="*/ 0 w 26"/>
                      <a:gd name="T17" fmla="*/ 308 h 309"/>
                      <a:gd name="T18" fmla="*/ 12 w 26"/>
                      <a:gd name="T19" fmla="*/ 308 h 309"/>
                      <a:gd name="T20" fmla="*/ 25 w 26"/>
                      <a:gd name="T21" fmla="*/ 202 h 309"/>
                      <a:gd name="T22" fmla="*/ 25 w 26"/>
                      <a:gd name="T23" fmla="*/ 140 h 309"/>
                      <a:gd name="T24" fmla="*/ 22 w 26"/>
                      <a:gd name="T25" fmla="*/ 140 h 309"/>
                      <a:gd name="T26" fmla="*/ 22 w 26"/>
                      <a:gd name="T27" fmla="*/ 95 h 309"/>
                      <a:gd name="T28" fmla="*/ 22 w 26"/>
                      <a:gd name="T29" fmla="*/ 46 h 309"/>
                      <a:gd name="T30" fmla="*/ 20 w 26"/>
                      <a:gd name="T31" fmla="*/ 46 h 309"/>
                      <a:gd name="T32" fmla="*/ 20 w 26"/>
                      <a:gd name="T33" fmla="*/ 0 h 309"/>
                      <a:gd name="T34" fmla="*/ 5 w 26"/>
                      <a:gd name="T35" fmla="*/ 0 h 309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26"/>
                      <a:gd name="T55" fmla="*/ 0 h 309"/>
                      <a:gd name="T56" fmla="*/ 26 w 26"/>
                      <a:gd name="T57" fmla="*/ 309 h 309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26" h="309">
                        <a:moveTo>
                          <a:pt x="5" y="0"/>
                        </a:moveTo>
                        <a:lnTo>
                          <a:pt x="5" y="46"/>
                        </a:lnTo>
                        <a:lnTo>
                          <a:pt x="3" y="46"/>
                        </a:lnTo>
                        <a:lnTo>
                          <a:pt x="3" y="95"/>
                        </a:lnTo>
                        <a:lnTo>
                          <a:pt x="0" y="95"/>
                        </a:lnTo>
                        <a:lnTo>
                          <a:pt x="0" y="140"/>
                        </a:lnTo>
                        <a:lnTo>
                          <a:pt x="0" y="205"/>
                        </a:lnTo>
                        <a:lnTo>
                          <a:pt x="0" y="308"/>
                        </a:lnTo>
                        <a:lnTo>
                          <a:pt x="12" y="308"/>
                        </a:lnTo>
                        <a:lnTo>
                          <a:pt x="25" y="202"/>
                        </a:lnTo>
                        <a:lnTo>
                          <a:pt x="25" y="140"/>
                        </a:lnTo>
                        <a:lnTo>
                          <a:pt x="22" y="140"/>
                        </a:lnTo>
                        <a:lnTo>
                          <a:pt x="22" y="95"/>
                        </a:lnTo>
                        <a:lnTo>
                          <a:pt x="22" y="46"/>
                        </a:lnTo>
                        <a:lnTo>
                          <a:pt x="20" y="46"/>
                        </a:lnTo>
                        <a:lnTo>
                          <a:pt x="20" y="0"/>
                        </a:lnTo>
                        <a:lnTo>
                          <a:pt x="5" y="0"/>
                        </a:lnTo>
                      </a:path>
                    </a:pathLst>
                  </a:custGeom>
                  <a:solidFill>
                    <a:srgbClr val="FFFF00"/>
                  </a:solidFill>
                  <a:ln w="12700" cap="rnd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  <p:sp>
                <p:nvSpPr>
                  <p:cNvPr id="5266" name="Freeform 475"/>
                  <p:cNvSpPr>
                    <a:spLocks/>
                  </p:cNvSpPr>
                  <p:nvPr/>
                </p:nvSpPr>
                <p:spPr bwMode="auto">
                  <a:xfrm>
                    <a:off x="938" y="3360"/>
                    <a:ext cx="28" cy="309"/>
                  </a:xfrm>
                  <a:custGeom>
                    <a:avLst/>
                    <a:gdLst>
                      <a:gd name="T0" fmla="*/ 7 w 28"/>
                      <a:gd name="T1" fmla="*/ 0 h 309"/>
                      <a:gd name="T2" fmla="*/ 7 w 28"/>
                      <a:gd name="T3" fmla="*/ 46 h 309"/>
                      <a:gd name="T4" fmla="*/ 4 w 28"/>
                      <a:gd name="T5" fmla="*/ 46 h 309"/>
                      <a:gd name="T6" fmla="*/ 4 w 28"/>
                      <a:gd name="T7" fmla="*/ 95 h 309"/>
                      <a:gd name="T8" fmla="*/ 2 w 28"/>
                      <a:gd name="T9" fmla="*/ 95 h 309"/>
                      <a:gd name="T10" fmla="*/ 2 w 28"/>
                      <a:gd name="T11" fmla="*/ 140 h 309"/>
                      <a:gd name="T12" fmla="*/ 2 w 28"/>
                      <a:gd name="T13" fmla="*/ 205 h 309"/>
                      <a:gd name="T14" fmla="*/ 0 w 28"/>
                      <a:gd name="T15" fmla="*/ 205 h 309"/>
                      <a:gd name="T16" fmla="*/ 0 w 28"/>
                      <a:gd name="T17" fmla="*/ 308 h 309"/>
                      <a:gd name="T18" fmla="*/ 27 w 28"/>
                      <a:gd name="T19" fmla="*/ 308 h 309"/>
                      <a:gd name="T20" fmla="*/ 27 w 28"/>
                      <a:gd name="T21" fmla="*/ 205 h 309"/>
                      <a:gd name="T22" fmla="*/ 24 w 28"/>
                      <a:gd name="T23" fmla="*/ 205 h 309"/>
                      <a:gd name="T24" fmla="*/ 24 w 28"/>
                      <a:gd name="T25" fmla="*/ 140 h 309"/>
                      <a:gd name="T26" fmla="*/ 24 w 28"/>
                      <a:gd name="T27" fmla="*/ 95 h 309"/>
                      <a:gd name="T28" fmla="*/ 22 w 28"/>
                      <a:gd name="T29" fmla="*/ 95 h 309"/>
                      <a:gd name="T30" fmla="*/ 22 w 28"/>
                      <a:gd name="T31" fmla="*/ 46 h 309"/>
                      <a:gd name="T32" fmla="*/ 19 w 28"/>
                      <a:gd name="T33" fmla="*/ 46 h 309"/>
                      <a:gd name="T34" fmla="*/ 19 w 28"/>
                      <a:gd name="T35" fmla="*/ 0 h 309"/>
                      <a:gd name="T36" fmla="*/ 7 w 28"/>
                      <a:gd name="T37" fmla="*/ 0 h 309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28"/>
                      <a:gd name="T58" fmla="*/ 0 h 309"/>
                      <a:gd name="T59" fmla="*/ 28 w 28"/>
                      <a:gd name="T60" fmla="*/ 309 h 309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28" h="309">
                        <a:moveTo>
                          <a:pt x="7" y="0"/>
                        </a:moveTo>
                        <a:lnTo>
                          <a:pt x="7" y="46"/>
                        </a:lnTo>
                        <a:lnTo>
                          <a:pt x="4" y="46"/>
                        </a:lnTo>
                        <a:lnTo>
                          <a:pt x="4" y="95"/>
                        </a:lnTo>
                        <a:lnTo>
                          <a:pt x="2" y="95"/>
                        </a:lnTo>
                        <a:lnTo>
                          <a:pt x="2" y="140"/>
                        </a:lnTo>
                        <a:lnTo>
                          <a:pt x="2" y="205"/>
                        </a:lnTo>
                        <a:lnTo>
                          <a:pt x="0" y="205"/>
                        </a:lnTo>
                        <a:lnTo>
                          <a:pt x="0" y="308"/>
                        </a:lnTo>
                        <a:lnTo>
                          <a:pt x="27" y="308"/>
                        </a:lnTo>
                        <a:lnTo>
                          <a:pt x="27" y="205"/>
                        </a:lnTo>
                        <a:lnTo>
                          <a:pt x="24" y="205"/>
                        </a:lnTo>
                        <a:lnTo>
                          <a:pt x="24" y="140"/>
                        </a:lnTo>
                        <a:lnTo>
                          <a:pt x="24" y="95"/>
                        </a:lnTo>
                        <a:lnTo>
                          <a:pt x="22" y="95"/>
                        </a:lnTo>
                        <a:lnTo>
                          <a:pt x="22" y="46"/>
                        </a:lnTo>
                        <a:lnTo>
                          <a:pt x="19" y="46"/>
                        </a:lnTo>
                        <a:lnTo>
                          <a:pt x="19" y="0"/>
                        </a:lnTo>
                        <a:lnTo>
                          <a:pt x="7" y="0"/>
                        </a:lnTo>
                      </a:path>
                    </a:pathLst>
                  </a:custGeom>
                  <a:solidFill>
                    <a:srgbClr val="FFFFFF"/>
                  </a:solidFill>
                  <a:ln w="12700" cap="rnd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5178" name="Group 476"/>
                <p:cNvGrpSpPr>
                  <a:grpSpLocks/>
                </p:cNvGrpSpPr>
                <p:nvPr/>
              </p:nvGrpSpPr>
              <p:grpSpPr bwMode="auto">
                <a:xfrm>
                  <a:off x="954" y="3611"/>
                  <a:ext cx="101" cy="124"/>
                  <a:chOff x="954" y="3611"/>
                  <a:chExt cx="101" cy="124"/>
                </a:xfrm>
              </p:grpSpPr>
              <p:grpSp>
                <p:nvGrpSpPr>
                  <p:cNvPr id="5179" name="Group 477"/>
                  <p:cNvGrpSpPr>
                    <a:grpSpLocks/>
                  </p:cNvGrpSpPr>
                  <p:nvPr/>
                </p:nvGrpSpPr>
                <p:grpSpPr bwMode="auto">
                  <a:xfrm>
                    <a:off x="954" y="3611"/>
                    <a:ext cx="101" cy="124"/>
                    <a:chOff x="954" y="3611"/>
                    <a:chExt cx="101" cy="124"/>
                  </a:xfrm>
                </p:grpSpPr>
                <p:grpSp>
                  <p:nvGrpSpPr>
                    <p:cNvPr id="5180" name="Group 4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9" y="3611"/>
                      <a:ext cx="27" cy="55"/>
                      <a:chOff x="979" y="3611"/>
                      <a:chExt cx="27" cy="55"/>
                    </a:xfrm>
                  </p:grpSpPr>
                  <p:sp>
                    <p:nvSpPr>
                      <p:cNvPr id="5263" name="Rectangle 4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86" y="3611"/>
                        <a:ext cx="13" cy="1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64" name="Rectangle 4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79" y="3621"/>
                        <a:ext cx="27" cy="4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5181" name="Group 48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54" y="3672"/>
                      <a:ext cx="101" cy="63"/>
                      <a:chOff x="954" y="3672"/>
                      <a:chExt cx="101" cy="63"/>
                    </a:xfrm>
                  </p:grpSpPr>
                  <p:sp>
                    <p:nvSpPr>
                      <p:cNvPr id="5261" name="Rectangle 4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55" y="3680"/>
                        <a:ext cx="94" cy="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62" name="Rectangle 4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954" y="3672"/>
                        <a:ext cx="101" cy="11"/>
                      </a:xfrm>
                      <a:prstGeom prst="rect">
                        <a:avLst/>
                      </a:prstGeom>
                      <a:solidFill>
                        <a:srgbClr val="B5004D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5182" name="Group 484"/>
                  <p:cNvGrpSpPr>
                    <a:grpSpLocks/>
                  </p:cNvGrpSpPr>
                  <p:nvPr/>
                </p:nvGrpSpPr>
                <p:grpSpPr bwMode="auto">
                  <a:xfrm>
                    <a:off x="964" y="3690"/>
                    <a:ext cx="77" cy="34"/>
                    <a:chOff x="964" y="3690"/>
                    <a:chExt cx="77" cy="34"/>
                  </a:xfrm>
                </p:grpSpPr>
                <p:sp>
                  <p:nvSpPr>
                    <p:cNvPr id="5256" name="Rectangle 4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64" y="3690"/>
                      <a:ext cx="13" cy="34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57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029" y="3690"/>
                      <a:ext cx="12" cy="34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58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995" y="3690"/>
                      <a:ext cx="15" cy="34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  <p:grpSp>
              <p:nvGrpSpPr>
                <p:cNvPr id="5183" name="Group 488"/>
                <p:cNvGrpSpPr>
                  <a:grpSpLocks/>
                </p:cNvGrpSpPr>
                <p:nvPr/>
              </p:nvGrpSpPr>
              <p:grpSpPr bwMode="auto">
                <a:xfrm>
                  <a:off x="436" y="3650"/>
                  <a:ext cx="102" cy="85"/>
                  <a:chOff x="436" y="3650"/>
                  <a:chExt cx="102" cy="85"/>
                </a:xfrm>
              </p:grpSpPr>
              <p:grpSp>
                <p:nvGrpSpPr>
                  <p:cNvPr id="5184" name="Group 489"/>
                  <p:cNvGrpSpPr>
                    <a:grpSpLocks/>
                  </p:cNvGrpSpPr>
                  <p:nvPr/>
                </p:nvGrpSpPr>
                <p:grpSpPr bwMode="auto">
                  <a:xfrm>
                    <a:off x="436" y="3650"/>
                    <a:ext cx="102" cy="85"/>
                    <a:chOff x="436" y="3650"/>
                    <a:chExt cx="102" cy="85"/>
                  </a:xfrm>
                </p:grpSpPr>
                <p:sp>
                  <p:nvSpPr>
                    <p:cNvPr id="5250" name="Rectangle 4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99" y="3650"/>
                      <a:ext cx="29" cy="1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grpSp>
                  <p:nvGrpSpPr>
                    <p:cNvPr id="5185" name="Group 49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6" y="3672"/>
                      <a:ext cx="102" cy="63"/>
                      <a:chOff x="436" y="3672"/>
                      <a:chExt cx="102" cy="63"/>
                    </a:xfrm>
                  </p:grpSpPr>
                  <p:sp>
                    <p:nvSpPr>
                      <p:cNvPr id="5252" name="Rectangle 49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40" y="3680"/>
                        <a:ext cx="95" cy="55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53" name="Rectangle 49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6" y="3672"/>
                        <a:ext cx="102" cy="12"/>
                      </a:xfrm>
                      <a:prstGeom prst="rect">
                        <a:avLst/>
                      </a:prstGeom>
                      <a:solidFill>
                        <a:srgbClr val="B5004D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5186" name="Group 494"/>
                  <p:cNvGrpSpPr>
                    <a:grpSpLocks/>
                  </p:cNvGrpSpPr>
                  <p:nvPr/>
                </p:nvGrpSpPr>
                <p:grpSpPr bwMode="auto">
                  <a:xfrm>
                    <a:off x="446" y="3691"/>
                    <a:ext cx="82" cy="33"/>
                    <a:chOff x="446" y="3691"/>
                    <a:chExt cx="82" cy="33"/>
                  </a:xfrm>
                </p:grpSpPr>
                <p:sp>
                  <p:nvSpPr>
                    <p:cNvPr id="5247" name="Rectangl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11" y="3691"/>
                      <a:ext cx="17" cy="33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48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46" y="3691"/>
                      <a:ext cx="17" cy="33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49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78" y="3691"/>
                      <a:ext cx="17" cy="33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  <p:grpSp>
              <p:nvGrpSpPr>
                <p:cNvPr id="5187" name="Group 498"/>
                <p:cNvGrpSpPr>
                  <a:grpSpLocks/>
                </p:cNvGrpSpPr>
                <p:nvPr/>
              </p:nvGrpSpPr>
              <p:grpSpPr bwMode="auto">
                <a:xfrm>
                  <a:off x="533" y="3527"/>
                  <a:ext cx="422" cy="219"/>
                  <a:chOff x="533" y="3527"/>
                  <a:chExt cx="422" cy="219"/>
                </a:xfrm>
              </p:grpSpPr>
              <p:grpSp>
                <p:nvGrpSpPr>
                  <p:cNvPr id="5245" name="Group 499"/>
                  <p:cNvGrpSpPr>
                    <a:grpSpLocks/>
                  </p:cNvGrpSpPr>
                  <p:nvPr/>
                </p:nvGrpSpPr>
                <p:grpSpPr bwMode="auto">
                  <a:xfrm>
                    <a:off x="533" y="3527"/>
                    <a:ext cx="422" cy="219"/>
                    <a:chOff x="533" y="3527"/>
                    <a:chExt cx="422" cy="219"/>
                  </a:xfrm>
                </p:grpSpPr>
                <p:sp>
                  <p:nvSpPr>
                    <p:cNvPr id="5240" name="Rectangle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0" y="3565"/>
                      <a:ext cx="409" cy="181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41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643" y="3533"/>
                      <a:ext cx="23" cy="17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42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19" y="3527"/>
                      <a:ext cx="34" cy="2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43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33" y="3554"/>
                      <a:ext cx="422" cy="12"/>
                    </a:xfrm>
                    <a:prstGeom prst="rect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244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40" y="3659"/>
                      <a:ext cx="409" cy="12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  <p:grpSp>
                <p:nvGrpSpPr>
                  <p:cNvPr id="5246" name="Group 505"/>
                  <p:cNvGrpSpPr>
                    <a:grpSpLocks/>
                  </p:cNvGrpSpPr>
                  <p:nvPr/>
                </p:nvGrpSpPr>
                <p:grpSpPr bwMode="auto">
                  <a:xfrm>
                    <a:off x="543" y="3579"/>
                    <a:ext cx="394" cy="165"/>
                    <a:chOff x="543" y="3579"/>
                    <a:chExt cx="394" cy="165"/>
                  </a:xfrm>
                </p:grpSpPr>
                <p:grpSp>
                  <p:nvGrpSpPr>
                    <p:cNvPr id="1661952" name="Group 50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02" y="3671"/>
                      <a:ext cx="48" cy="73"/>
                      <a:chOff x="602" y="3671"/>
                      <a:chExt cx="48" cy="73"/>
                    </a:xfrm>
                  </p:grpSpPr>
                  <p:sp>
                    <p:nvSpPr>
                      <p:cNvPr id="5236" name="Rectangle 50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6" y="3676"/>
                        <a:ext cx="39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7" name="Rectangle 50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2" y="3732"/>
                        <a:ext cx="46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8" name="Line 50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23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9" name="Line 51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02" y="3699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53" name="Group 51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60" y="3671"/>
                      <a:ext cx="48" cy="73"/>
                      <a:chOff x="660" y="3671"/>
                      <a:chExt cx="48" cy="73"/>
                    </a:xfrm>
                  </p:grpSpPr>
                  <p:sp>
                    <p:nvSpPr>
                      <p:cNvPr id="5232" name="Rectangle 51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4" y="3676"/>
                        <a:ext cx="40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3" name="Rectangle 51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2" y="3732"/>
                        <a:ext cx="44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4" name="Line 51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82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5" name="Line 5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60" y="3699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54" name="Group 51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671"/>
                      <a:ext cx="47" cy="73"/>
                      <a:chOff x="890" y="3671"/>
                      <a:chExt cx="47" cy="73"/>
                    </a:xfrm>
                  </p:grpSpPr>
                  <p:sp>
                    <p:nvSpPr>
                      <p:cNvPr id="5228" name="Rectangle 51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4" y="3676"/>
                        <a:ext cx="39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29" name="Rectangle 51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1" y="3732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0" name="Line 51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11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31" name="Line 52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90" y="3699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55" name="Group 52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3" y="3671"/>
                      <a:ext cx="48" cy="73"/>
                      <a:chOff x="543" y="3671"/>
                      <a:chExt cx="48" cy="73"/>
                    </a:xfrm>
                  </p:grpSpPr>
                  <p:sp>
                    <p:nvSpPr>
                      <p:cNvPr id="5224" name="Rectangle 5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7" y="3676"/>
                        <a:ext cx="38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25" name="Rectangle 5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4" y="3732"/>
                        <a:ext cx="47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26" name="Line 52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67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27" name="Line 52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43" y="3699"/>
                        <a:ext cx="46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56" name="Group 52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19" y="3579"/>
                      <a:ext cx="48" cy="73"/>
                      <a:chOff x="719" y="3579"/>
                      <a:chExt cx="48" cy="73"/>
                    </a:xfrm>
                  </p:grpSpPr>
                  <p:sp>
                    <p:nvSpPr>
                      <p:cNvPr id="5220" name="Rectangle 52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23" y="3584"/>
                        <a:ext cx="40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21" name="Rectangle 52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22" y="3640"/>
                        <a:ext cx="43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22" name="Line 52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42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23" name="Line 53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19" y="3606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57" name="Group 53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72" y="3671"/>
                      <a:ext cx="50" cy="73"/>
                      <a:chOff x="772" y="3671"/>
                      <a:chExt cx="50" cy="73"/>
                    </a:xfrm>
                  </p:grpSpPr>
                  <p:sp>
                    <p:nvSpPr>
                      <p:cNvPr id="5216" name="Rectangle 53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6" y="3676"/>
                        <a:ext cx="42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7" name="Rectangle 53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5" y="3732"/>
                        <a:ext cx="46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8" name="Line 53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96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9" name="Line 53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72" y="3699"/>
                        <a:ext cx="50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58" name="Group 53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3" y="3671"/>
                      <a:ext cx="47" cy="73"/>
                      <a:chOff x="833" y="3671"/>
                      <a:chExt cx="47" cy="73"/>
                    </a:xfrm>
                  </p:grpSpPr>
                  <p:sp>
                    <p:nvSpPr>
                      <p:cNvPr id="5212" name="Rectangle 53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8" y="3676"/>
                        <a:ext cx="38" cy="4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3" name="Rectangle 53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3" y="3732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4" name="Line 53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4" y="3671"/>
                        <a:ext cx="1" cy="56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5" name="Line 54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33" y="3699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59" name="Group 5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02" y="3579"/>
                      <a:ext cx="48" cy="73"/>
                      <a:chOff x="602" y="3579"/>
                      <a:chExt cx="48" cy="73"/>
                    </a:xfrm>
                  </p:grpSpPr>
                  <p:sp>
                    <p:nvSpPr>
                      <p:cNvPr id="5208" name="Rectangle 5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6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09" name="Rectangle 5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05" y="3640"/>
                        <a:ext cx="43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0" name="Line 54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23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11" name="Line 54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02" y="3606"/>
                        <a:ext cx="48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60" name="Group 5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61" y="3579"/>
                      <a:ext cx="47" cy="73"/>
                      <a:chOff x="661" y="3579"/>
                      <a:chExt cx="47" cy="73"/>
                    </a:xfrm>
                  </p:grpSpPr>
                  <p:sp>
                    <p:nvSpPr>
                      <p:cNvPr id="5204" name="Rectangle 5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5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05" name="Rectangle 5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4" y="3640"/>
                        <a:ext cx="42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06" name="Line 54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83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07" name="Line 55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61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61" name="Group 55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90" y="3579"/>
                      <a:ext cx="47" cy="73"/>
                      <a:chOff x="890" y="3579"/>
                      <a:chExt cx="47" cy="73"/>
                    </a:xfrm>
                  </p:grpSpPr>
                  <p:sp>
                    <p:nvSpPr>
                      <p:cNvPr id="5200" name="Rectangle 55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4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01" name="Rectangle 55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91" y="3640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02" name="Line 55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11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203" name="Line 55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90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62" name="Group 55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43" y="3579"/>
                      <a:ext cx="49" cy="73"/>
                      <a:chOff x="543" y="3579"/>
                      <a:chExt cx="49" cy="73"/>
                    </a:xfrm>
                  </p:grpSpPr>
                  <p:sp>
                    <p:nvSpPr>
                      <p:cNvPr id="5196" name="Rectangle 5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50" y="3584"/>
                        <a:ext cx="38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7" name="Rectangle 5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44" y="3640"/>
                        <a:ext cx="47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8" name="Line 55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67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9" name="Line 56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43" y="3606"/>
                        <a:ext cx="49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63" name="Group 56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75" y="3579"/>
                      <a:ext cx="47" cy="73"/>
                      <a:chOff x="775" y="3579"/>
                      <a:chExt cx="47" cy="73"/>
                    </a:xfrm>
                  </p:grpSpPr>
                  <p:sp>
                    <p:nvSpPr>
                      <p:cNvPr id="5192" name="Rectangle 5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9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3" name="Rectangle 56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776" y="3640"/>
                        <a:ext cx="45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4" name="Line 564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96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5" name="Line 56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775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  <p:grpSp>
                  <p:nvGrpSpPr>
                    <p:cNvPr id="1661964" name="Group 56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833" y="3579"/>
                      <a:ext cx="47" cy="73"/>
                      <a:chOff x="833" y="3579"/>
                      <a:chExt cx="47" cy="73"/>
                    </a:xfrm>
                  </p:grpSpPr>
                  <p:sp>
                    <p:nvSpPr>
                      <p:cNvPr id="5188" name="Rectangle 56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7" y="3584"/>
                        <a:ext cx="39" cy="49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89" name="Rectangle 56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35" y="3640"/>
                        <a:ext cx="43" cy="12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0" name="Line 56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54" y="3579"/>
                        <a:ext cx="1" cy="55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  <p:sp>
                    <p:nvSpPr>
                      <p:cNvPr id="5191" name="Line 570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833" y="3606"/>
                        <a:ext cx="47" cy="1"/>
                      </a:xfrm>
                      <a:prstGeom prst="line">
                        <a:avLst/>
                      </a:prstGeom>
                      <a:noFill/>
                      <a:ln w="127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</p:spPr>
                    <p:txBody>
                      <a:bodyPr wrap="none" anchor="ctr"/>
                      <a:lstStyle/>
                      <a:p>
                        <a:endParaRPr lang="zh-TW" altLang="en-US"/>
                      </a:p>
                    </p:txBody>
                  </p:sp>
                </p:grpSp>
              </p:grpSp>
              <p:grpSp>
                <p:nvGrpSpPr>
                  <p:cNvPr id="1661965" name="Group 571"/>
                  <p:cNvGrpSpPr>
                    <a:grpSpLocks/>
                  </p:cNvGrpSpPr>
                  <p:nvPr/>
                </p:nvGrpSpPr>
                <p:grpSpPr bwMode="auto">
                  <a:xfrm>
                    <a:off x="722" y="3670"/>
                    <a:ext cx="43" cy="76"/>
                    <a:chOff x="722" y="3670"/>
                    <a:chExt cx="43" cy="76"/>
                  </a:xfrm>
                </p:grpSpPr>
                <p:sp>
                  <p:nvSpPr>
                    <p:cNvPr id="5172" name="Rectangle 5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2" y="3670"/>
                      <a:ext cx="41" cy="76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173" name="Rectangl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27" y="3680"/>
                      <a:ext cx="29" cy="62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12700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  <p:sp>
                  <p:nvSpPr>
                    <p:cNvPr id="5174" name="Oval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57" y="3714"/>
                      <a:ext cx="8" cy="11"/>
                    </a:xfrm>
                    <a:prstGeom prst="ellipse">
                      <a:avLst/>
                    </a:prstGeom>
                    <a:solidFill>
                      <a:srgbClr val="B5004D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zh-TW" altLang="en-US"/>
                    </a:p>
                  </p:txBody>
                </p:sp>
              </p:grpSp>
            </p:grpSp>
          </p:grpSp>
          <p:pic>
            <p:nvPicPr>
              <p:cNvPr id="5161" name="Picture 575"/>
              <p:cNvPicPr>
                <a:picLocks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225" y="1791"/>
                <a:ext cx="701" cy="4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662528" name="Rectangle 576"/>
              <p:cNvSpPr>
                <a:spLocks noChangeArrowheads="1"/>
              </p:cNvSpPr>
              <p:nvPr/>
            </p:nvSpPr>
            <p:spPr bwMode="auto">
              <a:xfrm>
                <a:off x="1664" y="3505"/>
                <a:ext cx="624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 anchor="b"/>
              <a:lstStyle/>
              <a:p>
                <a:pPr>
                  <a:defRPr/>
                </a:pPr>
                <a:r>
                  <a:rPr lang="en-US" altLang="zh-TW" sz="12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ea typeface="標楷體" pitchFamily="65" charset="-120"/>
                  </a:rPr>
                  <a:t>SCM</a:t>
                </a:r>
              </a:p>
            </p:txBody>
          </p:sp>
          <p:sp>
            <p:nvSpPr>
              <p:cNvPr id="1662529" name="Rectangle 577"/>
              <p:cNvSpPr>
                <a:spLocks noChangeArrowheads="1"/>
              </p:cNvSpPr>
              <p:nvPr/>
            </p:nvSpPr>
            <p:spPr bwMode="auto">
              <a:xfrm>
                <a:off x="4055" y="3505"/>
                <a:ext cx="624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 anchor="b"/>
              <a:lstStyle/>
              <a:p>
                <a:pPr>
                  <a:defRPr/>
                </a:pPr>
                <a:r>
                  <a:rPr lang="en-US" altLang="zh-TW" sz="12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ea typeface="標楷體" pitchFamily="65" charset="-120"/>
                  </a:rPr>
                  <a:t>SFA</a:t>
                </a:r>
              </a:p>
            </p:txBody>
          </p:sp>
          <p:sp>
            <p:nvSpPr>
              <p:cNvPr id="1662530" name="Rectangle 578"/>
              <p:cNvSpPr>
                <a:spLocks noChangeArrowheads="1"/>
              </p:cNvSpPr>
              <p:nvPr/>
            </p:nvSpPr>
            <p:spPr bwMode="auto">
              <a:xfrm>
                <a:off x="2808" y="3505"/>
                <a:ext cx="624" cy="2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lIns="92075" tIns="46038" rIns="92075" bIns="46038" anchor="b"/>
              <a:lstStyle/>
              <a:p>
                <a:pPr>
                  <a:defRPr/>
                </a:pPr>
                <a:r>
                  <a:rPr lang="en-US" altLang="zh-TW" sz="1200" b="1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ea typeface="標楷體" pitchFamily="65" charset="-120"/>
                  </a:rPr>
                  <a:t>ERP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D9B80-F702-46C6-8047-29F0B4DC39E5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611188" y="1052513"/>
            <a:ext cx="7848600" cy="4968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88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電子化企業應用架構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584200" y="1401763"/>
          <a:ext cx="7975600" cy="435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VISIO" r:id="rId3" imgW="10457280" imgH="6257160" progId="">
                  <p:embed/>
                </p:oleObj>
              </mc:Choice>
              <mc:Fallback>
                <p:oleObj name="VISIO" r:id="rId3" imgW="10457280" imgH="625716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401763"/>
                        <a:ext cx="7975600" cy="435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38A0FF-4F1A-48FA-B951-8B9EF176A751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14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e</a:t>
            </a:r>
            <a:r>
              <a:rPr lang="en-US" altLang="en-US" smtClean="0"/>
              <a:t>-Logistics</a:t>
            </a:r>
            <a:r>
              <a:rPr lang="zh-TW" altLang="en-US" smtClean="0"/>
              <a:t>的定義</a:t>
            </a:r>
          </a:p>
        </p:txBody>
      </p:sp>
      <p:sp>
        <p:nvSpPr>
          <p:cNvPr id="118788" name="Rectangle 3"/>
          <p:cNvSpPr>
            <a:spLocks noChangeArrowheads="1"/>
          </p:cNvSpPr>
          <p:nvPr/>
        </p:nvSpPr>
        <p:spPr bwMode="auto">
          <a:xfrm>
            <a:off x="539750" y="4868863"/>
            <a:ext cx="7854950" cy="1477962"/>
          </a:xfrm>
          <a:prstGeom prst="rect">
            <a:avLst/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0" hangingPunct="0">
              <a:lnSpc>
                <a:spcPct val="130000"/>
              </a:lnSpc>
              <a:spcBef>
                <a:spcPct val="25000"/>
              </a:spcBef>
              <a:buClr>
                <a:srgbClr val="FFFF00"/>
              </a:buClr>
              <a:buSzPct val="70000"/>
              <a:buFontTx/>
              <a:buChar char="•"/>
            </a:pPr>
            <a:r>
              <a:rPr kumimoji="0" lang="en-US" altLang="zh-TW" b="1">
                <a:solidFill>
                  <a:srgbClr val="000099"/>
                </a:solidFill>
                <a:latin typeface="Courier New" pitchFamily="49" charset="0"/>
                <a:ea typeface="標楷體" pitchFamily="65" charset="-120"/>
              </a:rPr>
              <a:t>e-Logistics </a:t>
            </a:r>
            <a:r>
              <a:rPr kumimoji="0" lang="zh-TW" altLang="en-US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就是將企業現有的</a:t>
            </a:r>
            <a:r>
              <a:rPr kumimoji="0" lang="zh-TW" altLang="en-US" b="1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en-US" altLang="zh-TW" b="1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EDI / ERP / SCM / CRM</a:t>
            </a:r>
            <a:r>
              <a:rPr kumimoji="0" lang="en-US" altLang="zh-TW" b="1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zh-TW" altLang="en-US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系統中所產生的</a:t>
            </a:r>
            <a:r>
              <a:rPr kumimoji="0" lang="zh-TW" altLang="en-US" b="1" u="sng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物流資訊</a:t>
            </a:r>
            <a:r>
              <a:rPr kumimoji="0" lang="zh-TW" altLang="en-US" b="1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en-US" altLang="zh-TW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kumimoji="0" lang="zh-TW" altLang="en-US" b="1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在 </a:t>
            </a:r>
            <a:r>
              <a:rPr kumimoji="0" lang="en-US" altLang="zh-TW" b="1" u="sng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Internet </a:t>
            </a:r>
            <a:r>
              <a:rPr kumimoji="0" lang="zh-TW" altLang="en-US" b="1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上</a:t>
            </a:r>
            <a:r>
              <a:rPr kumimoji="0" lang="zh-TW" altLang="en-US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完整的與物流服務社群連接 </a:t>
            </a:r>
            <a:r>
              <a:rPr kumimoji="0" lang="en-US" altLang="zh-TW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,</a:t>
            </a:r>
            <a:r>
              <a:rPr kumimoji="0" lang="en-US" altLang="zh-TW" b="1">
                <a:latin typeface="Times New Roman" pitchFamily="18" charset="0"/>
                <a:ea typeface="標楷體" pitchFamily="65" charset="-120"/>
              </a:rPr>
              <a:t> </a:t>
            </a:r>
            <a:r>
              <a:rPr kumimoji="0" lang="zh-TW" altLang="en-US" b="1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以</a:t>
            </a:r>
            <a:r>
              <a:rPr kumimoji="0" lang="zh-TW" altLang="en-US" b="1" u="sng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即時的 </a:t>
            </a:r>
            <a:r>
              <a:rPr kumimoji="0" lang="en-US" altLang="zh-TW" b="1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(Real-Time) </a:t>
            </a:r>
            <a:r>
              <a:rPr kumimoji="0" lang="en-US" altLang="zh-TW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kumimoji="0" lang="zh-TW" altLang="en-US" b="1" u="sng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雙向的</a:t>
            </a:r>
            <a:r>
              <a:rPr kumimoji="0" lang="en-US" altLang="zh-TW" b="1">
                <a:solidFill>
                  <a:srgbClr val="800000"/>
                </a:solidFill>
                <a:latin typeface="Times New Roman" pitchFamily="18" charset="0"/>
                <a:ea typeface="標楷體" pitchFamily="65" charset="-120"/>
              </a:rPr>
              <a:t>(bi-directional)</a:t>
            </a:r>
            <a:r>
              <a:rPr kumimoji="0" lang="zh-TW" altLang="en-US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資料傳遞方式 </a:t>
            </a:r>
            <a:r>
              <a:rPr kumimoji="0" lang="en-US" altLang="zh-TW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kumimoji="0" lang="zh-TW" altLang="en-US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進行資訊甚至作業整合 </a:t>
            </a:r>
            <a:r>
              <a:rPr kumimoji="0" lang="en-US" altLang="zh-TW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kumimoji="0" lang="zh-TW" altLang="en-US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藉以提昇物流效率與資料正確性 </a:t>
            </a:r>
            <a:r>
              <a:rPr kumimoji="0" lang="en-US" altLang="zh-TW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, </a:t>
            </a:r>
            <a:r>
              <a:rPr kumimoji="0" lang="zh-TW" altLang="en-US" b="1">
                <a:solidFill>
                  <a:srgbClr val="000099"/>
                </a:solidFill>
                <a:latin typeface="Times New Roman" pitchFamily="18" charset="0"/>
                <a:ea typeface="標楷體" pitchFamily="65" charset="-120"/>
              </a:rPr>
              <a:t>創造新附加價值 。</a:t>
            </a:r>
          </a:p>
        </p:txBody>
      </p:sp>
      <p:pic>
        <p:nvPicPr>
          <p:cNvPr id="118789" name="Picture 4" descr="servicespi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7450" y="908050"/>
            <a:ext cx="6824663" cy="392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900CE3-6DA1-4662-BC4D-8E68BD0FD85D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219200" y="1309688"/>
            <a:ext cx="6842125" cy="4392612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7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e</a:t>
            </a:r>
            <a:r>
              <a:rPr lang="zh-TW" altLang="zh-TW" smtClean="0"/>
              <a:t>化企業與傳統企業</a:t>
            </a:r>
            <a:endParaRPr lang="zh-TW" altLang="en-US" smtClean="0"/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258888" y="1484313"/>
          <a:ext cx="6702425" cy="424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文件" r:id="rId3" imgW="5391720" imgH="3550680" progId="Word.Document.8">
                  <p:embed/>
                </p:oleObj>
              </mc:Choice>
              <mc:Fallback>
                <p:oleObj name="文件" r:id="rId3" imgW="5391720" imgH="355068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484313"/>
                        <a:ext cx="6702425" cy="424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FFCC00">
                                    <a:gamma/>
                                    <a:tint val="0"/>
                                    <a:invGamma/>
                                  </a:srgbClr>
                                </a:gs>
                                <a:gs pos="100000">
                                  <a:srgbClr val="FFCC00"/>
                                </a:gs>
                              </a:gsLst>
                              <a:path path="shape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3563938" y="5805488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5A7185-8949-430D-AB88-71A705A653CA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295400" y="1279525"/>
            <a:ext cx="6842125" cy="4392613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7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zh-TW" smtClean="0"/>
              <a:t>ERP與傳統應用系統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1331913" y="1484313"/>
          <a:ext cx="66802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Document" r:id="rId3" imgW="5344920" imgH="3519000" progId="Word.Document.8">
                  <p:embed/>
                </p:oleObj>
              </mc:Choice>
              <mc:Fallback>
                <p:oleObj name="Document" r:id="rId3" imgW="5344920" imgH="35190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1484313"/>
                        <a:ext cx="6680200" cy="422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FFCC00">
                                    <a:gamma/>
                                    <a:tint val="0"/>
                                    <a:invGamma/>
                                  </a:srgbClr>
                                </a:gs>
                                <a:gs pos="100000">
                                  <a:srgbClr val="FFCC00"/>
                                </a:gs>
                              </a:gsLst>
                              <a:path path="shape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3563938" y="5805488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E042EB-85B4-4B99-80E4-E043D2572A60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187450" y="1268413"/>
            <a:ext cx="7056438" cy="4248150"/>
          </a:xfrm>
          <a:prstGeom prst="rect">
            <a:avLst/>
          </a:prstGeom>
          <a:solidFill>
            <a:srgbClr val="FFCC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7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/>
              <a:t>EC </a:t>
            </a:r>
            <a:r>
              <a:rPr lang="zh-TW" altLang="zh-TW" smtClean="0"/>
              <a:t>上的主要經營模式</a:t>
            </a:r>
            <a:endParaRPr lang="zh-TW" altLang="en-US" smtClean="0"/>
          </a:p>
        </p:txBody>
      </p:sp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1187450" y="1412875"/>
          <a:ext cx="6923088" cy="415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文件" r:id="rId3" imgW="5342400" imgH="3381840" progId="Word.Document.8">
                  <p:embed/>
                </p:oleObj>
              </mc:Choice>
              <mc:Fallback>
                <p:oleObj name="文件" r:id="rId3" imgW="5342400" imgH="338184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1412875"/>
                        <a:ext cx="6923088" cy="415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gradFill rotWithShape="0">
                              <a:gsLst>
                                <a:gs pos="0">
                                  <a:srgbClr val="FFCC00">
                                    <a:gamma/>
                                    <a:tint val="0"/>
                                    <a:invGamma/>
                                  </a:srgbClr>
                                </a:gs>
                                <a:gs pos="100000">
                                  <a:srgbClr val="FFCC00"/>
                                </a:gs>
                              </a:gsLst>
                              <a:path path="shape">
                                <a:fillToRect l="50000" t="50000" r="50000" b="50000"/>
                              </a:path>
                            </a:gra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5"/>
          <p:cNvSpPr txBox="1">
            <a:spLocks noChangeArrowheads="1"/>
          </p:cNvSpPr>
          <p:nvPr/>
        </p:nvSpPr>
        <p:spPr bwMode="auto">
          <a:xfrm>
            <a:off x="3563938" y="5805488"/>
            <a:ext cx="2317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zh-TW" altLang="en-US" sz="1600">
                <a:latin typeface="Times New Roman" pitchFamily="18" charset="0"/>
                <a:ea typeface="標楷體" pitchFamily="65" charset="-120"/>
              </a:rPr>
              <a:t>資料來源：林東清</a:t>
            </a:r>
            <a:r>
              <a:rPr lang="en-US" altLang="zh-TW" sz="1600">
                <a:latin typeface="Times New Roman" pitchFamily="18" charset="0"/>
                <a:ea typeface="Arial Unicode MS" pitchFamily="34" charset="-120"/>
                <a:cs typeface="Arial Unicode MS" pitchFamily="34" charset="-120"/>
              </a:rPr>
              <a:t>, 2004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181145-AB77-4FE2-B299-7D38F845E1F6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537474" name="Rectangle 2"/>
          <p:cNvSpPr>
            <a:spLocks noChangeArrowheads="1"/>
          </p:cNvSpPr>
          <p:nvPr/>
        </p:nvSpPr>
        <p:spPr bwMode="auto">
          <a:xfrm>
            <a:off x="971550" y="0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>
              <a:defRPr/>
            </a:pPr>
            <a:r>
              <a:rPr lang="zh-TW" altLang="en-US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標楷體" pitchFamily="65" charset="-120"/>
              </a:rPr>
              <a:t>網路進化三部曲</a:t>
            </a:r>
          </a:p>
        </p:txBody>
      </p:sp>
      <p:pic>
        <p:nvPicPr>
          <p:cNvPr id="119812" name="Picture 3" descr="swed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53188" y="3498850"/>
            <a:ext cx="17462" cy="1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37476" name="Picture 4" descr="hand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1412875"/>
            <a:ext cx="4440238" cy="4495800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19814" name="Text Box 5"/>
          <p:cNvSpPr txBox="1">
            <a:spLocks noChangeArrowheads="1"/>
          </p:cNvSpPr>
          <p:nvPr/>
        </p:nvSpPr>
        <p:spPr bwMode="auto">
          <a:xfrm>
            <a:off x="7415213" y="5081588"/>
            <a:ext cx="152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kumimoji="0" lang="en-US" altLang="zh-TW" sz="2400">
                <a:solidFill>
                  <a:srgbClr val="FF0000"/>
                </a:solidFill>
                <a:latin typeface="Andy" pitchFamily="66" charset="0"/>
              </a:rPr>
              <a:t>“Our” Web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7415213" y="1624013"/>
            <a:ext cx="1524000" cy="2498725"/>
            <a:chOff x="4800" y="1200"/>
            <a:chExt cx="960" cy="1574"/>
          </a:xfrm>
        </p:grpSpPr>
        <p:sp>
          <p:nvSpPr>
            <p:cNvPr id="119822" name="Text Box 7"/>
            <p:cNvSpPr txBox="1">
              <a:spLocks noChangeArrowheads="1"/>
            </p:cNvSpPr>
            <p:nvPr/>
          </p:nvSpPr>
          <p:spPr bwMode="auto">
            <a:xfrm>
              <a:off x="4848" y="2256"/>
              <a:ext cx="91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kumimoji="0" lang="en-US" altLang="zh-TW" sz="2400">
                  <a:solidFill>
                    <a:srgbClr val="FF0000"/>
                  </a:solidFill>
                  <a:latin typeface="Andy" pitchFamily="66" charset="0"/>
                </a:rPr>
                <a:t>“My” Web</a:t>
              </a:r>
            </a:p>
          </p:txBody>
        </p:sp>
        <p:sp>
          <p:nvSpPr>
            <p:cNvPr id="119823" name="Text Box 8"/>
            <p:cNvSpPr txBox="1">
              <a:spLocks noChangeArrowheads="1"/>
            </p:cNvSpPr>
            <p:nvPr/>
          </p:nvSpPr>
          <p:spPr bwMode="auto">
            <a:xfrm>
              <a:off x="4800" y="1200"/>
              <a:ext cx="960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0" hangingPunct="0">
                <a:spcBef>
                  <a:spcPct val="50000"/>
                </a:spcBef>
              </a:pPr>
              <a:r>
                <a:rPr kumimoji="0" lang="en-US" altLang="zh-TW" sz="2400">
                  <a:solidFill>
                    <a:srgbClr val="FF0000"/>
                  </a:solidFill>
                  <a:latin typeface="Andy" pitchFamily="66" charset="0"/>
                </a:rPr>
                <a:t>“The” Web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5127625" y="1489075"/>
            <a:ext cx="2060575" cy="4419600"/>
            <a:chOff x="3408" y="1056"/>
            <a:chExt cx="1298" cy="2784"/>
          </a:xfrm>
        </p:grpSpPr>
        <p:sp>
          <p:nvSpPr>
            <p:cNvPr id="119817" name="AutoShape 10"/>
            <p:cNvSpPr>
              <a:spLocks noChangeArrowheads="1"/>
            </p:cNvSpPr>
            <p:nvPr/>
          </p:nvSpPr>
          <p:spPr bwMode="auto">
            <a:xfrm>
              <a:off x="3888" y="2784"/>
              <a:ext cx="328" cy="480"/>
            </a:xfrm>
            <a:prstGeom prst="downArrow">
              <a:avLst>
                <a:gd name="adj1" fmla="val 50000"/>
                <a:gd name="adj2" fmla="val 36585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537483" name="AutoShape 11"/>
            <p:cNvSpPr>
              <a:spLocks noChangeArrowheads="1"/>
            </p:cNvSpPr>
            <p:nvPr/>
          </p:nvSpPr>
          <p:spPr bwMode="auto">
            <a:xfrm>
              <a:off x="3408" y="1056"/>
              <a:ext cx="1298" cy="52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>
                    <a:alpha val="94000"/>
                  </a:srgbClr>
                </a:gs>
                <a:gs pos="100000">
                  <a:srgbClr val="CCFFFF">
                    <a:gamma/>
                    <a:shade val="84706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kumimoji="0" lang="en-US" altLang="zh-TW" sz="2000" b="1">
                  <a:solidFill>
                    <a:schemeClr val="bg2"/>
                  </a:solidFill>
                </a:rPr>
                <a:t>Public</a:t>
              </a:r>
            </a:p>
          </p:txBody>
        </p:sp>
        <p:sp>
          <p:nvSpPr>
            <p:cNvPr id="119819" name="AutoShape 12"/>
            <p:cNvSpPr>
              <a:spLocks noChangeArrowheads="1"/>
            </p:cNvSpPr>
            <p:nvPr/>
          </p:nvSpPr>
          <p:spPr bwMode="auto">
            <a:xfrm>
              <a:off x="3888" y="1632"/>
              <a:ext cx="328" cy="480"/>
            </a:xfrm>
            <a:prstGeom prst="downArrow">
              <a:avLst>
                <a:gd name="adj1" fmla="val 50000"/>
                <a:gd name="adj2" fmla="val 36585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537485" name="AutoShape 13"/>
            <p:cNvSpPr>
              <a:spLocks noChangeArrowheads="1"/>
            </p:cNvSpPr>
            <p:nvPr/>
          </p:nvSpPr>
          <p:spPr bwMode="auto">
            <a:xfrm>
              <a:off x="3408" y="2208"/>
              <a:ext cx="1298" cy="52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CCFFFF">
                    <a:alpha val="94000"/>
                  </a:srgbClr>
                </a:gs>
                <a:gs pos="100000">
                  <a:srgbClr val="CCFFFF">
                    <a:gamma/>
                    <a:shade val="84706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kumimoji="0" lang="en-US" altLang="zh-TW" sz="2000" b="1">
                  <a:solidFill>
                    <a:schemeClr val="bg2"/>
                  </a:solidFill>
                </a:rPr>
                <a:t>Personal</a:t>
              </a:r>
            </a:p>
          </p:txBody>
        </p:sp>
        <p:sp>
          <p:nvSpPr>
            <p:cNvPr id="2537486" name="AutoShape 14"/>
            <p:cNvSpPr>
              <a:spLocks noChangeArrowheads="1"/>
            </p:cNvSpPr>
            <p:nvPr/>
          </p:nvSpPr>
          <p:spPr bwMode="auto">
            <a:xfrm>
              <a:off x="3408" y="3312"/>
              <a:ext cx="1298" cy="52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6F96B">
                    <a:alpha val="94000"/>
                  </a:srgbClr>
                </a:gs>
                <a:gs pos="100000">
                  <a:srgbClr val="F6F96B">
                    <a:gamma/>
                    <a:shade val="84706"/>
                    <a:invGamma/>
                  </a:srgb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eaLnBrk="0" hangingPunct="0">
                <a:defRPr/>
              </a:pPr>
              <a:r>
                <a:rPr kumimoji="0" lang="en-US" altLang="zh-TW" sz="2000" b="1">
                  <a:solidFill>
                    <a:schemeClr val="bg2"/>
                  </a:solidFill>
                </a:rPr>
                <a:t>Social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發展改善企業軟性變數的資訊系統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E1A44-03B8-4E31-8897-EE52B06832E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pic>
        <p:nvPicPr>
          <p:cNvPr id="5" name="Picture 2" descr="D:\李國光\教材\M10009214_劉佩如\aa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13" y="908720"/>
            <a:ext cx="579611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內容版面配置區 2"/>
          <p:cNvSpPr txBox="1">
            <a:spLocks/>
          </p:cNvSpPr>
          <p:nvPr/>
        </p:nvSpPr>
        <p:spPr bwMode="auto">
          <a:xfrm>
            <a:off x="6227174" y="912145"/>
            <a:ext cx="2675954" cy="5184576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altLang="zh-TW" sz="2000" kern="0" dirty="0" smtClean="0"/>
              <a:t>Warren (2002, p. 118) </a:t>
            </a:r>
            <a:r>
              <a:rPr lang="zh-TW" altLang="en-US" sz="2000" kern="0" dirty="0" smtClean="0"/>
              <a:t>認為</a:t>
            </a:r>
            <a:r>
              <a:rPr lang="zh-TW" altLang="en-US" sz="2000" b="1" kern="0" dirty="0" smtClean="0">
                <a:solidFill>
                  <a:srgbClr val="FFFF00"/>
                </a:solidFill>
              </a:rPr>
              <a:t>軟性變數</a:t>
            </a:r>
            <a:r>
              <a:rPr lang="zh-TW" altLang="en-US" sz="2000" kern="0" dirty="0" smtClean="0"/>
              <a:t>對績效有重要的影響力，主要影響方式如下：  </a:t>
            </a:r>
          </a:p>
          <a:p>
            <a:pPr marL="0" indent="0">
              <a:buNone/>
            </a:pPr>
            <a:r>
              <a:rPr lang="en-US" altLang="zh-TW" sz="2000" kern="0" dirty="0" smtClean="0"/>
              <a:t>1 </a:t>
            </a:r>
            <a:r>
              <a:rPr lang="zh-TW" altLang="en-US" sz="2000" kern="0" dirty="0" smtClean="0"/>
              <a:t>重要的績效指標主要受有形的資源</a:t>
            </a:r>
            <a:r>
              <a:rPr lang="en-US" altLang="zh-TW" sz="2000" kern="0" dirty="0" smtClean="0"/>
              <a:t>(</a:t>
            </a:r>
            <a:r>
              <a:rPr lang="zh-TW" altLang="en-US" sz="2000" kern="0" dirty="0" smtClean="0"/>
              <a:t>變數</a:t>
            </a:r>
            <a:r>
              <a:rPr lang="en-US" altLang="zh-TW" sz="2000" kern="0" dirty="0" smtClean="0"/>
              <a:t>)</a:t>
            </a:r>
            <a:r>
              <a:rPr lang="zh-TW" altLang="en-US" sz="2000" kern="0" dirty="0" smtClean="0"/>
              <a:t>所影響。 </a:t>
            </a:r>
          </a:p>
          <a:p>
            <a:pPr marL="0" indent="0">
              <a:buNone/>
            </a:pPr>
            <a:r>
              <a:rPr lang="en-US" altLang="zh-TW" sz="2000" kern="0" dirty="0" smtClean="0"/>
              <a:t>2 </a:t>
            </a:r>
            <a:r>
              <a:rPr lang="zh-TW" altLang="en-US" sz="2000" kern="0" dirty="0" smtClean="0"/>
              <a:t>建置及維持這些有形資源在一定水準以上，是惟一改變未來績效的方式。 </a:t>
            </a:r>
          </a:p>
          <a:p>
            <a:pPr marL="0" indent="0">
              <a:buNone/>
            </a:pPr>
            <a:r>
              <a:rPr lang="en-US" altLang="zh-TW" sz="2000" kern="0" dirty="0" smtClean="0"/>
              <a:t>3 </a:t>
            </a:r>
            <a:r>
              <a:rPr lang="zh-TW" altLang="en-US" sz="2000" kern="0" dirty="0" smtClean="0"/>
              <a:t>無形資源</a:t>
            </a:r>
            <a:r>
              <a:rPr lang="en-US" altLang="zh-TW" sz="2000" kern="0" dirty="0" smtClean="0"/>
              <a:t>(</a:t>
            </a:r>
            <a:r>
              <a:rPr lang="zh-TW" altLang="en-US" sz="2000" b="1" kern="0" dirty="0" smtClean="0">
                <a:solidFill>
                  <a:srgbClr val="FFFF00"/>
                </a:solidFill>
              </a:rPr>
              <a:t>軟性變數</a:t>
            </a:r>
            <a:r>
              <a:rPr lang="en-US" altLang="zh-TW" sz="2000" kern="0" dirty="0" smtClean="0"/>
              <a:t>)</a:t>
            </a:r>
            <a:r>
              <a:rPr lang="zh-TW" altLang="en-US" sz="2000" kern="0" dirty="0" smtClean="0"/>
              <a:t>主要影響「公司取得及維繫這些有形變數的能力」。</a:t>
            </a:r>
            <a:endParaRPr lang="zh-TW" altLang="en-US" sz="2000" kern="0" dirty="0"/>
          </a:p>
        </p:txBody>
      </p:sp>
      <p:sp>
        <p:nvSpPr>
          <p:cNvPr id="7" name="文字方塊 6"/>
          <p:cNvSpPr txBox="1"/>
          <p:nvPr/>
        </p:nvSpPr>
        <p:spPr>
          <a:xfrm>
            <a:off x="238013" y="4159518"/>
            <a:ext cx="5796112" cy="224676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zh-CN" altLang="zh-TW" sz="2000" dirty="0"/>
              <a:t>在人民航空的</a:t>
            </a:r>
            <a:r>
              <a:rPr lang="zh-TW" altLang="en-US" sz="2000" dirty="0"/>
              <a:t>個案</a:t>
            </a:r>
            <a:r>
              <a:rPr lang="zh-CN" altLang="zh-TW" sz="2000" dirty="0"/>
              <a:t>中，</a:t>
            </a:r>
            <a:r>
              <a:rPr lang="zh-CN" altLang="zh-TW" sz="2000" b="1" dirty="0">
                <a:solidFill>
                  <a:srgbClr val="FFFF00"/>
                </a:solidFill>
              </a:rPr>
              <a:t>軟性變數</a:t>
            </a:r>
            <a:r>
              <a:rPr lang="zh-CN" altLang="zh-TW" sz="2000" dirty="0"/>
              <a:t>佔有很重要的地位，雖然在管理模擬器的操作介面中，比較被關注的是價格、市場佔有率、僱人數量、飛機架數</a:t>
            </a:r>
            <a:r>
              <a:rPr lang="en-US" altLang="zh-TW" sz="2000" dirty="0"/>
              <a:t>… </a:t>
            </a:r>
            <a:r>
              <a:rPr lang="zh-CN" altLang="zh-TW" sz="2000" dirty="0"/>
              <a:t>等等的</a:t>
            </a:r>
            <a:r>
              <a:rPr lang="zh-CN" altLang="zh-TW" sz="2000" b="1" dirty="0">
                <a:solidFill>
                  <a:srgbClr val="FFFF00"/>
                </a:solidFill>
              </a:rPr>
              <a:t>硬性變數</a:t>
            </a:r>
            <a:r>
              <a:rPr lang="zh-CN" altLang="zh-TW" sz="2000" dirty="0"/>
              <a:t>，但是</a:t>
            </a:r>
            <a:r>
              <a:rPr lang="en-US" altLang="zh-TW" sz="2000" dirty="0" err="1"/>
              <a:t>Sterman</a:t>
            </a:r>
            <a:r>
              <a:rPr lang="zh-CN" altLang="zh-TW" sz="2000" dirty="0"/>
              <a:t>還是特別的強調軟性的部分，例如：服務品質、員工士氣</a:t>
            </a:r>
            <a:r>
              <a:rPr lang="en-US" altLang="zh-TW" sz="2000" dirty="0"/>
              <a:t>… </a:t>
            </a:r>
            <a:r>
              <a:rPr lang="zh-CN" altLang="zh-TW" sz="2000" dirty="0"/>
              <a:t>等等的變數，這</a:t>
            </a:r>
            <a:r>
              <a:rPr lang="zh-CN" altLang="zh-TW" sz="2000" dirty="0" smtClean="0"/>
              <a:t>類</a:t>
            </a:r>
            <a:r>
              <a:rPr lang="zh-TW" altLang="en-US" sz="2000" b="1" dirty="0" smtClean="0">
                <a:solidFill>
                  <a:srgbClr val="FFFF00"/>
                </a:solidFill>
              </a:rPr>
              <a:t>軟性</a:t>
            </a:r>
            <a:r>
              <a:rPr lang="zh-CN" altLang="zh-TW" sz="2000" b="1" dirty="0" smtClean="0">
                <a:solidFill>
                  <a:srgbClr val="FFFF00"/>
                </a:solidFill>
              </a:rPr>
              <a:t>變數</a:t>
            </a:r>
            <a:r>
              <a:rPr lang="zh-CN" altLang="zh-TW" sz="2000" dirty="0"/>
              <a:t>對企業才是最有關鍵性的影響與效果</a:t>
            </a:r>
            <a:r>
              <a:rPr lang="en-US" altLang="zh-TW" sz="2000" dirty="0"/>
              <a:t>(</a:t>
            </a:r>
            <a:r>
              <a:rPr lang="en-US" altLang="zh-TW" sz="2000" dirty="0" err="1"/>
              <a:t>Sterman</a:t>
            </a:r>
            <a:r>
              <a:rPr lang="en-US" altLang="zh-TW" sz="2000" dirty="0" smtClean="0"/>
              <a:t>,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2000</a:t>
            </a:r>
            <a:r>
              <a:rPr lang="zh-CN" altLang="zh-TW" sz="2000" dirty="0"/>
              <a:t>）</a:t>
            </a:r>
            <a:r>
              <a:rPr lang="zh-CN" altLang="zh-TW" sz="2000" dirty="0" smtClean="0"/>
              <a:t>。</a:t>
            </a:r>
            <a:endParaRPr lang="zh-TW" altLang="zh-TW" sz="2000" dirty="0"/>
          </a:p>
        </p:txBody>
      </p:sp>
    </p:spTree>
    <p:extLst>
      <p:ext uri="{BB962C8B-B14F-4D97-AF65-F5344CB8AC3E}">
        <p14:creationId xmlns:p14="http://schemas.microsoft.com/office/powerpoint/2010/main" val="253266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發展改善企業軟性變數的資訊</a:t>
            </a:r>
            <a:r>
              <a:rPr lang="zh-TW" altLang="en-US" dirty="0" smtClean="0"/>
              <a:t>系統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76250" y="1268412"/>
            <a:ext cx="8229600" cy="4979987"/>
          </a:xfrm>
        </p:spPr>
        <p:txBody>
          <a:bodyPr/>
          <a:lstStyle/>
          <a:p>
            <a:r>
              <a:rPr lang="zh-TW" altLang="en-US" sz="2800" dirty="0" smtClean="0"/>
              <a:t>知識管理系統</a:t>
            </a:r>
            <a:r>
              <a:rPr lang="en-US" altLang="zh-TW" sz="2800" dirty="0" smtClean="0"/>
              <a:t>(Knowledge Management Systems, KMS)</a:t>
            </a:r>
            <a:r>
              <a:rPr lang="zh-TW" altLang="en-US" sz="2800" dirty="0" smtClean="0"/>
              <a:t>非</a:t>
            </a:r>
            <a:r>
              <a:rPr lang="zh-TW" altLang="en-US" sz="2800" dirty="0"/>
              <a:t>常</a:t>
            </a:r>
            <a:r>
              <a:rPr lang="zh-TW" altLang="en-US" sz="2800" dirty="0" smtClean="0"/>
              <a:t>不容易成功，主要是知識管理的實施，比其他資訊系統更涉及到深沉且關鍵的軟性因素，諸如信任、態度、士氣、意願、忠誠、支持、文化、團隊精神</a:t>
            </a:r>
            <a:r>
              <a:rPr lang="en-US" altLang="zh-TW" sz="2800" dirty="0" smtClean="0"/>
              <a:t>…</a:t>
            </a:r>
            <a:r>
              <a:rPr lang="zh-TW" altLang="en-US" sz="2800" dirty="0" smtClean="0"/>
              <a:t>等，這些因素並非資訊系統本身要處理的項目，但是這些因素的配合卻常常是</a:t>
            </a:r>
            <a:r>
              <a:rPr lang="en-US" altLang="zh-TW" sz="2800" dirty="0" smtClean="0"/>
              <a:t>KM</a:t>
            </a:r>
            <a:r>
              <a:rPr lang="zh-TW" altLang="en-US" sz="2800" dirty="0" smtClean="0"/>
              <a:t>能否成功的關鍵所在。</a:t>
            </a:r>
            <a:r>
              <a:rPr lang="en-US" altLang="zh-TW" sz="2800" dirty="0" smtClean="0"/>
              <a:t>KMS</a:t>
            </a:r>
            <a:r>
              <a:rPr lang="zh-TW" altLang="en-US" sz="2800" smtClean="0"/>
              <a:t>應該具備包含</a:t>
            </a:r>
            <a:r>
              <a:rPr lang="zh-TW" altLang="en-US" sz="2800" dirty="0" smtClean="0"/>
              <a:t>改善這些軟性因素的系統功能？</a:t>
            </a:r>
            <a:endParaRPr lang="en-US" altLang="zh-TW" sz="2800" dirty="0" smtClean="0"/>
          </a:p>
          <a:p>
            <a:r>
              <a:rPr lang="zh-TW" altLang="en-US" sz="2800" dirty="0" smtClean="0"/>
              <a:t>此</a:t>
            </a:r>
            <a:r>
              <a:rPr lang="zh-TW" altLang="en-US" sz="2800" dirty="0"/>
              <a:t>外</a:t>
            </a:r>
            <a:r>
              <a:rPr lang="zh-TW" altLang="en-US" sz="2800" dirty="0" smtClean="0"/>
              <a:t>可以設計針對某些軟性變數做改善的資訊</a:t>
            </a:r>
            <a:r>
              <a:rPr lang="zh-TW" altLang="en-US" sz="2800" dirty="0"/>
              <a:t>系統</a:t>
            </a:r>
            <a:r>
              <a:rPr lang="zh-TW" altLang="en-US" sz="2800" dirty="0" smtClean="0"/>
              <a:t>，例如開發一套協助企業成為學習型組織的資訊系統。</a:t>
            </a:r>
            <a:endParaRPr lang="zh-TW" altLang="en-US" sz="2800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E1A44-03B8-4E31-8897-EE52B06832E0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150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65</TotalTime>
  <Words>510</Words>
  <Application>Microsoft Office PowerPoint</Application>
  <PresentationFormat>如螢幕大小 (4:3)</PresentationFormat>
  <Paragraphs>62</Paragraphs>
  <Slides>9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4</vt:i4>
      </vt:variant>
      <vt:variant>
        <vt:lpstr>投影片標題</vt:lpstr>
      </vt:variant>
      <vt:variant>
        <vt:i4>9</vt:i4>
      </vt:variant>
    </vt:vector>
  </HeadingPairs>
  <TitlesOfParts>
    <vt:vector size="22" baseType="lpstr">
      <vt:lpstr>Andy</vt:lpstr>
      <vt:lpstr>Arial Unicode MS</vt:lpstr>
      <vt:lpstr>標楷體</vt:lpstr>
      <vt:lpstr>Arial</vt:lpstr>
      <vt:lpstr>Arial Narrow</vt:lpstr>
      <vt:lpstr>Courier New</vt:lpstr>
      <vt:lpstr>Symbol</vt:lpstr>
      <vt:lpstr>Times New Roman</vt:lpstr>
      <vt:lpstr>教學目標</vt:lpstr>
      <vt:lpstr>CorelDRAW 6.0</vt:lpstr>
      <vt:lpstr>VISIO</vt:lpstr>
      <vt:lpstr>文件</vt:lpstr>
      <vt:lpstr>Document</vt:lpstr>
      <vt:lpstr>PowerPoint 簡報</vt:lpstr>
      <vt:lpstr>電子化企業應用架構</vt:lpstr>
      <vt:lpstr>e-Logistics的定義</vt:lpstr>
      <vt:lpstr>e化企業與傳統企業</vt:lpstr>
      <vt:lpstr>ERP與傳統應用系統</vt:lpstr>
      <vt:lpstr>EC 上的主要經營模式</vt:lpstr>
      <vt:lpstr>PowerPoint 簡報</vt:lpstr>
      <vt:lpstr>發展改善企業軟性變數的資訊系統</vt:lpstr>
      <vt:lpstr>發展改善企業軟性變數的資訊系統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user</cp:lastModifiedBy>
  <cp:revision>10</cp:revision>
  <dcterms:created xsi:type="dcterms:W3CDTF">2010-07-17T03:11:07Z</dcterms:created>
  <dcterms:modified xsi:type="dcterms:W3CDTF">2014-08-06T09:40:53Z</dcterms:modified>
</cp:coreProperties>
</file>